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2"/>
  </p:notesMasterIdLst>
  <p:sldIdLst>
    <p:sldId id="418" r:id="rId2"/>
    <p:sldId id="374" r:id="rId3"/>
    <p:sldId id="594" r:id="rId4"/>
    <p:sldId id="571" r:id="rId5"/>
    <p:sldId id="479" r:id="rId6"/>
    <p:sldId id="577" r:id="rId7"/>
    <p:sldId id="592" r:id="rId8"/>
    <p:sldId id="524" r:id="rId9"/>
    <p:sldId id="282" r:id="rId10"/>
    <p:sldId id="284" r:id="rId11"/>
    <p:sldId id="285" r:id="rId12"/>
    <p:sldId id="288" r:id="rId13"/>
    <p:sldId id="289" r:id="rId14"/>
    <p:sldId id="290" r:id="rId15"/>
    <p:sldId id="297" r:id="rId16"/>
    <p:sldId id="299" r:id="rId17"/>
    <p:sldId id="302" r:id="rId18"/>
    <p:sldId id="292" r:id="rId19"/>
    <p:sldId id="294" r:id="rId20"/>
    <p:sldId id="526" r:id="rId21"/>
    <p:sldId id="304" r:id="rId22"/>
    <p:sldId id="309" r:id="rId23"/>
    <p:sldId id="311" r:id="rId24"/>
    <p:sldId id="313" r:id="rId25"/>
    <p:sldId id="318" r:id="rId26"/>
    <p:sldId id="305" r:id="rId27"/>
    <p:sldId id="306" r:id="rId28"/>
    <p:sldId id="321" r:id="rId29"/>
    <p:sldId id="256" r:id="rId30"/>
    <p:sldId id="263" r:id="rId31"/>
    <p:sldId id="264" r:id="rId32"/>
    <p:sldId id="265" r:id="rId33"/>
    <p:sldId id="266" r:id="rId34"/>
    <p:sldId id="619" r:id="rId35"/>
    <p:sldId id="268" r:id="rId36"/>
    <p:sldId id="275" r:id="rId37"/>
    <p:sldId id="276" r:id="rId38"/>
    <p:sldId id="273" r:id="rId39"/>
    <p:sldId id="621" r:id="rId40"/>
    <p:sldId id="260" r:id="rId41"/>
    <p:sldId id="613" r:id="rId42"/>
    <p:sldId id="614" r:id="rId43"/>
    <p:sldId id="615" r:id="rId44"/>
    <p:sldId id="616" r:id="rId45"/>
    <p:sldId id="269" r:id="rId46"/>
    <p:sldId id="617" r:id="rId47"/>
    <p:sldId id="618" r:id="rId48"/>
    <p:sldId id="622" r:id="rId49"/>
    <p:sldId id="416" r:id="rId50"/>
    <p:sldId id="413" r:id="rId5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3" orient="horz" pos="210" userDrawn="1">
          <p15:clr>
            <a:srgbClr val="A4A3A4"/>
          </p15:clr>
        </p15:guide>
        <p15:guide id="5" orient="horz" pos="4110" userDrawn="1">
          <p15:clr>
            <a:srgbClr val="A4A3A4"/>
          </p15:clr>
        </p15:guide>
        <p15:guide id="6" pos="7469" userDrawn="1">
          <p15:clr>
            <a:srgbClr val="A4A3A4"/>
          </p15:clr>
        </p15:guide>
        <p15:guide id="12" pos="211" userDrawn="1">
          <p15:clr>
            <a:srgbClr val="A4A3A4"/>
          </p15:clr>
        </p15:guide>
        <p15:guide id="17" orient="horz" pos="368" userDrawn="1">
          <p15:clr>
            <a:srgbClr val="5ACBF0"/>
          </p15:clr>
        </p15:guide>
        <p15:guide id="23" orient="horz" pos="686" userDrawn="1">
          <p15:clr>
            <a:srgbClr val="5ACBF0"/>
          </p15:clr>
        </p15:guide>
        <p15:guide id="25" orient="horz" pos="1003" userDrawn="1">
          <p15:clr>
            <a:srgbClr val="5ACBF0"/>
          </p15:clr>
        </p15:guide>
        <p15:guide id="32" orient="horz" pos="2818" userDrawn="1">
          <p15:clr>
            <a:srgbClr val="5ACBF0"/>
          </p15:clr>
        </p15:guide>
        <p15:guide id="36" pos="3840" userDrawn="1">
          <p15:clr>
            <a:srgbClr val="A4A3A4"/>
          </p15:clr>
        </p15:guide>
        <p15:guide id="37" pos="529" userDrawn="1">
          <p15:clr>
            <a:srgbClr val="A4A3A4"/>
          </p15:clr>
        </p15:guide>
        <p15:guide id="38" pos="32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Babintsev" initials="A" lastIdx="3" clrIdx="0"/>
  <p:cmAuthor id="1" name="user" initials="u" lastIdx="1" clrIdx="1">
    <p:extLst>
      <p:ext uri="{19B8F6BF-5375-455C-9EA6-DF929625EA0E}">
        <p15:presenceInfo xmlns:p15="http://schemas.microsoft.com/office/powerpoint/2012/main" userId="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EEFF"/>
    <a:srgbClr val="0D2451"/>
    <a:srgbClr val="275EC7"/>
    <a:srgbClr val="000000"/>
    <a:srgbClr val="151515"/>
    <a:srgbClr val="98C1FF"/>
    <a:srgbClr val="A1BCED"/>
    <a:srgbClr val="3856A1"/>
    <a:srgbClr val="2761C7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799B23B-EC83-4686-B30A-512413B5E67A}" styleName="Светлый стиль 3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C083E6E3-FA7D-4D7B-A595-EF9225AFEA82}" styleName="Светлый стиль 1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A111915-BE36-4E01-A7E5-04B1672EAD32}" styleName="Светлый стиль 2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1FECB4D8-DB02-4DC6-A0A2-4F2EBAE1DC90}" styleName="Средний стиль 1 —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47" autoAdjust="0"/>
    <p:restoredTop sz="94152" autoAdjust="0"/>
  </p:normalViewPr>
  <p:slideViewPr>
    <p:cSldViewPr snapToGrid="0" showGuides="1">
      <p:cViewPr varScale="1">
        <p:scale>
          <a:sx n="63" d="100"/>
          <a:sy n="63" d="100"/>
        </p:scale>
        <p:origin x="800" y="64"/>
      </p:cViewPr>
      <p:guideLst>
        <p:guide orient="horz" pos="210"/>
        <p:guide orient="horz" pos="4110"/>
        <p:guide pos="7469"/>
        <p:guide pos="211"/>
        <p:guide orient="horz" pos="368"/>
        <p:guide orient="horz" pos="686"/>
        <p:guide orient="horz" pos="1003"/>
        <p:guide orient="horz" pos="2818"/>
        <p:guide pos="3840"/>
        <p:guide pos="529"/>
        <p:guide pos="325"/>
      </p:guideLst>
    </p:cSldViewPr>
  </p:slideViewPr>
  <p:outlineViewPr>
    <p:cViewPr>
      <p:scale>
        <a:sx n="33" d="100"/>
        <a:sy n="33" d="100"/>
      </p:scale>
      <p:origin x="0" y="-66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84" d="100"/>
          <a:sy n="84" d="100"/>
        </p:scale>
        <p:origin x="3828" y="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commentAuthors" Target="commentAuthor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11B101-D2B4-48B5-BF52-DDC680084E96}" type="datetimeFigureOut">
              <a:rPr lang="ru-RU" smtClean="0"/>
              <a:pPr/>
              <a:t>10.02.2025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2E80DE-385C-481F-A728-FE1A3593E95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04857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2E80DE-385C-481F-A728-FE1A3593E954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90679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2E80DE-385C-481F-A728-FE1A3593E954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98742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baseline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BCD7DF-53BC-43E7-8689-7B91DB0B4EB2}" type="slidenum">
              <a:rPr lang="ru-RU" smtClean="0">
                <a:solidFill>
                  <a:prstClr val="black"/>
                </a:solidFill>
              </a:rPr>
              <a:pPr/>
              <a:t>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90620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baseline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BCD7DF-53BC-43E7-8689-7B91DB0B4EB2}" type="slidenum">
              <a:rPr lang="ru-RU" smtClean="0">
                <a:solidFill>
                  <a:prstClr val="black"/>
                </a:solidFill>
              </a:rPr>
              <a:pPr/>
              <a:t>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08741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2E80DE-385C-481F-A728-FE1A3593E954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28013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949876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132361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2E80DE-385C-481F-A728-FE1A3593E954}" type="slidenum">
              <a:rPr lang="ru-RU" smtClean="0"/>
              <a:pPr/>
              <a:t>49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14019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780E91-9A9F-413C-921E-5E29982870B5}" type="slidenum">
              <a:rPr lang="ru-RU" smtClean="0">
                <a:solidFill>
                  <a:prstClr val="black"/>
                </a:solidFill>
              </a:rPr>
              <a:pPr/>
              <a:t>50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2184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93434-D5DA-4FC3-93AC-3B561D6BEA47}" type="datetimeFigureOut">
              <a:rPr lang="ru-RU" smtClean="0"/>
              <a:pPr/>
              <a:t>10.02.2025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76608-A007-4701-93C0-1D5FF0CBE5C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03544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93434-D5DA-4FC3-93AC-3B561D6BEA47}" type="datetimeFigureOut">
              <a:rPr lang="ru-RU" smtClean="0"/>
              <a:pPr/>
              <a:t>10.02.2025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76608-A007-4701-93C0-1D5FF0CBE5C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37783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93434-D5DA-4FC3-93AC-3B561D6BEA47}" type="datetimeFigureOut">
              <a:rPr lang="ru-RU" smtClean="0"/>
              <a:pPr/>
              <a:t>10.02.2025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76608-A007-4701-93C0-1D5FF0CBE5C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45694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6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2/10/2025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708583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E2ED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6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2/10/2025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798222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2/10/2025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738956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93434-D5DA-4FC3-93AC-3B561D6BEA47}" type="datetimeFigureOut">
              <a:rPr lang="ru-RU" smtClean="0"/>
              <a:pPr/>
              <a:t>10.02.2025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76608-A007-4701-93C0-1D5FF0CBE5C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12852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93434-D5DA-4FC3-93AC-3B561D6BEA47}" type="datetimeFigureOut">
              <a:rPr lang="ru-RU" smtClean="0"/>
              <a:pPr/>
              <a:t>10.02.2025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76608-A007-4701-93C0-1D5FF0CBE5C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98923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93434-D5DA-4FC3-93AC-3B561D6BEA47}" type="datetimeFigureOut">
              <a:rPr lang="ru-RU" smtClean="0"/>
              <a:pPr/>
              <a:t>10.02.2025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76608-A007-4701-93C0-1D5FF0CBE5C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8415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93434-D5DA-4FC3-93AC-3B561D6BEA47}" type="datetimeFigureOut">
              <a:rPr lang="ru-RU" smtClean="0"/>
              <a:pPr/>
              <a:t>10.02.2025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76608-A007-4701-93C0-1D5FF0CBE5C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81328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93434-D5DA-4FC3-93AC-3B561D6BEA47}" type="datetimeFigureOut">
              <a:rPr lang="ru-RU" smtClean="0"/>
              <a:pPr/>
              <a:t>10.02.2025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76608-A007-4701-93C0-1D5FF0CBE5C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00671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93434-D5DA-4FC3-93AC-3B561D6BEA47}" type="datetimeFigureOut">
              <a:rPr lang="ru-RU" smtClean="0"/>
              <a:pPr/>
              <a:t>10.02.2025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76608-A007-4701-93C0-1D5FF0CBE5C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86224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93434-D5DA-4FC3-93AC-3B561D6BEA47}" type="datetimeFigureOut">
              <a:rPr lang="ru-RU" smtClean="0"/>
              <a:pPr/>
              <a:t>10.02.2025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76608-A007-4701-93C0-1D5FF0CBE5C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53130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93434-D5DA-4FC3-93AC-3B561D6BEA47}" type="datetimeFigureOut">
              <a:rPr lang="ru-RU" smtClean="0"/>
              <a:pPr/>
              <a:t>10.02.2025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76608-A007-4701-93C0-1D5FF0CBE5C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30394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293434-D5DA-4FC3-93AC-3B561D6BEA47}" type="datetimeFigureOut">
              <a:rPr lang="ru-RU" smtClean="0"/>
              <a:pPr/>
              <a:t>10.02.2025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C76608-A007-4701-93C0-1D5FF0CBE5C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8126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  <p:sldLayoutId id="2147483663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1.png"/><Relationship Id="rId7" Type="http://schemas.openxmlformats.org/officeDocument/2006/relationships/slide" Target="slide31.xml"/><Relationship Id="rId12" Type="http://schemas.openxmlformats.org/officeDocument/2006/relationships/image" Target="../media/image57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4.xml"/><Relationship Id="rId6" Type="http://schemas.openxmlformats.org/officeDocument/2006/relationships/slide" Target="slide21.xml"/><Relationship Id="rId11" Type="http://schemas.openxmlformats.org/officeDocument/2006/relationships/image" Target="../media/image56.png"/><Relationship Id="rId5" Type="http://schemas.openxmlformats.org/officeDocument/2006/relationships/image" Target="../media/image53.png"/><Relationship Id="rId10" Type="http://schemas.openxmlformats.org/officeDocument/2006/relationships/slide" Target="slide9.xml"/><Relationship Id="rId4" Type="http://schemas.openxmlformats.org/officeDocument/2006/relationships/image" Target="../media/image52.png"/><Relationship Id="rId9" Type="http://schemas.openxmlformats.org/officeDocument/2006/relationships/image" Target="../media/image5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21.xml"/><Relationship Id="rId3" Type="http://schemas.openxmlformats.org/officeDocument/2006/relationships/image" Target="../media/image58.png"/><Relationship Id="rId7" Type="http://schemas.openxmlformats.org/officeDocument/2006/relationships/slide" Target="slide9.xml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3.png"/><Relationship Id="rId11" Type="http://schemas.openxmlformats.org/officeDocument/2006/relationships/image" Target="../media/image61.png"/><Relationship Id="rId5" Type="http://schemas.openxmlformats.org/officeDocument/2006/relationships/image" Target="../media/image59.png"/><Relationship Id="rId10" Type="http://schemas.openxmlformats.org/officeDocument/2006/relationships/image" Target="../media/image60.png"/><Relationship Id="rId4" Type="http://schemas.openxmlformats.org/officeDocument/2006/relationships/image" Target="../media/image57.png"/><Relationship Id="rId9" Type="http://schemas.openxmlformats.org/officeDocument/2006/relationships/slide" Target="slide3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21.xml"/><Relationship Id="rId3" Type="http://schemas.openxmlformats.org/officeDocument/2006/relationships/image" Target="../media/image63.png"/><Relationship Id="rId7" Type="http://schemas.openxmlformats.org/officeDocument/2006/relationships/slide" Target="slide9.xml"/><Relationship Id="rId12" Type="http://schemas.openxmlformats.org/officeDocument/2006/relationships/image" Target="../media/image9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3.png"/><Relationship Id="rId11" Type="http://schemas.openxmlformats.org/officeDocument/2006/relationships/image" Target="../media/image55.png"/><Relationship Id="rId5" Type="http://schemas.openxmlformats.org/officeDocument/2006/relationships/image" Target="../media/image65.png"/><Relationship Id="rId10" Type="http://schemas.openxmlformats.org/officeDocument/2006/relationships/image" Target="../media/image66.png"/><Relationship Id="rId4" Type="http://schemas.openxmlformats.org/officeDocument/2006/relationships/image" Target="../media/image64.png"/><Relationship Id="rId9" Type="http://schemas.openxmlformats.org/officeDocument/2006/relationships/slide" Target="slide3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8.png"/><Relationship Id="rId7" Type="http://schemas.openxmlformats.org/officeDocument/2006/relationships/slide" Target="slide31.xml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4.xml"/><Relationship Id="rId6" Type="http://schemas.openxmlformats.org/officeDocument/2006/relationships/slide" Target="slide21.xml"/><Relationship Id="rId11" Type="http://schemas.openxmlformats.org/officeDocument/2006/relationships/image" Target="../media/image9.png"/><Relationship Id="rId5" Type="http://schemas.openxmlformats.org/officeDocument/2006/relationships/image" Target="../media/image53.png"/><Relationship Id="rId10" Type="http://schemas.openxmlformats.org/officeDocument/2006/relationships/slide" Target="slide9.xml"/><Relationship Id="rId4" Type="http://schemas.openxmlformats.org/officeDocument/2006/relationships/image" Target="../media/image69.png"/><Relationship Id="rId9" Type="http://schemas.openxmlformats.org/officeDocument/2006/relationships/image" Target="../media/image5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13" Type="http://schemas.openxmlformats.org/officeDocument/2006/relationships/image" Target="../media/image9.png"/><Relationship Id="rId3" Type="http://schemas.openxmlformats.org/officeDocument/2006/relationships/image" Target="../media/image70.png"/><Relationship Id="rId7" Type="http://schemas.openxmlformats.org/officeDocument/2006/relationships/image" Target="../media/image53.png"/><Relationship Id="rId12" Type="http://schemas.openxmlformats.org/officeDocument/2006/relationships/image" Target="../media/image72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9.png"/><Relationship Id="rId11" Type="http://schemas.openxmlformats.org/officeDocument/2006/relationships/image" Target="../media/image71.png"/><Relationship Id="rId5" Type="http://schemas.openxmlformats.org/officeDocument/2006/relationships/image" Target="../media/image57.png"/><Relationship Id="rId10" Type="http://schemas.openxmlformats.org/officeDocument/2006/relationships/slide" Target="slide31.xml"/><Relationship Id="rId4" Type="http://schemas.openxmlformats.org/officeDocument/2006/relationships/image" Target="../media/image58.png"/><Relationship Id="rId9" Type="http://schemas.openxmlformats.org/officeDocument/2006/relationships/slide" Target="slide2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slide" Target="slide21.xml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12" Type="http://schemas.openxmlformats.org/officeDocument/2006/relationships/image" Target="../media/image53.png"/><Relationship Id="rId2" Type="http://schemas.openxmlformats.org/officeDocument/2006/relationships/image" Target="../media/image73.png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7.png"/><Relationship Id="rId11" Type="http://schemas.openxmlformats.org/officeDocument/2006/relationships/image" Target="../media/image81.png"/><Relationship Id="rId5" Type="http://schemas.openxmlformats.org/officeDocument/2006/relationships/image" Target="../media/image76.png"/><Relationship Id="rId15" Type="http://schemas.openxmlformats.org/officeDocument/2006/relationships/slide" Target="slide9.xml"/><Relationship Id="rId10" Type="http://schemas.openxmlformats.org/officeDocument/2006/relationships/image" Target="../media/image56.png"/><Relationship Id="rId4" Type="http://schemas.openxmlformats.org/officeDocument/2006/relationships/image" Target="../media/image75.png"/><Relationship Id="rId9" Type="http://schemas.openxmlformats.org/officeDocument/2006/relationships/image" Target="../media/image80.png"/><Relationship Id="rId14" Type="http://schemas.openxmlformats.org/officeDocument/2006/relationships/slide" Target="slide3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image" Target="../media/image83.png"/><Relationship Id="rId7" Type="http://schemas.openxmlformats.org/officeDocument/2006/relationships/image" Target="../media/image84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4.xml"/><Relationship Id="rId6" Type="http://schemas.openxmlformats.org/officeDocument/2006/relationships/slide" Target="slide31.xml"/><Relationship Id="rId11" Type="http://schemas.openxmlformats.org/officeDocument/2006/relationships/image" Target="../media/image86.png"/><Relationship Id="rId5" Type="http://schemas.openxmlformats.org/officeDocument/2006/relationships/slide" Target="slide21.xml"/><Relationship Id="rId10" Type="http://schemas.openxmlformats.org/officeDocument/2006/relationships/image" Target="../media/image85.png"/><Relationship Id="rId4" Type="http://schemas.openxmlformats.org/officeDocument/2006/relationships/image" Target="../media/image53.png"/><Relationship Id="rId9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21.xml"/><Relationship Id="rId3" Type="http://schemas.openxmlformats.org/officeDocument/2006/relationships/image" Target="../media/image88.png"/><Relationship Id="rId7" Type="http://schemas.openxmlformats.org/officeDocument/2006/relationships/image" Target="../media/image53.png"/><Relationship Id="rId12" Type="http://schemas.openxmlformats.org/officeDocument/2006/relationships/image" Target="../media/image9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1.png"/><Relationship Id="rId11" Type="http://schemas.openxmlformats.org/officeDocument/2006/relationships/slide" Target="slide9.xml"/><Relationship Id="rId5" Type="http://schemas.openxmlformats.org/officeDocument/2006/relationships/image" Target="../media/image90.png"/><Relationship Id="rId10" Type="http://schemas.openxmlformats.org/officeDocument/2006/relationships/image" Target="../media/image92.png"/><Relationship Id="rId4" Type="http://schemas.openxmlformats.org/officeDocument/2006/relationships/image" Target="../media/image89.png"/><Relationship Id="rId9" Type="http://schemas.openxmlformats.org/officeDocument/2006/relationships/slide" Target="slide3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slide" Target="slide9.xml"/><Relationship Id="rId3" Type="http://schemas.openxmlformats.org/officeDocument/2006/relationships/image" Target="../media/image93.png"/><Relationship Id="rId7" Type="http://schemas.openxmlformats.org/officeDocument/2006/relationships/image" Target="../media/image97.png"/><Relationship Id="rId12" Type="http://schemas.openxmlformats.org/officeDocument/2006/relationships/image" Target="../media/image72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6.png"/><Relationship Id="rId11" Type="http://schemas.openxmlformats.org/officeDocument/2006/relationships/image" Target="../media/image98.png"/><Relationship Id="rId5" Type="http://schemas.openxmlformats.org/officeDocument/2006/relationships/image" Target="../media/image95.png"/><Relationship Id="rId10" Type="http://schemas.openxmlformats.org/officeDocument/2006/relationships/slide" Target="slide31.xml"/><Relationship Id="rId4" Type="http://schemas.openxmlformats.org/officeDocument/2006/relationships/image" Target="../media/image94.png"/><Relationship Id="rId9" Type="http://schemas.openxmlformats.org/officeDocument/2006/relationships/slide" Target="slide2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21.xml"/><Relationship Id="rId13" Type="http://schemas.openxmlformats.org/officeDocument/2006/relationships/slide" Target="slide9.xml"/><Relationship Id="rId3" Type="http://schemas.openxmlformats.org/officeDocument/2006/relationships/image" Target="../media/image99.png"/><Relationship Id="rId7" Type="http://schemas.openxmlformats.org/officeDocument/2006/relationships/image" Target="../media/image53.png"/><Relationship Id="rId12" Type="http://schemas.openxmlformats.org/officeDocument/2006/relationships/image" Target="../media/image103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2.png"/><Relationship Id="rId11" Type="http://schemas.openxmlformats.org/officeDocument/2006/relationships/image" Target="../media/image72.png"/><Relationship Id="rId5" Type="http://schemas.openxmlformats.org/officeDocument/2006/relationships/image" Target="../media/image101.png"/><Relationship Id="rId10" Type="http://schemas.openxmlformats.org/officeDocument/2006/relationships/image" Target="../media/image71.png"/><Relationship Id="rId4" Type="http://schemas.openxmlformats.org/officeDocument/2006/relationships/image" Target="../media/image100.png"/><Relationship Id="rId9" Type="http://schemas.openxmlformats.org/officeDocument/2006/relationships/slide" Target="slide31.xml"/><Relationship Id="rId1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9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image" Target="../media/image11.png"/><Relationship Id="rId7" Type="http://schemas.openxmlformats.org/officeDocument/2006/relationships/image" Target="../media/image10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image" Target="../media/image104.png"/><Relationship Id="rId9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7" Type="http://schemas.openxmlformats.org/officeDocument/2006/relationships/image" Target="../media/image9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31.xml"/><Relationship Id="rId3" Type="http://schemas.openxmlformats.org/officeDocument/2006/relationships/image" Target="../media/image115.png"/><Relationship Id="rId7" Type="http://schemas.openxmlformats.org/officeDocument/2006/relationships/slide" Target="slide21.xml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14.xml"/><Relationship Id="rId6" Type="http://schemas.openxmlformats.org/officeDocument/2006/relationships/slide" Target="slide9.xml"/><Relationship Id="rId5" Type="http://schemas.openxmlformats.org/officeDocument/2006/relationships/image" Target="../media/image117.png"/><Relationship Id="rId10" Type="http://schemas.openxmlformats.org/officeDocument/2006/relationships/image" Target="../media/image9.png"/><Relationship Id="rId4" Type="http://schemas.openxmlformats.org/officeDocument/2006/relationships/image" Target="../media/image116.png"/><Relationship Id="rId9" Type="http://schemas.openxmlformats.org/officeDocument/2006/relationships/image" Target="../media/image11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31.xml"/><Relationship Id="rId3" Type="http://schemas.openxmlformats.org/officeDocument/2006/relationships/image" Target="../media/image120.png"/><Relationship Id="rId7" Type="http://schemas.openxmlformats.org/officeDocument/2006/relationships/slide" Target="slide9.xml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22.png"/><Relationship Id="rId11" Type="http://schemas.openxmlformats.org/officeDocument/2006/relationships/image" Target="../media/image9.png"/><Relationship Id="rId5" Type="http://schemas.openxmlformats.org/officeDocument/2006/relationships/image" Target="../media/image121.png"/><Relationship Id="rId10" Type="http://schemas.openxmlformats.org/officeDocument/2006/relationships/slide" Target="slide21.xml"/><Relationship Id="rId4" Type="http://schemas.openxmlformats.org/officeDocument/2006/relationships/image" Target="../media/image53.png"/><Relationship Id="rId9" Type="http://schemas.openxmlformats.org/officeDocument/2006/relationships/image" Target="../media/image12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3" Type="http://schemas.openxmlformats.org/officeDocument/2006/relationships/image" Target="../media/image125.png"/><Relationship Id="rId7" Type="http://schemas.openxmlformats.org/officeDocument/2006/relationships/slide" Target="slide31.xml"/><Relationship Id="rId12" Type="http://schemas.openxmlformats.org/officeDocument/2006/relationships/slide" Target="slide21.xml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14.xml"/><Relationship Id="rId6" Type="http://schemas.openxmlformats.org/officeDocument/2006/relationships/slide" Target="slide9.xml"/><Relationship Id="rId11" Type="http://schemas.openxmlformats.org/officeDocument/2006/relationships/image" Target="../media/image120.png"/><Relationship Id="rId5" Type="http://schemas.openxmlformats.org/officeDocument/2006/relationships/image" Target="../media/image53.png"/><Relationship Id="rId10" Type="http://schemas.openxmlformats.org/officeDocument/2006/relationships/image" Target="../media/image129.png"/><Relationship Id="rId4" Type="http://schemas.openxmlformats.org/officeDocument/2006/relationships/image" Target="../media/image126.png"/><Relationship Id="rId9" Type="http://schemas.openxmlformats.org/officeDocument/2006/relationships/image" Target="../media/image12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" Target="slide31.xml"/><Relationship Id="rId3" Type="http://schemas.openxmlformats.org/officeDocument/2006/relationships/image" Target="../media/image131.png"/><Relationship Id="rId7" Type="http://schemas.openxmlformats.org/officeDocument/2006/relationships/slide" Target="slide21.xml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14.xml"/><Relationship Id="rId6" Type="http://schemas.openxmlformats.org/officeDocument/2006/relationships/slide" Target="slide9.xml"/><Relationship Id="rId5" Type="http://schemas.openxmlformats.org/officeDocument/2006/relationships/image" Target="../media/image133.png"/><Relationship Id="rId10" Type="http://schemas.openxmlformats.org/officeDocument/2006/relationships/image" Target="../media/image9.png"/><Relationship Id="rId4" Type="http://schemas.openxmlformats.org/officeDocument/2006/relationships/image" Target="../media/image132.png"/><Relationship Id="rId9" Type="http://schemas.openxmlformats.org/officeDocument/2006/relationships/image" Target="../media/image13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png"/><Relationship Id="rId13" Type="http://schemas.openxmlformats.org/officeDocument/2006/relationships/image" Target="../media/image148.png"/><Relationship Id="rId3" Type="http://schemas.openxmlformats.org/officeDocument/2006/relationships/hyperlink" Target="https://eltex-co.ru/catalog/management/eccm/" TargetMode="External"/><Relationship Id="rId7" Type="http://schemas.openxmlformats.org/officeDocument/2006/relationships/image" Target="../media/image142.png"/><Relationship Id="rId12" Type="http://schemas.openxmlformats.org/officeDocument/2006/relationships/image" Target="../media/image147.png"/><Relationship Id="rId17" Type="http://schemas.openxmlformats.org/officeDocument/2006/relationships/image" Target="../media/image9.png"/><Relationship Id="rId2" Type="http://schemas.openxmlformats.org/officeDocument/2006/relationships/image" Target="../media/image138.png"/><Relationship Id="rId16" Type="http://schemas.openxmlformats.org/officeDocument/2006/relationships/image" Target="../media/image1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1.png"/><Relationship Id="rId11" Type="http://schemas.openxmlformats.org/officeDocument/2006/relationships/image" Target="../media/image146.png"/><Relationship Id="rId5" Type="http://schemas.openxmlformats.org/officeDocument/2006/relationships/image" Target="../media/image140.png"/><Relationship Id="rId15" Type="http://schemas.openxmlformats.org/officeDocument/2006/relationships/image" Target="../media/image150.png"/><Relationship Id="rId10" Type="http://schemas.openxmlformats.org/officeDocument/2006/relationships/image" Target="../media/image145.png"/><Relationship Id="rId4" Type="http://schemas.openxmlformats.org/officeDocument/2006/relationships/image" Target="../media/image139.png"/><Relationship Id="rId9" Type="http://schemas.openxmlformats.org/officeDocument/2006/relationships/image" Target="../media/image144.png"/><Relationship Id="rId14" Type="http://schemas.openxmlformats.org/officeDocument/2006/relationships/image" Target="../media/image149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8.png"/><Relationship Id="rId3" Type="http://schemas.openxmlformats.org/officeDocument/2006/relationships/image" Target="../media/image153.png"/><Relationship Id="rId7" Type="http://schemas.openxmlformats.org/officeDocument/2006/relationships/image" Target="../media/image157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6.png"/><Relationship Id="rId5" Type="http://schemas.openxmlformats.org/officeDocument/2006/relationships/image" Target="../media/image155.png"/><Relationship Id="rId10" Type="http://schemas.openxmlformats.org/officeDocument/2006/relationships/image" Target="../media/image9.png"/><Relationship Id="rId4" Type="http://schemas.openxmlformats.org/officeDocument/2006/relationships/image" Target="../media/image154.png"/><Relationship Id="rId9" Type="http://schemas.openxmlformats.org/officeDocument/2006/relationships/image" Target="../media/image15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6.png"/><Relationship Id="rId3" Type="http://schemas.openxmlformats.org/officeDocument/2006/relationships/image" Target="../media/image161.png"/><Relationship Id="rId7" Type="http://schemas.openxmlformats.org/officeDocument/2006/relationships/image" Target="../media/image165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4.png"/><Relationship Id="rId5" Type="http://schemas.openxmlformats.org/officeDocument/2006/relationships/image" Target="../media/image163.png"/><Relationship Id="rId10" Type="http://schemas.openxmlformats.org/officeDocument/2006/relationships/image" Target="../media/image9.png"/><Relationship Id="rId4" Type="http://schemas.openxmlformats.org/officeDocument/2006/relationships/image" Target="../media/image162.png"/><Relationship Id="rId9" Type="http://schemas.openxmlformats.org/officeDocument/2006/relationships/image" Target="../media/image167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4.png"/><Relationship Id="rId3" Type="http://schemas.openxmlformats.org/officeDocument/2006/relationships/image" Target="../media/image169.png"/><Relationship Id="rId7" Type="http://schemas.openxmlformats.org/officeDocument/2006/relationships/image" Target="../media/image173.png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2.png"/><Relationship Id="rId11" Type="http://schemas.openxmlformats.org/officeDocument/2006/relationships/image" Target="../media/image9.png"/><Relationship Id="rId5" Type="http://schemas.openxmlformats.org/officeDocument/2006/relationships/image" Target="../media/image171.png"/><Relationship Id="rId10" Type="http://schemas.openxmlformats.org/officeDocument/2006/relationships/image" Target="../media/image176.png"/><Relationship Id="rId4" Type="http://schemas.openxmlformats.org/officeDocument/2006/relationships/image" Target="../media/image170.png"/><Relationship Id="rId9" Type="http://schemas.openxmlformats.org/officeDocument/2006/relationships/image" Target="../media/image175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78.png"/><Relationship Id="rId7" Type="http://schemas.openxmlformats.org/officeDocument/2006/relationships/image" Target="../media/image170.png"/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1.png"/><Relationship Id="rId5" Type="http://schemas.openxmlformats.org/officeDocument/2006/relationships/image" Target="../media/image180.png"/><Relationship Id="rId4" Type="http://schemas.openxmlformats.org/officeDocument/2006/relationships/image" Target="../media/image179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8.png"/><Relationship Id="rId3" Type="http://schemas.openxmlformats.org/officeDocument/2006/relationships/image" Target="../media/image183.png"/><Relationship Id="rId7" Type="http://schemas.openxmlformats.org/officeDocument/2006/relationships/image" Target="../media/image187.png"/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6.png"/><Relationship Id="rId5" Type="http://schemas.openxmlformats.org/officeDocument/2006/relationships/image" Target="../media/image185.png"/><Relationship Id="rId4" Type="http://schemas.openxmlformats.org/officeDocument/2006/relationships/image" Target="../media/image184.png"/><Relationship Id="rId9" Type="http://schemas.openxmlformats.org/officeDocument/2006/relationships/image" Target="../media/image9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5.png"/><Relationship Id="rId3" Type="http://schemas.openxmlformats.org/officeDocument/2006/relationships/image" Target="../media/image190.png"/><Relationship Id="rId7" Type="http://schemas.openxmlformats.org/officeDocument/2006/relationships/image" Target="../media/image194.png"/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3.png"/><Relationship Id="rId5" Type="http://schemas.openxmlformats.org/officeDocument/2006/relationships/image" Target="../media/image192.png"/><Relationship Id="rId4" Type="http://schemas.openxmlformats.org/officeDocument/2006/relationships/image" Target="../media/image191.png"/><Relationship Id="rId9" Type="http://schemas.openxmlformats.org/officeDocument/2006/relationships/image" Target="../media/image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png"/><Relationship Id="rId7" Type="http://schemas.openxmlformats.org/officeDocument/2006/relationships/image" Target="../media/image9.png"/><Relationship Id="rId2" Type="http://schemas.openxmlformats.org/officeDocument/2006/relationships/image" Target="../media/image19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0.png"/><Relationship Id="rId5" Type="http://schemas.openxmlformats.org/officeDocument/2006/relationships/image" Target="../media/image199.png"/><Relationship Id="rId4" Type="http://schemas.openxmlformats.org/officeDocument/2006/relationships/image" Target="../media/image19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png"/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4.png"/><Relationship Id="rId4" Type="http://schemas.openxmlformats.org/officeDocument/2006/relationships/image" Target="../media/image20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05.pn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2.png"/><Relationship Id="rId13" Type="http://schemas.openxmlformats.org/officeDocument/2006/relationships/image" Target="../media/image217.png"/><Relationship Id="rId3" Type="http://schemas.openxmlformats.org/officeDocument/2006/relationships/image" Target="../media/image207.png"/><Relationship Id="rId7" Type="http://schemas.openxmlformats.org/officeDocument/2006/relationships/image" Target="../media/image211.png"/><Relationship Id="rId12" Type="http://schemas.openxmlformats.org/officeDocument/2006/relationships/image" Target="../media/image216.png"/><Relationship Id="rId2" Type="http://schemas.openxmlformats.org/officeDocument/2006/relationships/image" Target="../media/image20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0.png"/><Relationship Id="rId11" Type="http://schemas.openxmlformats.org/officeDocument/2006/relationships/image" Target="../media/image215.png"/><Relationship Id="rId5" Type="http://schemas.openxmlformats.org/officeDocument/2006/relationships/image" Target="../media/image209.png"/><Relationship Id="rId10" Type="http://schemas.openxmlformats.org/officeDocument/2006/relationships/image" Target="../media/image214.png"/><Relationship Id="rId4" Type="http://schemas.openxmlformats.org/officeDocument/2006/relationships/image" Target="../media/image208.png"/><Relationship Id="rId9" Type="http://schemas.openxmlformats.org/officeDocument/2006/relationships/image" Target="../media/image213.png"/><Relationship Id="rId14" Type="http://schemas.openxmlformats.org/officeDocument/2006/relationships/image" Target="../media/image9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8.png"/><Relationship Id="rId3" Type="http://schemas.openxmlformats.org/officeDocument/2006/relationships/image" Target="../media/image153.png"/><Relationship Id="rId7" Type="http://schemas.openxmlformats.org/officeDocument/2006/relationships/image" Target="../media/image219.png"/><Relationship Id="rId12" Type="http://schemas.openxmlformats.org/officeDocument/2006/relationships/image" Target="../media/image9.png"/><Relationship Id="rId2" Type="http://schemas.openxmlformats.org/officeDocument/2006/relationships/image" Target="../media/image21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6.png"/><Relationship Id="rId11" Type="http://schemas.openxmlformats.org/officeDocument/2006/relationships/image" Target="../media/image222.png"/><Relationship Id="rId5" Type="http://schemas.openxmlformats.org/officeDocument/2006/relationships/image" Target="../media/image155.png"/><Relationship Id="rId10" Type="http://schemas.openxmlformats.org/officeDocument/2006/relationships/image" Target="../media/image221.png"/><Relationship Id="rId4" Type="http://schemas.openxmlformats.org/officeDocument/2006/relationships/image" Target="../media/image154.png"/><Relationship Id="rId9" Type="http://schemas.openxmlformats.org/officeDocument/2006/relationships/image" Target="../media/image2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9.png"/><Relationship Id="rId7" Type="http://schemas.microsoft.com/office/2007/relationships/hdphoto" Target="../media/hdphoto1.wdp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1.png"/><Relationship Id="rId10" Type="http://schemas.openxmlformats.org/officeDocument/2006/relationships/image" Target="../media/image23.png"/><Relationship Id="rId4" Type="http://schemas.openxmlformats.org/officeDocument/2006/relationships/image" Target="../media/image6.png"/><Relationship Id="rId9" Type="http://schemas.openxmlformats.org/officeDocument/2006/relationships/image" Target="../media/image22.sv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24.png"/><Relationship Id="rId7" Type="http://schemas.openxmlformats.org/officeDocument/2006/relationships/image" Target="../media/image228.png"/><Relationship Id="rId2" Type="http://schemas.openxmlformats.org/officeDocument/2006/relationships/image" Target="../media/image2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7.png"/><Relationship Id="rId5" Type="http://schemas.openxmlformats.org/officeDocument/2006/relationships/image" Target="../media/image226.png"/><Relationship Id="rId4" Type="http://schemas.openxmlformats.org/officeDocument/2006/relationships/image" Target="../media/image22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7" Type="http://schemas.openxmlformats.org/officeDocument/2006/relationships/image" Target="../media/image9.png"/><Relationship Id="rId2" Type="http://schemas.openxmlformats.org/officeDocument/2006/relationships/image" Target="../media/image2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2.png"/><Relationship Id="rId5" Type="http://schemas.openxmlformats.org/officeDocument/2006/relationships/image" Target="../media/image231.png"/><Relationship Id="rId4" Type="http://schemas.openxmlformats.org/officeDocument/2006/relationships/image" Target="../media/image22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5.png"/><Relationship Id="rId2" Type="http://schemas.openxmlformats.org/officeDocument/2006/relationships/image" Target="../media/image2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230.png"/><Relationship Id="rId4" Type="http://schemas.openxmlformats.org/officeDocument/2006/relationships/image" Target="../media/image234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25.png"/><Relationship Id="rId7" Type="http://schemas.openxmlformats.org/officeDocument/2006/relationships/image" Target="../media/image239.png"/><Relationship Id="rId2" Type="http://schemas.openxmlformats.org/officeDocument/2006/relationships/image" Target="../media/image2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8.png"/><Relationship Id="rId5" Type="http://schemas.openxmlformats.org/officeDocument/2006/relationships/image" Target="../media/image237.png"/><Relationship Id="rId4" Type="http://schemas.openxmlformats.org/officeDocument/2006/relationships/image" Target="../media/image23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5.png"/><Relationship Id="rId7" Type="http://schemas.openxmlformats.org/officeDocument/2006/relationships/image" Target="../media/image238.png"/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2.png"/><Relationship Id="rId5" Type="http://schemas.openxmlformats.org/officeDocument/2006/relationships/image" Target="../media/image241.png"/><Relationship Id="rId4" Type="http://schemas.openxmlformats.org/officeDocument/2006/relationships/image" Target="../media/image236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9.png"/><Relationship Id="rId3" Type="http://schemas.openxmlformats.org/officeDocument/2006/relationships/image" Target="../media/image244.png"/><Relationship Id="rId7" Type="http://schemas.openxmlformats.org/officeDocument/2006/relationships/image" Target="../media/image248.png"/><Relationship Id="rId2" Type="http://schemas.openxmlformats.org/officeDocument/2006/relationships/image" Target="../media/image2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7.png"/><Relationship Id="rId5" Type="http://schemas.openxmlformats.org/officeDocument/2006/relationships/image" Target="../media/image246.png"/><Relationship Id="rId10" Type="http://schemas.openxmlformats.org/officeDocument/2006/relationships/image" Target="../media/image250.png"/><Relationship Id="rId4" Type="http://schemas.openxmlformats.org/officeDocument/2006/relationships/image" Target="../media/image245.png"/><Relationship Id="rId9" Type="http://schemas.openxmlformats.org/officeDocument/2006/relationships/image" Target="../media/image225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6.png"/><Relationship Id="rId3" Type="http://schemas.openxmlformats.org/officeDocument/2006/relationships/image" Target="../media/image225.png"/><Relationship Id="rId7" Type="http://schemas.openxmlformats.org/officeDocument/2006/relationships/image" Target="../media/image255.png"/><Relationship Id="rId2" Type="http://schemas.openxmlformats.org/officeDocument/2006/relationships/image" Target="../media/image2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4.png"/><Relationship Id="rId5" Type="http://schemas.openxmlformats.org/officeDocument/2006/relationships/image" Target="../media/image253.png"/><Relationship Id="rId10" Type="http://schemas.openxmlformats.org/officeDocument/2006/relationships/image" Target="../media/image9.png"/><Relationship Id="rId4" Type="http://schemas.openxmlformats.org/officeDocument/2006/relationships/image" Target="../media/image252.png"/><Relationship Id="rId9" Type="http://schemas.openxmlformats.org/officeDocument/2006/relationships/image" Target="../media/image257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3.png"/><Relationship Id="rId3" Type="http://schemas.openxmlformats.org/officeDocument/2006/relationships/image" Target="../media/image225.png"/><Relationship Id="rId7" Type="http://schemas.openxmlformats.org/officeDocument/2006/relationships/image" Target="../media/image262.png"/><Relationship Id="rId2" Type="http://schemas.openxmlformats.org/officeDocument/2006/relationships/image" Target="../media/image25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1.png"/><Relationship Id="rId5" Type="http://schemas.openxmlformats.org/officeDocument/2006/relationships/image" Target="../media/image260.png"/><Relationship Id="rId4" Type="http://schemas.openxmlformats.org/officeDocument/2006/relationships/image" Target="../media/image259.png"/><Relationship Id="rId9" Type="http://schemas.openxmlformats.org/officeDocument/2006/relationships/image" Target="../media/image26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image" Target="../media/image199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.png"/><Relationship Id="rId4" Type="http://schemas.openxmlformats.org/officeDocument/2006/relationships/image" Target="../media/image265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9.png"/><Relationship Id="rId13" Type="http://schemas.openxmlformats.org/officeDocument/2006/relationships/image" Target="../media/image274.png"/><Relationship Id="rId3" Type="http://schemas.openxmlformats.org/officeDocument/2006/relationships/image" Target="../media/image266.png"/><Relationship Id="rId7" Type="http://schemas.openxmlformats.org/officeDocument/2006/relationships/image" Target="../media/image11.png"/><Relationship Id="rId12" Type="http://schemas.openxmlformats.org/officeDocument/2006/relationships/image" Target="../media/image273.png"/><Relationship Id="rId17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272.png"/><Relationship Id="rId5" Type="http://schemas.openxmlformats.org/officeDocument/2006/relationships/image" Target="../media/image268.png"/><Relationship Id="rId15" Type="http://schemas.openxmlformats.org/officeDocument/2006/relationships/image" Target="../media/image276.png"/><Relationship Id="rId10" Type="http://schemas.openxmlformats.org/officeDocument/2006/relationships/image" Target="../media/image271.png"/><Relationship Id="rId4" Type="http://schemas.openxmlformats.org/officeDocument/2006/relationships/image" Target="../media/image267.png"/><Relationship Id="rId9" Type="http://schemas.openxmlformats.org/officeDocument/2006/relationships/image" Target="../media/image270.png"/><Relationship Id="rId14" Type="http://schemas.openxmlformats.org/officeDocument/2006/relationships/image" Target="../media/image27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1.png"/><Relationship Id="rId7" Type="http://schemas.openxmlformats.org/officeDocument/2006/relationships/image" Target="../media/image28.pn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11" Type="http://schemas.openxmlformats.org/officeDocument/2006/relationships/image" Target="../media/image30.png"/><Relationship Id="rId5" Type="http://schemas.openxmlformats.org/officeDocument/2006/relationships/image" Target="../media/image26.png"/><Relationship Id="rId10" Type="http://schemas.openxmlformats.org/officeDocument/2006/relationships/image" Target="../media/image15.svg"/><Relationship Id="rId4" Type="http://schemas.openxmlformats.org/officeDocument/2006/relationships/image" Target="../media/image25.png"/><Relationship Id="rId9" Type="http://schemas.openxmlformats.org/officeDocument/2006/relationships/image" Target="../media/image14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77.png"/><Relationship Id="rId7" Type="http://schemas.openxmlformats.org/officeDocument/2006/relationships/image" Target="../media/image28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0.png"/><Relationship Id="rId5" Type="http://schemas.openxmlformats.org/officeDocument/2006/relationships/image" Target="../media/image279.png"/><Relationship Id="rId4" Type="http://schemas.openxmlformats.org/officeDocument/2006/relationships/image" Target="../media/image27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image" Target="../media/image36.png"/><Relationship Id="rId7" Type="http://schemas.openxmlformats.org/officeDocument/2006/relationships/image" Target="../media/image38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7.png"/><Relationship Id="rId9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9.png"/><Relationship Id="rId3" Type="http://schemas.openxmlformats.org/officeDocument/2006/relationships/image" Target="../media/image14.png"/><Relationship Id="rId7" Type="http://schemas.openxmlformats.org/officeDocument/2006/relationships/image" Target="../media/image42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11.png"/><Relationship Id="rId10" Type="http://schemas.openxmlformats.org/officeDocument/2006/relationships/image" Target="../media/image45.png"/><Relationship Id="rId4" Type="http://schemas.openxmlformats.org/officeDocument/2006/relationships/image" Target="../media/image15.svg"/><Relationship Id="rId9" Type="http://schemas.openxmlformats.org/officeDocument/2006/relationships/image" Target="../media/image4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24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03013">
            <a:off x="8916737" y="4519614"/>
            <a:ext cx="2543406" cy="2548194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294" y="6058371"/>
            <a:ext cx="289781" cy="227666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2848" y="6058370"/>
            <a:ext cx="227666" cy="227666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6721" y="6063401"/>
            <a:ext cx="326836" cy="228732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2346" y="6062144"/>
            <a:ext cx="228199" cy="22846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80990" y="-4010080"/>
            <a:ext cx="13886255" cy="1388625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51916">
            <a:off x="5961906" y="-121318"/>
            <a:ext cx="1061886" cy="106388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268041" y="1465310"/>
            <a:ext cx="708527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solidFill>
                  <a:schemeClr val="bg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Применение Российского сетевого оборудования ЭЛТЕКС в построении сетей связи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833" y="1128631"/>
            <a:ext cx="3499541" cy="348751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78013A5-4EA1-3F80-8A0D-55F994047EEB}"/>
              </a:ext>
            </a:extLst>
          </p:cNvPr>
          <p:cNvSpPr txBox="1"/>
          <p:nvPr/>
        </p:nvSpPr>
        <p:spPr>
          <a:xfrm>
            <a:off x="265594" y="5639705"/>
            <a:ext cx="62808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Щербаков Сергей</a:t>
            </a:r>
          </a:p>
          <a:p>
            <a:r>
              <a:rPr lang="ru-RU" sz="1600" dirty="0">
                <a:solidFill>
                  <a:schemeClr val="bg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Технический директор ООО </a:t>
            </a:r>
            <a:r>
              <a:rPr lang="en-US" sz="1600" dirty="0">
                <a:solidFill>
                  <a:schemeClr val="bg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“</a:t>
            </a:r>
            <a:r>
              <a:rPr lang="ru-RU" sz="1600" dirty="0">
                <a:solidFill>
                  <a:schemeClr val="bg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МОДУЛЬ</a:t>
            </a:r>
            <a:r>
              <a:rPr lang="en-US" sz="1600" dirty="0">
                <a:solidFill>
                  <a:schemeClr val="bg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”</a:t>
            </a:r>
            <a:endParaRPr lang="ru-RU" sz="1600" dirty="0">
              <a:solidFill>
                <a:schemeClr val="bg1"/>
              </a:solidFill>
              <a:latin typeface="Open Sans ExtraBold" pitchFamily="2" charset="0"/>
              <a:ea typeface="Open Sans ExtraBold" pitchFamily="2" charset="0"/>
              <a:cs typeface="Open Sans ExtraBold" pitchFamily="2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053E0CF-8007-1E32-37E3-C0246F7C85B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775" y="5338982"/>
            <a:ext cx="5457825" cy="124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4781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816607"/>
            <a:ext cx="12192000" cy="504139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668655" y="1811053"/>
            <a:ext cx="2603500" cy="2512060"/>
          </a:xfrm>
          <a:custGeom>
            <a:avLst/>
            <a:gdLst/>
            <a:ahLst/>
            <a:cxnLst/>
            <a:rect l="l" t="t" r="r" b="b"/>
            <a:pathLst>
              <a:path w="2603500" h="2512060">
                <a:moveTo>
                  <a:pt x="2426589" y="0"/>
                </a:moveTo>
                <a:lnTo>
                  <a:pt x="176402" y="0"/>
                </a:lnTo>
                <a:lnTo>
                  <a:pt x="129513" y="6302"/>
                </a:lnTo>
                <a:lnTo>
                  <a:pt x="87375" y="24087"/>
                </a:lnTo>
                <a:lnTo>
                  <a:pt x="51673" y="51673"/>
                </a:lnTo>
                <a:lnTo>
                  <a:pt x="24087" y="87376"/>
                </a:lnTo>
                <a:lnTo>
                  <a:pt x="6302" y="129513"/>
                </a:lnTo>
                <a:lnTo>
                  <a:pt x="0" y="176402"/>
                </a:lnTo>
                <a:lnTo>
                  <a:pt x="0" y="2335149"/>
                </a:lnTo>
                <a:lnTo>
                  <a:pt x="6302" y="2382038"/>
                </a:lnTo>
                <a:lnTo>
                  <a:pt x="24087" y="2424176"/>
                </a:lnTo>
                <a:lnTo>
                  <a:pt x="51673" y="2459878"/>
                </a:lnTo>
                <a:lnTo>
                  <a:pt x="87375" y="2487464"/>
                </a:lnTo>
                <a:lnTo>
                  <a:pt x="129513" y="2505249"/>
                </a:lnTo>
                <a:lnTo>
                  <a:pt x="176402" y="2511552"/>
                </a:lnTo>
                <a:lnTo>
                  <a:pt x="2426589" y="2511552"/>
                </a:lnTo>
                <a:lnTo>
                  <a:pt x="2473478" y="2505249"/>
                </a:lnTo>
                <a:lnTo>
                  <a:pt x="2515616" y="2487464"/>
                </a:lnTo>
                <a:lnTo>
                  <a:pt x="2551318" y="2459878"/>
                </a:lnTo>
                <a:lnTo>
                  <a:pt x="2578904" y="2424176"/>
                </a:lnTo>
                <a:lnTo>
                  <a:pt x="2596689" y="2382038"/>
                </a:lnTo>
                <a:lnTo>
                  <a:pt x="2602991" y="2335149"/>
                </a:lnTo>
                <a:lnTo>
                  <a:pt x="2602991" y="176402"/>
                </a:lnTo>
                <a:lnTo>
                  <a:pt x="2596689" y="129513"/>
                </a:lnTo>
                <a:lnTo>
                  <a:pt x="2578904" y="87375"/>
                </a:lnTo>
                <a:lnTo>
                  <a:pt x="2551318" y="51673"/>
                </a:lnTo>
                <a:lnTo>
                  <a:pt x="2515615" y="24087"/>
                </a:lnTo>
                <a:lnTo>
                  <a:pt x="2473478" y="6302"/>
                </a:lnTo>
                <a:lnTo>
                  <a:pt x="242658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781431" y="1926876"/>
            <a:ext cx="2372995" cy="1148080"/>
          </a:xfrm>
          <a:custGeom>
            <a:avLst/>
            <a:gdLst/>
            <a:ahLst/>
            <a:cxnLst/>
            <a:rect l="l" t="t" r="r" b="b"/>
            <a:pathLst>
              <a:path w="2372995" h="1148080">
                <a:moveTo>
                  <a:pt x="2275713" y="0"/>
                </a:moveTo>
                <a:lnTo>
                  <a:pt x="97154" y="0"/>
                </a:lnTo>
                <a:lnTo>
                  <a:pt x="59310" y="7625"/>
                </a:lnTo>
                <a:lnTo>
                  <a:pt x="28432" y="28432"/>
                </a:lnTo>
                <a:lnTo>
                  <a:pt x="7625" y="59310"/>
                </a:lnTo>
                <a:lnTo>
                  <a:pt x="0" y="97154"/>
                </a:lnTo>
                <a:lnTo>
                  <a:pt x="0" y="1050416"/>
                </a:lnTo>
                <a:lnTo>
                  <a:pt x="7625" y="1088261"/>
                </a:lnTo>
                <a:lnTo>
                  <a:pt x="28432" y="1119139"/>
                </a:lnTo>
                <a:lnTo>
                  <a:pt x="59310" y="1139946"/>
                </a:lnTo>
                <a:lnTo>
                  <a:pt x="97154" y="1147572"/>
                </a:lnTo>
                <a:lnTo>
                  <a:pt x="2275713" y="1147572"/>
                </a:lnTo>
                <a:lnTo>
                  <a:pt x="2313557" y="1139946"/>
                </a:lnTo>
                <a:lnTo>
                  <a:pt x="2344435" y="1119139"/>
                </a:lnTo>
                <a:lnTo>
                  <a:pt x="2365242" y="1088261"/>
                </a:lnTo>
                <a:lnTo>
                  <a:pt x="2372867" y="1050416"/>
                </a:lnTo>
                <a:lnTo>
                  <a:pt x="2372867" y="97154"/>
                </a:lnTo>
                <a:lnTo>
                  <a:pt x="2365242" y="59310"/>
                </a:lnTo>
                <a:lnTo>
                  <a:pt x="2344435" y="28432"/>
                </a:lnTo>
                <a:lnTo>
                  <a:pt x="2313557" y="7625"/>
                </a:lnTo>
                <a:lnTo>
                  <a:pt x="2275713" y="0"/>
                </a:lnTo>
                <a:close/>
              </a:path>
            </a:pathLst>
          </a:custGeom>
          <a:solidFill>
            <a:srgbClr val="E2EDFF">
              <a:alpha val="36862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844042" y="3170207"/>
            <a:ext cx="1210310" cy="7188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45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ME</a:t>
            </a:r>
            <a:r>
              <a:rPr sz="1600" b="1" spc="-35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S</a:t>
            </a:r>
            <a:r>
              <a:rPr sz="1600" b="1" spc="45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2424</a:t>
            </a:r>
            <a:r>
              <a:rPr sz="1600" b="1" spc="40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(</a:t>
            </a:r>
            <a:r>
              <a:rPr sz="1600" b="1" spc="-20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B)</a:t>
            </a:r>
            <a:endParaRPr sz="16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  <a:p>
            <a:pPr marL="12700">
              <a:lnSpc>
                <a:spcPct val="100000"/>
              </a:lnSpc>
              <a:spcBef>
                <a:spcPts val="745"/>
              </a:spcBef>
            </a:pPr>
            <a:r>
              <a:rPr sz="800" spc="55" dirty="0">
                <a:solidFill>
                  <a:srgbClr val="275EC6"/>
                </a:solidFill>
                <a:latin typeface="Calibri"/>
                <a:cs typeface="Calibri"/>
              </a:rPr>
              <a:t>Пропуск.</a:t>
            </a:r>
            <a:r>
              <a:rPr sz="800" dirty="0">
                <a:solidFill>
                  <a:srgbClr val="275EC6"/>
                </a:solidFill>
                <a:latin typeface="Calibri"/>
                <a:cs typeface="Calibri"/>
              </a:rPr>
              <a:t> </a:t>
            </a:r>
            <a:r>
              <a:rPr sz="800" spc="60" dirty="0">
                <a:solidFill>
                  <a:srgbClr val="275EC6"/>
                </a:solidFill>
                <a:latin typeface="Calibri"/>
                <a:cs typeface="Calibri"/>
              </a:rPr>
              <a:t>способность</a:t>
            </a:r>
            <a:endParaRPr sz="8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sz="1100" b="1" spc="15" dirty="0">
                <a:latin typeface="Arial"/>
                <a:cs typeface="Arial"/>
              </a:rPr>
              <a:t>128</a:t>
            </a:r>
            <a:r>
              <a:rPr sz="1100" b="1" spc="-60" dirty="0">
                <a:latin typeface="Arial"/>
                <a:cs typeface="Arial"/>
              </a:rPr>
              <a:t> </a:t>
            </a:r>
            <a:r>
              <a:rPr sz="1100" b="1" spc="15" dirty="0">
                <a:latin typeface="Arial"/>
                <a:cs typeface="Arial"/>
              </a:rPr>
              <a:t>Гбит/с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510914" y="1811053"/>
            <a:ext cx="2603500" cy="2512060"/>
          </a:xfrm>
          <a:custGeom>
            <a:avLst/>
            <a:gdLst/>
            <a:ahLst/>
            <a:cxnLst/>
            <a:rect l="l" t="t" r="r" b="b"/>
            <a:pathLst>
              <a:path w="2603500" h="2512060">
                <a:moveTo>
                  <a:pt x="2426589" y="0"/>
                </a:moveTo>
                <a:lnTo>
                  <a:pt x="176403" y="0"/>
                </a:lnTo>
                <a:lnTo>
                  <a:pt x="129513" y="6302"/>
                </a:lnTo>
                <a:lnTo>
                  <a:pt x="87375" y="24087"/>
                </a:lnTo>
                <a:lnTo>
                  <a:pt x="51673" y="51673"/>
                </a:lnTo>
                <a:lnTo>
                  <a:pt x="24087" y="87376"/>
                </a:lnTo>
                <a:lnTo>
                  <a:pt x="6302" y="129513"/>
                </a:lnTo>
                <a:lnTo>
                  <a:pt x="0" y="176402"/>
                </a:lnTo>
                <a:lnTo>
                  <a:pt x="0" y="2335149"/>
                </a:lnTo>
                <a:lnTo>
                  <a:pt x="6302" y="2382038"/>
                </a:lnTo>
                <a:lnTo>
                  <a:pt x="24087" y="2424176"/>
                </a:lnTo>
                <a:lnTo>
                  <a:pt x="51673" y="2459878"/>
                </a:lnTo>
                <a:lnTo>
                  <a:pt x="87375" y="2487464"/>
                </a:lnTo>
                <a:lnTo>
                  <a:pt x="129513" y="2505249"/>
                </a:lnTo>
                <a:lnTo>
                  <a:pt x="176403" y="2511552"/>
                </a:lnTo>
                <a:lnTo>
                  <a:pt x="2426589" y="2511552"/>
                </a:lnTo>
                <a:lnTo>
                  <a:pt x="2473478" y="2505249"/>
                </a:lnTo>
                <a:lnTo>
                  <a:pt x="2515616" y="2487464"/>
                </a:lnTo>
                <a:lnTo>
                  <a:pt x="2551318" y="2459878"/>
                </a:lnTo>
                <a:lnTo>
                  <a:pt x="2578904" y="2424176"/>
                </a:lnTo>
                <a:lnTo>
                  <a:pt x="2596689" y="2382038"/>
                </a:lnTo>
                <a:lnTo>
                  <a:pt x="2602991" y="2335149"/>
                </a:lnTo>
                <a:lnTo>
                  <a:pt x="2602991" y="176402"/>
                </a:lnTo>
                <a:lnTo>
                  <a:pt x="2596689" y="129513"/>
                </a:lnTo>
                <a:lnTo>
                  <a:pt x="2578904" y="87375"/>
                </a:lnTo>
                <a:lnTo>
                  <a:pt x="2551318" y="51673"/>
                </a:lnTo>
                <a:lnTo>
                  <a:pt x="2515616" y="24087"/>
                </a:lnTo>
                <a:lnTo>
                  <a:pt x="2473478" y="6302"/>
                </a:lnTo>
                <a:lnTo>
                  <a:pt x="242658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622167" y="1926876"/>
            <a:ext cx="2372995" cy="1148080"/>
          </a:xfrm>
          <a:custGeom>
            <a:avLst/>
            <a:gdLst/>
            <a:ahLst/>
            <a:cxnLst/>
            <a:rect l="l" t="t" r="r" b="b"/>
            <a:pathLst>
              <a:path w="2372995" h="1148080">
                <a:moveTo>
                  <a:pt x="2275712" y="0"/>
                </a:moveTo>
                <a:lnTo>
                  <a:pt x="97154" y="0"/>
                </a:lnTo>
                <a:lnTo>
                  <a:pt x="59310" y="7625"/>
                </a:lnTo>
                <a:lnTo>
                  <a:pt x="28432" y="28432"/>
                </a:lnTo>
                <a:lnTo>
                  <a:pt x="7625" y="59310"/>
                </a:lnTo>
                <a:lnTo>
                  <a:pt x="0" y="97154"/>
                </a:lnTo>
                <a:lnTo>
                  <a:pt x="0" y="1050416"/>
                </a:lnTo>
                <a:lnTo>
                  <a:pt x="7625" y="1088261"/>
                </a:lnTo>
                <a:lnTo>
                  <a:pt x="28432" y="1119139"/>
                </a:lnTo>
                <a:lnTo>
                  <a:pt x="59310" y="1139946"/>
                </a:lnTo>
                <a:lnTo>
                  <a:pt x="97154" y="1147572"/>
                </a:lnTo>
                <a:lnTo>
                  <a:pt x="2275712" y="1147572"/>
                </a:lnTo>
                <a:lnTo>
                  <a:pt x="2313557" y="1139946"/>
                </a:lnTo>
                <a:lnTo>
                  <a:pt x="2344435" y="1119139"/>
                </a:lnTo>
                <a:lnTo>
                  <a:pt x="2365242" y="1088261"/>
                </a:lnTo>
                <a:lnTo>
                  <a:pt x="2372868" y="1050416"/>
                </a:lnTo>
                <a:lnTo>
                  <a:pt x="2372868" y="97154"/>
                </a:lnTo>
                <a:lnTo>
                  <a:pt x="2365242" y="59310"/>
                </a:lnTo>
                <a:lnTo>
                  <a:pt x="2344435" y="28432"/>
                </a:lnTo>
                <a:lnTo>
                  <a:pt x="2313557" y="7625"/>
                </a:lnTo>
                <a:lnTo>
                  <a:pt x="2275712" y="0"/>
                </a:lnTo>
                <a:close/>
              </a:path>
            </a:pathLst>
          </a:custGeom>
          <a:solidFill>
            <a:srgbClr val="E2EDFF">
              <a:alpha val="36862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4682364" y="3170207"/>
            <a:ext cx="1120140" cy="7188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20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ME2448(B)</a:t>
            </a:r>
            <a:endParaRPr sz="16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  <a:p>
            <a:pPr marL="12700">
              <a:lnSpc>
                <a:spcPct val="100000"/>
              </a:lnSpc>
              <a:spcBef>
                <a:spcPts val="745"/>
              </a:spcBef>
            </a:pPr>
            <a:r>
              <a:rPr sz="800" spc="55" dirty="0">
                <a:solidFill>
                  <a:srgbClr val="275EC6"/>
                </a:solidFill>
                <a:latin typeface="Calibri"/>
                <a:cs typeface="Calibri"/>
              </a:rPr>
              <a:t>Пропуск.</a:t>
            </a:r>
            <a:r>
              <a:rPr sz="800" spc="-30" dirty="0">
                <a:solidFill>
                  <a:srgbClr val="275EC6"/>
                </a:solidFill>
                <a:latin typeface="Calibri"/>
                <a:cs typeface="Calibri"/>
              </a:rPr>
              <a:t> </a:t>
            </a:r>
            <a:r>
              <a:rPr sz="800" spc="60" dirty="0">
                <a:solidFill>
                  <a:srgbClr val="275EC6"/>
                </a:solidFill>
                <a:latin typeface="Calibri"/>
                <a:cs typeface="Calibri"/>
              </a:rPr>
              <a:t>способность</a:t>
            </a:r>
            <a:endParaRPr sz="8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sz="1100" b="1" spc="15" dirty="0">
                <a:latin typeface="Arial"/>
                <a:cs typeface="Arial"/>
              </a:rPr>
              <a:t>176</a:t>
            </a:r>
            <a:r>
              <a:rPr sz="1100" b="1" spc="-65" dirty="0">
                <a:latin typeface="Arial"/>
                <a:cs typeface="Arial"/>
              </a:rPr>
              <a:t> </a:t>
            </a:r>
            <a:r>
              <a:rPr sz="1100" b="1" spc="15" dirty="0">
                <a:latin typeface="Arial"/>
                <a:cs typeface="Arial"/>
              </a:rPr>
              <a:t>Гбит/с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970406" y="2301781"/>
            <a:ext cx="1994915" cy="75285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850766" y="2237772"/>
            <a:ext cx="1994916" cy="7772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3094864" y="3460550"/>
            <a:ext cx="873125" cy="633730"/>
          </a:xfrm>
          <a:prstGeom prst="rect">
            <a:avLst/>
          </a:prstGeom>
        </p:spPr>
        <p:txBody>
          <a:bodyPr vert="horz" wrap="square" lIns="0" tIns="603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75"/>
              </a:spcBef>
            </a:pPr>
            <a:r>
              <a:rPr sz="800" spc="70" dirty="0">
                <a:solidFill>
                  <a:srgbClr val="275EC6"/>
                </a:solidFill>
                <a:latin typeface="Calibri"/>
                <a:cs typeface="Calibri"/>
              </a:rPr>
              <a:t>Интерфейсы</a:t>
            </a:r>
            <a:endParaRPr sz="8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09"/>
              </a:spcBef>
            </a:pPr>
            <a:r>
              <a:rPr sz="1100" b="1" spc="20" dirty="0">
                <a:latin typeface="Arial"/>
                <a:cs typeface="Arial"/>
              </a:rPr>
              <a:t>24 </a:t>
            </a:r>
            <a:r>
              <a:rPr sz="1100" b="1" spc="-15" dirty="0">
                <a:latin typeface="Arial"/>
                <a:cs typeface="Arial"/>
              </a:rPr>
              <a:t>×</a:t>
            </a:r>
            <a:r>
              <a:rPr sz="1100" b="1" spc="-100" dirty="0">
                <a:latin typeface="Arial"/>
                <a:cs typeface="Arial"/>
              </a:rPr>
              <a:t> </a:t>
            </a:r>
            <a:r>
              <a:rPr sz="1100" b="1" spc="-20" dirty="0">
                <a:latin typeface="Arial"/>
                <a:cs typeface="Arial"/>
              </a:rPr>
              <a:t>1G</a:t>
            </a:r>
            <a:endParaRPr sz="11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1100" b="1" spc="15" dirty="0">
                <a:latin typeface="Arial"/>
                <a:cs typeface="Arial"/>
              </a:rPr>
              <a:t>4 </a:t>
            </a:r>
            <a:r>
              <a:rPr sz="1100" b="1" spc="-15" dirty="0">
                <a:latin typeface="Arial"/>
                <a:cs typeface="Arial"/>
              </a:rPr>
              <a:t>× </a:t>
            </a:r>
            <a:r>
              <a:rPr sz="1100" b="1" spc="-10" dirty="0">
                <a:latin typeface="Arial"/>
                <a:cs typeface="Arial"/>
              </a:rPr>
              <a:t>10G</a:t>
            </a:r>
            <a:r>
              <a:rPr sz="1100" b="1" spc="-155" dirty="0">
                <a:latin typeface="Arial"/>
                <a:cs typeface="Arial"/>
              </a:rPr>
              <a:t> </a:t>
            </a:r>
            <a:r>
              <a:rPr sz="1100" b="1" spc="-70" dirty="0">
                <a:latin typeface="Arial"/>
                <a:cs typeface="Arial"/>
              </a:rPr>
              <a:t>SFP+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933188" y="3460550"/>
            <a:ext cx="873125" cy="633730"/>
          </a:xfrm>
          <a:prstGeom prst="rect">
            <a:avLst/>
          </a:prstGeom>
        </p:spPr>
        <p:txBody>
          <a:bodyPr vert="horz" wrap="square" lIns="0" tIns="603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75"/>
              </a:spcBef>
            </a:pPr>
            <a:r>
              <a:rPr sz="800" spc="70" dirty="0">
                <a:solidFill>
                  <a:srgbClr val="275EC6"/>
                </a:solidFill>
                <a:latin typeface="Calibri"/>
                <a:cs typeface="Calibri"/>
              </a:rPr>
              <a:t>Интерфейсы</a:t>
            </a:r>
            <a:endParaRPr sz="8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09"/>
              </a:spcBef>
            </a:pPr>
            <a:r>
              <a:rPr sz="1100" b="1" spc="20" dirty="0">
                <a:latin typeface="Arial"/>
                <a:cs typeface="Arial"/>
              </a:rPr>
              <a:t>48 </a:t>
            </a:r>
            <a:r>
              <a:rPr sz="1100" b="1" spc="-15" dirty="0">
                <a:latin typeface="Arial"/>
                <a:cs typeface="Arial"/>
              </a:rPr>
              <a:t>×</a:t>
            </a:r>
            <a:r>
              <a:rPr sz="1100" b="1" spc="-100" dirty="0">
                <a:latin typeface="Arial"/>
                <a:cs typeface="Arial"/>
              </a:rPr>
              <a:t> </a:t>
            </a:r>
            <a:r>
              <a:rPr sz="1100" b="1" spc="-20" dirty="0">
                <a:latin typeface="Arial"/>
                <a:cs typeface="Arial"/>
              </a:rPr>
              <a:t>1G</a:t>
            </a:r>
            <a:endParaRPr sz="11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1100" b="1" spc="15" dirty="0">
                <a:latin typeface="Arial"/>
                <a:cs typeface="Arial"/>
              </a:rPr>
              <a:t>4 </a:t>
            </a:r>
            <a:r>
              <a:rPr sz="1100" b="1" spc="-15" dirty="0">
                <a:latin typeface="Arial"/>
                <a:cs typeface="Arial"/>
              </a:rPr>
              <a:t>× </a:t>
            </a:r>
            <a:r>
              <a:rPr sz="1100" b="1" spc="-10" dirty="0">
                <a:latin typeface="Arial"/>
                <a:cs typeface="Arial"/>
              </a:rPr>
              <a:t>10G</a:t>
            </a:r>
            <a:r>
              <a:rPr sz="1100" b="1" spc="-155" dirty="0">
                <a:latin typeface="Arial"/>
                <a:cs typeface="Arial"/>
              </a:rPr>
              <a:t> </a:t>
            </a:r>
            <a:r>
              <a:rPr sz="1100" b="1" spc="-70" dirty="0">
                <a:latin typeface="Arial"/>
                <a:cs typeface="Arial"/>
              </a:rPr>
              <a:t>SFP+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0" y="295656"/>
            <a:ext cx="2714625" cy="375285"/>
          </a:xfrm>
          <a:custGeom>
            <a:avLst/>
            <a:gdLst/>
            <a:ahLst/>
            <a:cxnLst/>
            <a:rect l="l" t="t" r="r" b="b"/>
            <a:pathLst>
              <a:path w="2714625" h="375284">
                <a:moveTo>
                  <a:pt x="2526792" y="0"/>
                </a:moveTo>
                <a:lnTo>
                  <a:pt x="0" y="0"/>
                </a:lnTo>
                <a:lnTo>
                  <a:pt x="0" y="374904"/>
                </a:lnTo>
                <a:lnTo>
                  <a:pt x="2526792" y="374904"/>
                </a:lnTo>
                <a:lnTo>
                  <a:pt x="2576616" y="368206"/>
                </a:lnTo>
                <a:lnTo>
                  <a:pt x="2621392" y="349306"/>
                </a:lnTo>
                <a:lnTo>
                  <a:pt x="2659332" y="319992"/>
                </a:lnTo>
                <a:lnTo>
                  <a:pt x="2688646" y="282052"/>
                </a:lnTo>
                <a:lnTo>
                  <a:pt x="2707546" y="237276"/>
                </a:lnTo>
                <a:lnTo>
                  <a:pt x="2714244" y="187452"/>
                </a:lnTo>
                <a:lnTo>
                  <a:pt x="2707546" y="137627"/>
                </a:lnTo>
                <a:lnTo>
                  <a:pt x="2688646" y="92851"/>
                </a:lnTo>
                <a:lnTo>
                  <a:pt x="2659332" y="54911"/>
                </a:lnTo>
                <a:lnTo>
                  <a:pt x="2621392" y="25597"/>
                </a:lnTo>
                <a:lnTo>
                  <a:pt x="2576616" y="6697"/>
                </a:lnTo>
                <a:lnTo>
                  <a:pt x="2526792" y="0"/>
                </a:lnTo>
                <a:close/>
              </a:path>
            </a:pathLst>
          </a:custGeom>
          <a:solidFill>
            <a:srgbClr val="275E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333247" y="367665"/>
            <a:ext cx="2279524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80" dirty="0">
                <a:solidFill>
                  <a:srgbClr val="FFFFF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Коммутаторы </a:t>
            </a:r>
            <a:r>
              <a:rPr sz="1200" b="1" spc="55" dirty="0">
                <a:solidFill>
                  <a:srgbClr val="FFFFF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доступа</a:t>
            </a:r>
            <a:r>
              <a:rPr sz="1200" b="1" spc="-165" dirty="0">
                <a:solidFill>
                  <a:srgbClr val="FFFFF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sz="1200" b="1" spc="-5" dirty="0">
                <a:solidFill>
                  <a:srgbClr val="FFFFF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1G</a:t>
            </a:r>
            <a:endParaRPr sz="12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724147" y="4823064"/>
            <a:ext cx="927735" cy="940435"/>
          </a:xfrm>
          <a:prstGeom prst="rect">
            <a:avLst/>
          </a:prstGeom>
        </p:spPr>
        <p:txBody>
          <a:bodyPr vert="horz" wrap="square" lIns="0" tIns="1219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60"/>
              </a:spcBef>
            </a:pPr>
            <a:r>
              <a:rPr lang="en-US" sz="2800" b="1" spc="-5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L3</a:t>
            </a:r>
            <a:endParaRPr sz="28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  <a:p>
            <a:pPr marL="27305" marR="5080">
              <a:lnSpc>
                <a:spcPct val="100000"/>
              </a:lnSpc>
              <a:spcBef>
                <a:spcPts val="340"/>
              </a:spcBef>
            </a:pPr>
            <a:r>
              <a:rPr sz="1100" spc="95" dirty="0">
                <a:solidFill>
                  <a:srgbClr val="151515"/>
                </a:solidFill>
                <a:latin typeface="Calibri"/>
                <a:cs typeface="Calibri"/>
              </a:rPr>
              <a:t>Уровень  </a:t>
            </a:r>
            <a:r>
              <a:rPr sz="1100" spc="60" dirty="0">
                <a:solidFill>
                  <a:srgbClr val="151515"/>
                </a:solidFill>
                <a:latin typeface="Calibri"/>
                <a:cs typeface="Calibri"/>
              </a:rPr>
              <a:t>к</a:t>
            </a:r>
            <a:r>
              <a:rPr sz="1100" spc="75" dirty="0">
                <a:solidFill>
                  <a:srgbClr val="151515"/>
                </a:solidFill>
                <a:latin typeface="Calibri"/>
                <a:cs typeface="Calibri"/>
              </a:rPr>
              <a:t>о</a:t>
            </a:r>
            <a:r>
              <a:rPr sz="1100" spc="55" dirty="0">
                <a:solidFill>
                  <a:srgbClr val="151515"/>
                </a:solidFill>
                <a:latin typeface="Calibri"/>
                <a:cs typeface="Calibri"/>
              </a:rPr>
              <a:t>мм</a:t>
            </a:r>
            <a:r>
              <a:rPr sz="1100" spc="80" dirty="0">
                <a:solidFill>
                  <a:srgbClr val="151515"/>
                </a:solidFill>
                <a:latin typeface="Calibri"/>
                <a:cs typeface="Calibri"/>
              </a:rPr>
              <a:t>у</a:t>
            </a:r>
            <a:r>
              <a:rPr sz="1100" spc="55" dirty="0">
                <a:solidFill>
                  <a:srgbClr val="151515"/>
                </a:solidFill>
                <a:latin typeface="Calibri"/>
                <a:cs typeface="Calibri"/>
              </a:rPr>
              <a:t>т</a:t>
            </a:r>
            <a:r>
              <a:rPr sz="1100" spc="95" dirty="0">
                <a:solidFill>
                  <a:srgbClr val="151515"/>
                </a:solidFill>
                <a:latin typeface="Calibri"/>
                <a:cs typeface="Calibri"/>
              </a:rPr>
              <a:t>а</a:t>
            </a:r>
            <a:r>
              <a:rPr sz="1100" spc="70" dirty="0">
                <a:solidFill>
                  <a:srgbClr val="151515"/>
                </a:solidFill>
                <a:latin typeface="Calibri"/>
                <a:cs typeface="Calibri"/>
              </a:rPr>
              <a:t>т</a:t>
            </a:r>
            <a:r>
              <a:rPr sz="1100" spc="75" dirty="0">
                <a:solidFill>
                  <a:srgbClr val="151515"/>
                </a:solidFill>
                <a:latin typeface="Calibri"/>
                <a:cs typeface="Calibri"/>
              </a:rPr>
              <a:t>о</a:t>
            </a:r>
            <a:r>
              <a:rPr sz="1100" spc="90" dirty="0">
                <a:solidFill>
                  <a:srgbClr val="151515"/>
                </a:solidFill>
                <a:latin typeface="Calibri"/>
                <a:cs typeface="Calibri"/>
              </a:rPr>
              <a:t>р</a:t>
            </a:r>
            <a:r>
              <a:rPr sz="1100" spc="85" dirty="0">
                <a:solidFill>
                  <a:srgbClr val="151515"/>
                </a:solidFill>
                <a:latin typeface="Calibri"/>
                <a:cs typeface="Calibri"/>
              </a:rPr>
              <a:t>а</a:t>
            </a:r>
            <a:endParaRPr sz="1100" dirty="0">
              <a:latin typeface="Calibri"/>
              <a:cs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11538457" y="332395"/>
            <a:ext cx="325755" cy="297180"/>
          </a:xfrm>
          <a:custGeom>
            <a:avLst/>
            <a:gdLst/>
            <a:ahLst/>
            <a:cxnLst/>
            <a:rect l="l" t="t" r="r" b="b"/>
            <a:pathLst>
              <a:path w="325754" h="297180">
                <a:moveTo>
                  <a:pt x="52096" y="188364"/>
                </a:moveTo>
                <a:lnTo>
                  <a:pt x="9808" y="211528"/>
                </a:lnTo>
                <a:lnTo>
                  <a:pt x="0" y="242752"/>
                </a:lnTo>
                <a:lnTo>
                  <a:pt x="2575" y="259294"/>
                </a:lnTo>
                <a:lnTo>
                  <a:pt x="9838" y="273966"/>
                </a:lnTo>
                <a:lnTo>
                  <a:pt x="21122" y="285810"/>
                </a:lnTo>
                <a:lnTo>
                  <a:pt x="35758" y="293871"/>
                </a:lnTo>
                <a:lnTo>
                  <a:pt x="52140" y="297103"/>
                </a:lnTo>
                <a:lnTo>
                  <a:pt x="68361" y="295280"/>
                </a:lnTo>
                <a:lnTo>
                  <a:pt x="83305" y="288703"/>
                </a:lnTo>
                <a:lnTo>
                  <a:pt x="95854" y="277670"/>
                </a:lnTo>
                <a:lnTo>
                  <a:pt x="117419" y="259070"/>
                </a:lnTo>
                <a:lnTo>
                  <a:pt x="143141" y="248580"/>
                </a:lnTo>
                <a:lnTo>
                  <a:pt x="170851" y="246696"/>
                </a:lnTo>
                <a:lnTo>
                  <a:pt x="197278" y="246696"/>
                </a:lnTo>
                <a:lnTo>
                  <a:pt x="197277" y="238778"/>
                </a:lnTo>
                <a:lnTo>
                  <a:pt x="143157" y="236891"/>
                </a:lnTo>
                <a:lnTo>
                  <a:pt x="95854" y="207803"/>
                </a:lnTo>
                <a:lnTo>
                  <a:pt x="83288" y="196760"/>
                </a:lnTo>
                <a:lnTo>
                  <a:pt x="68328" y="190184"/>
                </a:lnTo>
                <a:lnTo>
                  <a:pt x="52096" y="188364"/>
                </a:lnTo>
                <a:close/>
              </a:path>
              <a:path w="325754" h="297180">
                <a:moveTo>
                  <a:pt x="208970" y="111964"/>
                </a:moveTo>
                <a:lnTo>
                  <a:pt x="203131" y="116651"/>
                </a:lnTo>
                <a:lnTo>
                  <a:pt x="196616" y="120421"/>
                </a:lnTo>
                <a:lnTo>
                  <a:pt x="189647" y="123146"/>
                </a:lnTo>
                <a:lnTo>
                  <a:pt x="209650" y="143427"/>
                </a:lnTo>
                <a:lnTo>
                  <a:pt x="221870" y="168428"/>
                </a:lnTo>
                <a:lnTo>
                  <a:pt x="225664" y="196013"/>
                </a:lnTo>
                <a:lnTo>
                  <a:pt x="220389" y="224047"/>
                </a:lnTo>
                <a:lnTo>
                  <a:pt x="217145" y="240472"/>
                </a:lnTo>
                <a:lnTo>
                  <a:pt x="218946" y="256749"/>
                </a:lnTo>
                <a:lnTo>
                  <a:pt x="225493" y="271756"/>
                </a:lnTo>
                <a:lnTo>
                  <a:pt x="236482" y="284369"/>
                </a:lnTo>
                <a:lnTo>
                  <a:pt x="250775" y="293034"/>
                </a:lnTo>
                <a:lnTo>
                  <a:pt x="266648" y="296894"/>
                </a:lnTo>
                <a:lnTo>
                  <a:pt x="282948" y="295850"/>
                </a:lnTo>
                <a:lnTo>
                  <a:pt x="298520" y="289799"/>
                </a:lnTo>
                <a:lnTo>
                  <a:pt x="311521" y="279293"/>
                </a:lnTo>
                <a:lnTo>
                  <a:pt x="320561" y="265654"/>
                </a:lnTo>
                <a:lnTo>
                  <a:pt x="325150" y="249936"/>
                </a:lnTo>
                <a:lnTo>
                  <a:pt x="324792" y="233195"/>
                </a:lnTo>
                <a:lnTo>
                  <a:pt x="319390" y="217359"/>
                </a:lnTo>
                <a:lnTo>
                  <a:pt x="309705" y="204184"/>
                </a:lnTo>
                <a:lnTo>
                  <a:pt x="296555" y="194492"/>
                </a:lnTo>
                <a:lnTo>
                  <a:pt x="280753" y="189109"/>
                </a:lnTo>
                <a:lnTo>
                  <a:pt x="253904" y="179689"/>
                </a:lnTo>
                <a:lnTo>
                  <a:pt x="231981" y="162600"/>
                </a:lnTo>
                <a:lnTo>
                  <a:pt x="216498" y="139479"/>
                </a:lnTo>
                <a:lnTo>
                  <a:pt x="208970" y="111964"/>
                </a:lnTo>
                <a:close/>
              </a:path>
              <a:path w="325754" h="297180">
                <a:moveTo>
                  <a:pt x="197278" y="246696"/>
                </a:moveTo>
                <a:lnTo>
                  <a:pt x="170851" y="246696"/>
                </a:lnTo>
                <a:lnTo>
                  <a:pt x="198382" y="253913"/>
                </a:lnTo>
                <a:lnTo>
                  <a:pt x="197278" y="246696"/>
                </a:lnTo>
                <a:close/>
              </a:path>
              <a:path w="325754" h="297180">
                <a:moveTo>
                  <a:pt x="198382" y="231548"/>
                </a:moveTo>
                <a:lnTo>
                  <a:pt x="170863" y="238778"/>
                </a:lnTo>
                <a:lnTo>
                  <a:pt x="197277" y="238778"/>
                </a:lnTo>
                <a:lnTo>
                  <a:pt x="198382" y="231548"/>
                </a:lnTo>
                <a:close/>
              </a:path>
              <a:path w="325754" h="297180">
                <a:moveTo>
                  <a:pt x="158016" y="0"/>
                </a:moveTo>
                <a:lnTo>
                  <a:pt x="116880" y="25163"/>
                </a:lnTo>
                <a:lnTo>
                  <a:pt x="108545" y="56422"/>
                </a:lnTo>
                <a:lnTo>
                  <a:pt x="111802" y="72841"/>
                </a:lnTo>
                <a:lnTo>
                  <a:pt x="117088" y="100866"/>
                </a:lnTo>
                <a:lnTo>
                  <a:pt x="113291" y="128445"/>
                </a:lnTo>
                <a:lnTo>
                  <a:pt x="101063" y="153446"/>
                </a:lnTo>
                <a:lnTo>
                  <a:pt x="81060" y="173742"/>
                </a:lnTo>
                <a:lnTo>
                  <a:pt x="88030" y="176468"/>
                </a:lnTo>
                <a:lnTo>
                  <a:pt x="94533" y="180241"/>
                </a:lnTo>
                <a:lnTo>
                  <a:pt x="100384" y="184924"/>
                </a:lnTo>
                <a:lnTo>
                  <a:pt x="107902" y="157416"/>
                </a:lnTo>
                <a:lnTo>
                  <a:pt x="123386" y="134307"/>
                </a:lnTo>
                <a:lnTo>
                  <a:pt x="145314" y="117220"/>
                </a:lnTo>
                <a:lnTo>
                  <a:pt x="172166" y="107780"/>
                </a:lnTo>
                <a:lnTo>
                  <a:pt x="187979" y="102390"/>
                </a:lnTo>
                <a:lnTo>
                  <a:pt x="201138" y="92689"/>
                </a:lnTo>
                <a:lnTo>
                  <a:pt x="210824" y="79502"/>
                </a:lnTo>
                <a:lnTo>
                  <a:pt x="216215" y="63652"/>
                </a:lnTo>
                <a:lnTo>
                  <a:pt x="216553" y="46914"/>
                </a:lnTo>
                <a:lnTo>
                  <a:pt x="211950" y="31201"/>
                </a:lnTo>
                <a:lnTo>
                  <a:pt x="202899" y="17568"/>
                </a:lnTo>
                <a:lnTo>
                  <a:pt x="189890" y="7070"/>
                </a:lnTo>
                <a:lnTo>
                  <a:pt x="174317" y="1030"/>
                </a:lnTo>
                <a:lnTo>
                  <a:pt x="158016" y="0"/>
                </a:lnTo>
                <a:close/>
              </a:path>
            </a:pathLst>
          </a:custGeom>
          <a:solidFill>
            <a:srgbClr val="275E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6444234" y="4823064"/>
            <a:ext cx="614045" cy="940435"/>
          </a:xfrm>
          <a:prstGeom prst="rect">
            <a:avLst/>
          </a:prstGeom>
        </p:spPr>
        <p:txBody>
          <a:bodyPr vert="horz" wrap="square" lIns="0" tIns="1219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60"/>
              </a:spcBef>
            </a:pPr>
            <a:r>
              <a:rPr sz="2800" b="1" spc="165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4К</a:t>
            </a:r>
            <a:endParaRPr sz="28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  <a:p>
            <a:pPr marL="24130">
              <a:lnSpc>
                <a:spcPct val="100000"/>
              </a:lnSpc>
              <a:spcBef>
                <a:spcPts val="340"/>
              </a:spcBef>
            </a:pPr>
            <a:r>
              <a:rPr sz="1100" spc="75" dirty="0">
                <a:latin typeface="Calibri"/>
                <a:cs typeface="Calibri"/>
              </a:rPr>
              <a:t>Т</a:t>
            </a:r>
            <a:r>
              <a:rPr sz="1100" spc="70" dirty="0">
                <a:latin typeface="Calibri"/>
                <a:cs typeface="Calibri"/>
              </a:rPr>
              <a:t>а</a:t>
            </a:r>
            <a:r>
              <a:rPr sz="1100" spc="85" dirty="0">
                <a:latin typeface="Calibri"/>
                <a:cs typeface="Calibri"/>
              </a:rPr>
              <a:t>б</a:t>
            </a:r>
            <a:r>
              <a:rPr sz="1100" spc="75" dirty="0">
                <a:latin typeface="Calibri"/>
                <a:cs typeface="Calibri"/>
              </a:rPr>
              <a:t>л</a:t>
            </a:r>
            <a:r>
              <a:rPr sz="1100" spc="100" dirty="0">
                <a:latin typeface="Calibri"/>
                <a:cs typeface="Calibri"/>
              </a:rPr>
              <a:t>иц</a:t>
            </a:r>
            <a:r>
              <a:rPr sz="1100" spc="85" dirty="0">
                <a:latin typeface="Calibri"/>
                <a:cs typeface="Calibri"/>
              </a:rPr>
              <a:t>а</a:t>
            </a:r>
            <a:endParaRPr sz="1100" dirty="0">
              <a:latin typeface="Calibri"/>
              <a:cs typeface="Calibri"/>
            </a:endParaRPr>
          </a:p>
          <a:p>
            <a:pPr marL="24130">
              <a:lnSpc>
                <a:spcPct val="100000"/>
              </a:lnSpc>
            </a:pPr>
            <a:r>
              <a:rPr sz="1100" spc="80" dirty="0">
                <a:latin typeface="Calibri"/>
                <a:cs typeface="Calibri"/>
              </a:rPr>
              <a:t>VLAN</a:t>
            </a:r>
            <a:endParaRPr sz="1100" dirty="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162803" y="4823064"/>
            <a:ext cx="598170" cy="940435"/>
          </a:xfrm>
          <a:prstGeom prst="rect">
            <a:avLst/>
          </a:prstGeom>
        </p:spPr>
        <p:txBody>
          <a:bodyPr vert="horz" wrap="square" lIns="0" tIns="1219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60"/>
              </a:spcBef>
            </a:pPr>
            <a:r>
              <a:rPr sz="2800" b="1" spc="-10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1K</a:t>
            </a:r>
            <a:endParaRPr sz="28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  <a:p>
            <a:pPr marL="29845">
              <a:lnSpc>
                <a:spcPct val="100000"/>
              </a:lnSpc>
              <a:spcBef>
                <a:spcPts val="340"/>
              </a:spcBef>
            </a:pPr>
            <a:r>
              <a:rPr sz="1100" spc="60" dirty="0">
                <a:latin typeface="Calibri"/>
                <a:cs typeface="Calibri"/>
              </a:rPr>
              <a:t>ARP-</a:t>
            </a:r>
            <a:endParaRPr sz="1100" dirty="0">
              <a:latin typeface="Calibri"/>
              <a:cs typeface="Calibri"/>
            </a:endParaRPr>
          </a:p>
          <a:p>
            <a:pPr marL="29845">
              <a:lnSpc>
                <a:spcPct val="100000"/>
              </a:lnSpc>
            </a:pPr>
            <a:r>
              <a:rPr sz="1100" spc="55" dirty="0">
                <a:latin typeface="Calibri"/>
                <a:cs typeface="Calibri"/>
              </a:rPr>
              <a:t>з</a:t>
            </a:r>
            <a:r>
              <a:rPr sz="1100" spc="95" dirty="0">
                <a:latin typeface="Calibri"/>
                <a:cs typeface="Calibri"/>
              </a:rPr>
              <a:t>апи</a:t>
            </a:r>
            <a:r>
              <a:rPr sz="1100" spc="80" dirty="0">
                <a:latin typeface="Calibri"/>
                <a:cs typeface="Calibri"/>
              </a:rPr>
              <a:t>сей</a:t>
            </a:r>
            <a:endParaRPr sz="1100" dirty="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7638415" y="4823064"/>
            <a:ext cx="1162050" cy="940435"/>
          </a:xfrm>
          <a:prstGeom prst="rect">
            <a:avLst/>
          </a:prstGeom>
        </p:spPr>
        <p:txBody>
          <a:bodyPr vert="horz" wrap="square" lIns="0" tIns="1219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60"/>
              </a:spcBef>
            </a:pPr>
            <a:r>
              <a:rPr sz="2800" b="1" spc="10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AC/DC</a:t>
            </a:r>
            <a:endParaRPr sz="28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  <a:p>
            <a:pPr marL="12700" marR="214629">
              <a:lnSpc>
                <a:spcPct val="100000"/>
              </a:lnSpc>
              <a:spcBef>
                <a:spcPts val="340"/>
              </a:spcBef>
            </a:pPr>
            <a:r>
              <a:rPr sz="1100" spc="90" dirty="0">
                <a:latin typeface="Calibri"/>
                <a:cs typeface="Calibri"/>
              </a:rPr>
              <a:t>Встроенный  </a:t>
            </a:r>
            <a:r>
              <a:rPr sz="1100" spc="70" dirty="0">
                <a:latin typeface="Calibri"/>
                <a:cs typeface="Calibri"/>
              </a:rPr>
              <a:t>блок</a:t>
            </a:r>
            <a:r>
              <a:rPr sz="1100" spc="-75" dirty="0">
                <a:latin typeface="Calibri"/>
                <a:cs typeface="Calibri"/>
              </a:rPr>
              <a:t> </a:t>
            </a:r>
            <a:r>
              <a:rPr sz="1100" spc="95" dirty="0">
                <a:latin typeface="Calibri"/>
                <a:cs typeface="Calibri"/>
              </a:rPr>
              <a:t>питания</a:t>
            </a:r>
            <a:endParaRPr sz="1100" dirty="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2716405" y="2028222"/>
            <a:ext cx="726440" cy="2698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800" spc="65" dirty="0">
                <a:solidFill>
                  <a:srgbClr val="275EC6"/>
                </a:solidFill>
                <a:latin typeface="Calibri"/>
                <a:cs typeface="Calibri"/>
              </a:rPr>
              <a:t>Тра</a:t>
            </a:r>
            <a:r>
              <a:rPr sz="800" spc="60" dirty="0">
                <a:solidFill>
                  <a:srgbClr val="275EC6"/>
                </a:solidFill>
                <a:latin typeface="Calibri"/>
                <a:cs typeface="Calibri"/>
              </a:rPr>
              <a:t>нсп</a:t>
            </a:r>
            <a:r>
              <a:rPr sz="800" spc="55" dirty="0">
                <a:solidFill>
                  <a:srgbClr val="275EC6"/>
                </a:solidFill>
                <a:latin typeface="Calibri"/>
                <a:cs typeface="Calibri"/>
              </a:rPr>
              <a:t>о</a:t>
            </a:r>
            <a:r>
              <a:rPr sz="800" spc="80" dirty="0">
                <a:solidFill>
                  <a:srgbClr val="275EC6"/>
                </a:solidFill>
                <a:latin typeface="Calibri"/>
                <a:cs typeface="Calibri"/>
              </a:rPr>
              <a:t>р</a:t>
            </a:r>
            <a:r>
              <a:rPr sz="800" spc="60" dirty="0">
                <a:solidFill>
                  <a:srgbClr val="275EC6"/>
                </a:solidFill>
                <a:latin typeface="Calibri"/>
                <a:cs typeface="Calibri"/>
              </a:rPr>
              <a:t>т</a:t>
            </a:r>
            <a:r>
              <a:rPr sz="800" spc="75" dirty="0">
                <a:solidFill>
                  <a:srgbClr val="275EC6"/>
                </a:solidFill>
                <a:latin typeface="Calibri"/>
                <a:cs typeface="Calibri"/>
              </a:rPr>
              <a:t>н</a:t>
            </a:r>
            <a:r>
              <a:rPr sz="800" spc="55" dirty="0">
                <a:solidFill>
                  <a:srgbClr val="275EC6"/>
                </a:solidFill>
                <a:latin typeface="Calibri"/>
                <a:cs typeface="Calibri"/>
              </a:rPr>
              <a:t>а</a:t>
            </a:r>
            <a:r>
              <a:rPr sz="800" spc="40" dirty="0">
                <a:solidFill>
                  <a:srgbClr val="275EC6"/>
                </a:solidFill>
                <a:latin typeface="Calibri"/>
                <a:cs typeface="Calibri"/>
              </a:rPr>
              <a:t>я  </a:t>
            </a:r>
            <a:r>
              <a:rPr sz="800" spc="60" dirty="0">
                <a:solidFill>
                  <a:srgbClr val="275EC6"/>
                </a:solidFill>
                <a:latin typeface="Calibri"/>
                <a:cs typeface="Calibri"/>
              </a:rPr>
              <a:t>безопасность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2419987" y="2024413"/>
            <a:ext cx="263651" cy="28803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5104131" y="2028222"/>
            <a:ext cx="1106805" cy="38279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92430" marR="5080">
              <a:lnSpc>
                <a:spcPct val="100000"/>
              </a:lnSpc>
              <a:spcBef>
                <a:spcPts val="105"/>
              </a:spcBef>
            </a:pPr>
            <a:r>
              <a:rPr sz="800" spc="65" dirty="0">
                <a:solidFill>
                  <a:srgbClr val="275EC6"/>
                </a:solidFill>
                <a:latin typeface="Calibri"/>
                <a:cs typeface="Calibri"/>
              </a:rPr>
              <a:t>Тра</a:t>
            </a:r>
            <a:r>
              <a:rPr sz="800" spc="60" dirty="0">
                <a:solidFill>
                  <a:srgbClr val="275EC6"/>
                </a:solidFill>
                <a:latin typeface="Calibri"/>
                <a:cs typeface="Calibri"/>
              </a:rPr>
              <a:t>нсп</a:t>
            </a:r>
            <a:r>
              <a:rPr sz="800" spc="55" dirty="0">
                <a:solidFill>
                  <a:srgbClr val="275EC6"/>
                </a:solidFill>
                <a:latin typeface="Calibri"/>
                <a:cs typeface="Calibri"/>
              </a:rPr>
              <a:t>о</a:t>
            </a:r>
            <a:r>
              <a:rPr sz="800" spc="80" dirty="0">
                <a:solidFill>
                  <a:srgbClr val="275EC6"/>
                </a:solidFill>
                <a:latin typeface="Calibri"/>
                <a:cs typeface="Calibri"/>
              </a:rPr>
              <a:t>р</a:t>
            </a:r>
            <a:r>
              <a:rPr sz="800" spc="60" dirty="0">
                <a:solidFill>
                  <a:srgbClr val="275EC6"/>
                </a:solidFill>
                <a:latin typeface="Calibri"/>
                <a:cs typeface="Calibri"/>
              </a:rPr>
              <a:t>т</a:t>
            </a:r>
            <a:r>
              <a:rPr sz="800" spc="75" dirty="0">
                <a:solidFill>
                  <a:srgbClr val="275EC6"/>
                </a:solidFill>
                <a:latin typeface="Calibri"/>
                <a:cs typeface="Calibri"/>
              </a:rPr>
              <a:t>н</a:t>
            </a:r>
            <a:r>
              <a:rPr sz="800" spc="55" dirty="0">
                <a:solidFill>
                  <a:srgbClr val="275EC6"/>
                </a:solidFill>
                <a:latin typeface="Calibri"/>
                <a:cs typeface="Calibri"/>
              </a:rPr>
              <a:t>а</a:t>
            </a:r>
            <a:r>
              <a:rPr sz="800" spc="40" dirty="0">
                <a:solidFill>
                  <a:srgbClr val="275EC6"/>
                </a:solidFill>
                <a:latin typeface="Calibri"/>
                <a:cs typeface="Calibri"/>
              </a:rPr>
              <a:t>я  </a:t>
            </a:r>
            <a:r>
              <a:rPr sz="800" spc="60" dirty="0">
                <a:solidFill>
                  <a:srgbClr val="275EC6"/>
                </a:solidFill>
                <a:latin typeface="Calibri"/>
                <a:cs typeface="Calibri"/>
              </a:rPr>
              <a:t>безопасность</a:t>
            </a:r>
            <a:endParaRPr sz="8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800" dirty="0">
              <a:latin typeface="Calibri"/>
              <a:cs typeface="Calibri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5187570" y="2024413"/>
            <a:ext cx="263651" cy="28803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7253478" y="386588"/>
            <a:ext cx="318770" cy="1827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endParaRPr sz="1100" dirty="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8133333" y="386588"/>
            <a:ext cx="270510" cy="1827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b="1" spc="-125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  <a:hlinkClick r:id="rId6" action="ppaction://hlinksldjump"/>
              </a:rPr>
              <a:t>E</a:t>
            </a:r>
            <a:r>
              <a:rPr sz="1100" b="1" spc="-130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  <a:hlinkClick r:id="rId6" action="ppaction://hlinksldjump"/>
              </a:rPr>
              <a:t>S</a:t>
            </a:r>
            <a:r>
              <a:rPr sz="1100" b="1" spc="-90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  <a:hlinkClick r:id="rId6" action="ppaction://hlinksldjump"/>
              </a:rPr>
              <a:t>R</a:t>
            </a:r>
            <a:endParaRPr sz="11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8982202" y="386588"/>
            <a:ext cx="233679" cy="1827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b="1" spc="-10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  <a:hlinkClick r:id="" action="ppaction://noaction"/>
              </a:rPr>
              <a:t>ME</a:t>
            </a:r>
            <a:endParaRPr sz="11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6389370" y="386588"/>
            <a:ext cx="332105" cy="1827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b="1" spc="-55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  <a:hlinkClick r:id="rId7" action="ppaction://hlinksldjump"/>
              </a:rPr>
              <a:t>P</a:t>
            </a:r>
            <a:r>
              <a:rPr sz="1100" b="1" spc="5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  <a:hlinkClick r:id="rId7" action="ppaction://hlinksldjump"/>
              </a:rPr>
              <a:t>O</a:t>
            </a:r>
            <a:r>
              <a:rPr sz="1100" b="1" spc="70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  <a:hlinkClick r:id="rId7" action="ppaction://hlinksldjump"/>
              </a:rPr>
              <a:t>N</a:t>
            </a:r>
            <a:endParaRPr sz="11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9595484" y="6202781"/>
            <a:ext cx="2504780" cy="35137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-55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В </a:t>
            </a:r>
            <a:r>
              <a:rPr sz="1100" b="1" spc="-60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–</a:t>
            </a:r>
            <a:r>
              <a:rPr sz="1100" b="1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sz="1100" b="1" spc="70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Вattery</a:t>
            </a:r>
            <a:endParaRPr sz="11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  <a:p>
            <a:pPr marL="12700">
              <a:lnSpc>
                <a:spcPct val="100000"/>
              </a:lnSpc>
            </a:pPr>
            <a:r>
              <a:rPr sz="1100" b="1" spc="5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Возможность </a:t>
            </a:r>
            <a:r>
              <a:rPr sz="1100" b="1" spc="20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подключения</a:t>
            </a:r>
            <a:r>
              <a:rPr sz="1100" b="1" spc="-110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sz="1100" b="1" spc="-45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АКБ</a:t>
            </a:r>
            <a:endParaRPr sz="11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854836" y="3955554"/>
            <a:ext cx="680580" cy="68058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9050783" y="3053747"/>
            <a:ext cx="349123" cy="34912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0">
            <a:extLst>
              <a:ext uri="{FF2B5EF4-FFF2-40B4-BE49-F238E27FC236}">
                <a16:creationId xmlns:a16="http://schemas.microsoft.com/office/drawing/2014/main" id="{998C7497-0F18-BA51-991B-874009D42898}"/>
              </a:ext>
            </a:extLst>
          </p:cNvPr>
          <p:cNvSpPr/>
          <p:nvPr/>
        </p:nvSpPr>
        <p:spPr>
          <a:xfrm>
            <a:off x="7057643" y="297179"/>
            <a:ext cx="704215" cy="372110"/>
          </a:xfrm>
          <a:custGeom>
            <a:avLst/>
            <a:gdLst/>
            <a:ahLst/>
            <a:cxnLst/>
            <a:rect l="l" t="t" r="r" b="b"/>
            <a:pathLst>
              <a:path w="704215" h="372109">
                <a:moveTo>
                  <a:pt x="518159" y="0"/>
                </a:moveTo>
                <a:lnTo>
                  <a:pt x="185927" y="0"/>
                </a:lnTo>
                <a:lnTo>
                  <a:pt x="136480" y="6637"/>
                </a:lnTo>
                <a:lnTo>
                  <a:pt x="92060" y="25371"/>
                </a:lnTo>
                <a:lnTo>
                  <a:pt x="54435" y="54435"/>
                </a:lnTo>
                <a:lnTo>
                  <a:pt x="25371" y="92060"/>
                </a:lnTo>
                <a:lnTo>
                  <a:pt x="6637" y="136480"/>
                </a:lnTo>
                <a:lnTo>
                  <a:pt x="0" y="185928"/>
                </a:lnTo>
                <a:lnTo>
                  <a:pt x="6637" y="235375"/>
                </a:lnTo>
                <a:lnTo>
                  <a:pt x="25371" y="279795"/>
                </a:lnTo>
                <a:lnTo>
                  <a:pt x="54435" y="317420"/>
                </a:lnTo>
                <a:lnTo>
                  <a:pt x="92060" y="346484"/>
                </a:lnTo>
                <a:lnTo>
                  <a:pt x="136480" y="365218"/>
                </a:lnTo>
                <a:lnTo>
                  <a:pt x="185927" y="371856"/>
                </a:lnTo>
                <a:lnTo>
                  <a:pt x="518159" y="371856"/>
                </a:lnTo>
                <a:lnTo>
                  <a:pt x="567607" y="365218"/>
                </a:lnTo>
                <a:lnTo>
                  <a:pt x="612027" y="346484"/>
                </a:lnTo>
                <a:lnTo>
                  <a:pt x="649652" y="317420"/>
                </a:lnTo>
                <a:lnTo>
                  <a:pt x="678716" y="279795"/>
                </a:lnTo>
                <a:lnTo>
                  <a:pt x="697450" y="235375"/>
                </a:lnTo>
                <a:lnTo>
                  <a:pt x="704087" y="185928"/>
                </a:lnTo>
                <a:lnTo>
                  <a:pt x="697450" y="136480"/>
                </a:lnTo>
                <a:lnTo>
                  <a:pt x="678716" y="92060"/>
                </a:lnTo>
                <a:lnTo>
                  <a:pt x="649652" y="54435"/>
                </a:lnTo>
                <a:lnTo>
                  <a:pt x="612027" y="25371"/>
                </a:lnTo>
                <a:lnTo>
                  <a:pt x="567607" y="6637"/>
                </a:lnTo>
                <a:lnTo>
                  <a:pt x="518159" y="0"/>
                </a:lnTo>
                <a:close/>
              </a:path>
            </a:pathLst>
          </a:custGeom>
          <a:solidFill>
            <a:srgbClr val="275E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1">
            <a:extLst>
              <a:ext uri="{FF2B5EF4-FFF2-40B4-BE49-F238E27FC236}">
                <a16:creationId xmlns:a16="http://schemas.microsoft.com/office/drawing/2014/main" id="{F07A4DA3-290A-51FF-3C1E-AFB441AD7984}"/>
              </a:ext>
            </a:extLst>
          </p:cNvPr>
          <p:cNvSpPr txBox="1"/>
          <p:nvPr/>
        </p:nvSpPr>
        <p:spPr>
          <a:xfrm>
            <a:off x="7253478" y="386588"/>
            <a:ext cx="31877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b="1" spc="10" dirty="0">
                <a:solidFill>
                  <a:srgbClr val="FFFFFF"/>
                </a:solidFill>
                <a:latin typeface="Arial"/>
                <a:cs typeface="Arial"/>
                <a:hlinkClick r:id="rId10" action="ppaction://hlinksldjump"/>
              </a:rPr>
              <a:t>M</a:t>
            </a:r>
            <a:r>
              <a:rPr sz="1100" b="1" dirty="0">
                <a:solidFill>
                  <a:srgbClr val="FFFFFF"/>
                </a:solidFill>
                <a:latin typeface="Arial"/>
                <a:cs typeface="Arial"/>
                <a:hlinkClick r:id="rId10" action="ppaction://hlinksldjump"/>
              </a:rPr>
              <a:t>E</a:t>
            </a:r>
            <a:r>
              <a:rPr sz="1100" b="1" spc="-100" dirty="0">
                <a:solidFill>
                  <a:srgbClr val="FFFFFF"/>
                </a:solidFill>
                <a:latin typeface="Arial"/>
                <a:cs typeface="Arial"/>
                <a:hlinkClick r:id="rId10" action="ppaction://hlinksldjump"/>
              </a:rPr>
              <a:t>S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35" name="object 37">
            <a:extLst>
              <a:ext uri="{FF2B5EF4-FFF2-40B4-BE49-F238E27FC236}">
                <a16:creationId xmlns:a16="http://schemas.microsoft.com/office/drawing/2014/main" id="{BD45E13E-8C6A-0E58-9162-A786052AC5DE}"/>
              </a:ext>
            </a:extLst>
          </p:cNvPr>
          <p:cNvSpPr txBox="1"/>
          <p:nvPr/>
        </p:nvSpPr>
        <p:spPr>
          <a:xfrm>
            <a:off x="7257512" y="410897"/>
            <a:ext cx="318770" cy="1827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b="1" spc="10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  <a:hlinkClick r:id="rId10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</a:t>
            </a:r>
            <a:r>
              <a:rPr sz="1100" b="1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  <a:hlinkClick r:id="rId10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</a:t>
            </a:r>
            <a:r>
              <a:rPr sz="1100" b="1" spc="-100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  <a:hlinkClick r:id="rId10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</a:t>
            </a:r>
            <a:endParaRPr sz="11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36" name="object 4">
            <a:extLst>
              <a:ext uri="{FF2B5EF4-FFF2-40B4-BE49-F238E27FC236}">
                <a16:creationId xmlns:a16="http://schemas.microsoft.com/office/drawing/2014/main" id="{53AFD700-91DE-ED0C-4409-4ADF3A76C18F}"/>
              </a:ext>
            </a:extLst>
          </p:cNvPr>
          <p:cNvSpPr/>
          <p:nvPr/>
        </p:nvSpPr>
        <p:spPr>
          <a:xfrm>
            <a:off x="7223761" y="1854815"/>
            <a:ext cx="3020695" cy="2463337"/>
          </a:xfrm>
          <a:custGeom>
            <a:avLst/>
            <a:gdLst/>
            <a:ahLst/>
            <a:cxnLst/>
            <a:rect l="l" t="t" r="r" b="b"/>
            <a:pathLst>
              <a:path w="3020695" h="2658110">
                <a:moveTo>
                  <a:pt x="2833878" y="0"/>
                </a:moveTo>
                <a:lnTo>
                  <a:pt x="186689" y="0"/>
                </a:lnTo>
                <a:lnTo>
                  <a:pt x="137054" y="6667"/>
                </a:lnTo>
                <a:lnTo>
                  <a:pt x="92455" y="25484"/>
                </a:lnTo>
                <a:lnTo>
                  <a:pt x="54673" y="54673"/>
                </a:lnTo>
                <a:lnTo>
                  <a:pt x="25484" y="92455"/>
                </a:lnTo>
                <a:lnTo>
                  <a:pt x="6667" y="137054"/>
                </a:lnTo>
                <a:lnTo>
                  <a:pt x="0" y="186689"/>
                </a:lnTo>
                <a:lnTo>
                  <a:pt x="0" y="2471166"/>
                </a:lnTo>
                <a:lnTo>
                  <a:pt x="6667" y="2520801"/>
                </a:lnTo>
                <a:lnTo>
                  <a:pt x="25484" y="2565400"/>
                </a:lnTo>
                <a:lnTo>
                  <a:pt x="54673" y="2603182"/>
                </a:lnTo>
                <a:lnTo>
                  <a:pt x="92455" y="2632371"/>
                </a:lnTo>
                <a:lnTo>
                  <a:pt x="137054" y="2651188"/>
                </a:lnTo>
                <a:lnTo>
                  <a:pt x="186689" y="2657856"/>
                </a:lnTo>
                <a:lnTo>
                  <a:pt x="2833878" y="2657856"/>
                </a:lnTo>
                <a:lnTo>
                  <a:pt x="2883513" y="2651188"/>
                </a:lnTo>
                <a:lnTo>
                  <a:pt x="2928111" y="2632371"/>
                </a:lnTo>
                <a:lnTo>
                  <a:pt x="2965894" y="2603182"/>
                </a:lnTo>
                <a:lnTo>
                  <a:pt x="2995083" y="2565400"/>
                </a:lnTo>
                <a:lnTo>
                  <a:pt x="3013900" y="2520801"/>
                </a:lnTo>
                <a:lnTo>
                  <a:pt x="3020567" y="2471166"/>
                </a:lnTo>
                <a:lnTo>
                  <a:pt x="3020567" y="186689"/>
                </a:lnTo>
                <a:lnTo>
                  <a:pt x="3013900" y="137054"/>
                </a:lnTo>
                <a:lnTo>
                  <a:pt x="2995083" y="92456"/>
                </a:lnTo>
                <a:lnTo>
                  <a:pt x="2965894" y="54673"/>
                </a:lnTo>
                <a:lnTo>
                  <a:pt x="2928111" y="25484"/>
                </a:lnTo>
                <a:lnTo>
                  <a:pt x="2883513" y="6667"/>
                </a:lnTo>
                <a:lnTo>
                  <a:pt x="283387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endParaRPr lang="en-US" sz="1600" b="1" dirty="0">
              <a:solidFill>
                <a:srgbClr val="275EC6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endParaRPr lang="en-US" sz="1600" b="1" dirty="0">
              <a:solidFill>
                <a:srgbClr val="275EC6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endParaRPr lang="en-US" sz="1600" b="1" dirty="0">
              <a:solidFill>
                <a:srgbClr val="275EC6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endParaRPr lang="en-US" sz="1600" b="1" dirty="0">
              <a:solidFill>
                <a:srgbClr val="275EC6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endParaRPr lang="en-US" sz="1600" b="1" dirty="0">
              <a:solidFill>
                <a:srgbClr val="275EC6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39" name="object 18">
            <a:extLst>
              <a:ext uri="{FF2B5EF4-FFF2-40B4-BE49-F238E27FC236}">
                <a16:creationId xmlns:a16="http://schemas.microsoft.com/office/drawing/2014/main" id="{75DA30D2-4D48-4241-AFB5-A4C641EFFEBF}"/>
              </a:ext>
            </a:extLst>
          </p:cNvPr>
          <p:cNvSpPr/>
          <p:nvPr/>
        </p:nvSpPr>
        <p:spPr>
          <a:xfrm>
            <a:off x="8461121" y="3463026"/>
            <a:ext cx="188849" cy="98862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19">
            <a:extLst>
              <a:ext uri="{FF2B5EF4-FFF2-40B4-BE49-F238E27FC236}">
                <a16:creationId xmlns:a16="http://schemas.microsoft.com/office/drawing/2014/main" id="{3EE5BBA9-39B1-E857-6944-300E1218146C}"/>
              </a:ext>
            </a:extLst>
          </p:cNvPr>
          <p:cNvSpPr/>
          <p:nvPr/>
        </p:nvSpPr>
        <p:spPr>
          <a:xfrm>
            <a:off x="7411085" y="1974077"/>
            <a:ext cx="2778760" cy="1096320"/>
          </a:xfrm>
          <a:custGeom>
            <a:avLst/>
            <a:gdLst/>
            <a:ahLst/>
            <a:cxnLst/>
            <a:rect l="l" t="t" r="r" b="b"/>
            <a:pathLst>
              <a:path w="2778759" h="1183005">
                <a:moveTo>
                  <a:pt x="2678176" y="0"/>
                </a:moveTo>
                <a:lnTo>
                  <a:pt x="100075" y="0"/>
                </a:lnTo>
                <a:lnTo>
                  <a:pt x="61132" y="7868"/>
                </a:lnTo>
                <a:lnTo>
                  <a:pt x="29321" y="29321"/>
                </a:lnTo>
                <a:lnTo>
                  <a:pt x="7868" y="61132"/>
                </a:lnTo>
                <a:lnTo>
                  <a:pt x="0" y="100075"/>
                </a:lnTo>
                <a:lnTo>
                  <a:pt x="0" y="1082548"/>
                </a:lnTo>
                <a:lnTo>
                  <a:pt x="7868" y="1121491"/>
                </a:lnTo>
                <a:lnTo>
                  <a:pt x="29321" y="1153302"/>
                </a:lnTo>
                <a:lnTo>
                  <a:pt x="61132" y="1174755"/>
                </a:lnTo>
                <a:lnTo>
                  <a:pt x="100075" y="1182624"/>
                </a:lnTo>
                <a:lnTo>
                  <a:pt x="2678176" y="1182624"/>
                </a:lnTo>
                <a:lnTo>
                  <a:pt x="2717119" y="1174755"/>
                </a:lnTo>
                <a:lnTo>
                  <a:pt x="2748930" y="1153302"/>
                </a:lnTo>
                <a:lnTo>
                  <a:pt x="2770383" y="1121491"/>
                </a:lnTo>
                <a:lnTo>
                  <a:pt x="2778252" y="1082548"/>
                </a:lnTo>
                <a:lnTo>
                  <a:pt x="2778252" y="100075"/>
                </a:lnTo>
                <a:lnTo>
                  <a:pt x="2770383" y="61132"/>
                </a:lnTo>
                <a:lnTo>
                  <a:pt x="2748930" y="29321"/>
                </a:lnTo>
                <a:lnTo>
                  <a:pt x="2717119" y="7868"/>
                </a:lnTo>
                <a:lnTo>
                  <a:pt x="2678176" y="0"/>
                </a:lnTo>
                <a:close/>
              </a:path>
            </a:pathLst>
          </a:custGeom>
          <a:solidFill>
            <a:srgbClr val="E2EDFF">
              <a:alpha val="36862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22">
            <a:extLst>
              <a:ext uri="{FF2B5EF4-FFF2-40B4-BE49-F238E27FC236}">
                <a16:creationId xmlns:a16="http://schemas.microsoft.com/office/drawing/2014/main" id="{B7AF675A-AA24-36EE-B524-F0BA655833DE}"/>
              </a:ext>
            </a:extLst>
          </p:cNvPr>
          <p:cNvSpPr/>
          <p:nvPr/>
        </p:nvSpPr>
        <p:spPr>
          <a:xfrm>
            <a:off x="7778369" y="2487664"/>
            <a:ext cx="2045207" cy="55645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12">
            <a:extLst>
              <a:ext uri="{FF2B5EF4-FFF2-40B4-BE49-F238E27FC236}">
                <a16:creationId xmlns:a16="http://schemas.microsoft.com/office/drawing/2014/main" id="{73BD238B-F77D-7A9D-1722-0BAE562357AE}"/>
              </a:ext>
            </a:extLst>
          </p:cNvPr>
          <p:cNvSpPr txBox="1"/>
          <p:nvPr/>
        </p:nvSpPr>
        <p:spPr>
          <a:xfrm>
            <a:off x="9171236" y="3526169"/>
            <a:ext cx="873125" cy="633730"/>
          </a:xfrm>
          <a:prstGeom prst="rect">
            <a:avLst/>
          </a:prstGeom>
        </p:spPr>
        <p:txBody>
          <a:bodyPr vert="horz" wrap="square" lIns="0" tIns="603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75"/>
              </a:spcBef>
            </a:pPr>
            <a:r>
              <a:rPr sz="800" spc="70" dirty="0">
                <a:solidFill>
                  <a:srgbClr val="275EC6"/>
                </a:solidFill>
                <a:latin typeface="Calibri"/>
                <a:cs typeface="Calibri"/>
              </a:rPr>
              <a:t>Интерфейсы</a:t>
            </a:r>
            <a:endParaRPr sz="8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09"/>
              </a:spcBef>
            </a:pPr>
            <a:r>
              <a:rPr lang="en-US" sz="1100" b="1" spc="20" dirty="0">
                <a:latin typeface="Arial"/>
                <a:cs typeface="Arial"/>
              </a:rPr>
              <a:t>24</a:t>
            </a:r>
            <a:r>
              <a:rPr sz="1100" b="1" spc="20" dirty="0">
                <a:latin typeface="Arial"/>
                <a:cs typeface="Arial"/>
              </a:rPr>
              <a:t> </a:t>
            </a:r>
            <a:r>
              <a:rPr sz="1100" b="1" spc="-15" dirty="0">
                <a:latin typeface="Arial"/>
                <a:cs typeface="Arial"/>
              </a:rPr>
              <a:t>×</a:t>
            </a:r>
            <a:r>
              <a:rPr sz="1100" b="1" spc="-100" dirty="0">
                <a:latin typeface="Arial"/>
                <a:cs typeface="Arial"/>
              </a:rPr>
              <a:t> </a:t>
            </a:r>
            <a:r>
              <a:rPr sz="1100" b="1" spc="-20" dirty="0">
                <a:latin typeface="Arial"/>
                <a:cs typeface="Arial"/>
              </a:rPr>
              <a:t>1G</a:t>
            </a:r>
            <a:endParaRPr sz="11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1100" b="1" spc="15" dirty="0">
                <a:latin typeface="Arial"/>
                <a:cs typeface="Arial"/>
              </a:rPr>
              <a:t>4 </a:t>
            </a:r>
            <a:r>
              <a:rPr sz="1100" b="1" spc="-15" dirty="0">
                <a:latin typeface="Arial"/>
                <a:cs typeface="Arial"/>
              </a:rPr>
              <a:t>× </a:t>
            </a:r>
            <a:r>
              <a:rPr sz="1100" b="1" spc="-10" dirty="0">
                <a:latin typeface="Arial"/>
                <a:cs typeface="Arial"/>
              </a:rPr>
              <a:t>1G</a:t>
            </a:r>
            <a:r>
              <a:rPr sz="1100" b="1" spc="-155" dirty="0">
                <a:latin typeface="Arial"/>
                <a:cs typeface="Arial"/>
              </a:rPr>
              <a:t> </a:t>
            </a:r>
            <a:r>
              <a:rPr sz="1100" b="1" spc="-70" dirty="0">
                <a:latin typeface="Arial"/>
                <a:cs typeface="Arial"/>
              </a:rPr>
              <a:t>SFP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43" name="object 8">
            <a:extLst>
              <a:ext uri="{FF2B5EF4-FFF2-40B4-BE49-F238E27FC236}">
                <a16:creationId xmlns:a16="http://schemas.microsoft.com/office/drawing/2014/main" id="{DDD72D41-CA0B-4E32-BC0C-E5D3E164478E}"/>
              </a:ext>
            </a:extLst>
          </p:cNvPr>
          <p:cNvSpPr txBox="1"/>
          <p:nvPr/>
        </p:nvSpPr>
        <p:spPr>
          <a:xfrm>
            <a:off x="7465205" y="3170207"/>
            <a:ext cx="1120140" cy="7188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20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ME24</a:t>
            </a:r>
            <a:r>
              <a:rPr lang="en-US" sz="1600" b="1" spc="20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2</a:t>
            </a:r>
            <a:r>
              <a:rPr sz="1600" b="1" spc="20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8</a:t>
            </a:r>
            <a:endParaRPr sz="16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  <a:p>
            <a:pPr marL="12700">
              <a:lnSpc>
                <a:spcPct val="100000"/>
              </a:lnSpc>
              <a:spcBef>
                <a:spcPts val="745"/>
              </a:spcBef>
            </a:pPr>
            <a:r>
              <a:rPr sz="800" spc="55" dirty="0">
                <a:solidFill>
                  <a:srgbClr val="275EC6"/>
                </a:solidFill>
                <a:latin typeface="Calibri"/>
                <a:cs typeface="Calibri"/>
              </a:rPr>
              <a:t>Пропуск.</a:t>
            </a:r>
            <a:r>
              <a:rPr sz="800" spc="-30" dirty="0">
                <a:solidFill>
                  <a:srgbClr val="275EC6"/>
                </a:solidFill>
                <a:latin typeface="Calibri"/>
                <a:cs typeface="Calibri"/>
              </a:rPr>
              <a:t> </a:t>
            </a:r>
            <a:r>
              <a:rPr sz="800" spc="60" dirty="0">
                <a:solidFill>
                  <a:srgbClr val="275EC6"/>
                </a:solidFill>
                <a:latin typeface="Calibri"/>
                <a:cs typeface="Calibri"/>
              </a:rPr>
              <a:t>способность</a:t>
            </a:r>
            <a:endParaRPr sz="8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lang="en-US" sz="1100" b="1" spc="15" dirty="0">
                <a:latin typeface="Arial"/>
                <a:cs typeface="Arial"/>
              </a:rPr>
              <a:t>5</a:t>
            </a:r>
            <a:r>
              <a:rPr sz="1100" b="1" spc="15" dirty="0">
                <a:latin typeface="Arial"/>
                <a:cs typeface="Arial"/>
              </a:rPr>
              <a:t>6</a:t>
            </a:r>
            <a:r>
              <a:rPr sz="1100" b="1" spc="-65" dirty="0">
                <a:latin typeface="Arial"/>
                <a:cs typeface="Arial"/>
              </a:rPr>
              <a:t> </a:t>
            </a:r>
            <a:r>
              <a:rPr sz="1100" b="1" spc="15" dirty="0">
                <a:latin typeface="Arial"/>
                <a:cs typeface="Arial"/>
              </a:rPr>
              <a:t>Гбит/с</a:t>
            </a:r>
            <a:endParaRPr sz="11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85715" y="1844039"/>
            <a:ext cx="3020695" cy="2658110"/>
          </a:xfrm>
          <a:custGeom>
            <a:avLst/>
            <a:gdLst/>
            <a:ahLst/>
            <a:cxnLst/>
            <a:rect l="l" t="t" r="r" b="b"/>
            <a:pathLst>
              <a:path w="3020695" h="2658110">
                <a:moveTo>
                  <a:pt x="2833878" y="0"/>
                </a:moveTo>
                <a:lnTo>
                  <a:pt x="186689" y="0"/>
                </a:lnTo>
                <a:lnTo>
                  <a:pt x="137054" y="6667"/>
                </a:lnTo>
                <a:lnTo>
                  <a:pt x="92456" y="25484"/>
                </a:lnTo>
                <a:lnTo>
                  <a:pt x="54673" y="54673"/>
                </a:lnTo>
                <a:lnTo>
                  <a:pt x="25484" y="92455"/>
                </a:lnTo>
                <a:lnTo>
                  <a:pt x="6667" y="137054"/>
                </a:lnTo>
                <a:lnTo>
                  <a:pt x="0" y="186689"/>
                </a:lnTo>
                <a:lnTo>
                  <a:pt x="0" y="2471166"/>
                </a:lnTo>
                <a:lnTo>
                  <a:pt x="6667" y="2520801"/>
                </a:lnTo>
                <a:lnTo>
                  <a:pt x="25484" y="2565400"/>
                </a:lnTo>
                <a:lnTo>
                  <a:pt x="54673" y="2603182"/>
                </a:lnTo>
                <a:lnTo>
                  <a:pt x="92456" y="2632371"/>
                </a:lnTo>
                <a:lnTo>
                  <a:pt x="137054" y="2651188"/>
                </a:lnTo>
                <a:lnTo>
                  <a:pt x="186689" y="2657856"/>
                </a:lnTo>
                <a:lnTo>
                  <a:pt x="2833878" y="2657856"/>
                </a:lnTo>
                <a:lnTo>
                  <a:pt x="2883513" y="2651188"/>
                </a:lnTo>
                <a:lnTo>
                  <a:pt x="2928112" y="2632371"/>
                </a:lnTo>
                <a:lnTo>
                  <a:pt x="2965894" y="2603182"/>
                </a:lnTo>
                <a:lnTo>
                  <a:pt x="2995083" y="2565400"/>
                </a:lnTo>
                <a:lnTo>
                  <a:pt x="3013900" y="2520801"/>
                </a:lnTo>
                <a:lnTo>
                  <a:pt x="3020567" y="2471166"/>
                </a:lnTo>
                <a:lnTo>
                  <a:pt x="3020567" y="186689"/>
                </a:lnTo>
                <a:lnTo>
                  <a:pt x="3013900" y="137054"/>
                </a:lnTo>
                <a:lnTo>
                  <a:pt x="2995083" y="92456"/>
                </a:lnTo>
                <a:lnTo>
                  <a:pt x="2965894" y="54673"/>
                </a:lnTo>
                <a:lnTo>
                  <a:pt x="2928112" y="25484"/>
                </a:lnTo>
                <a:lnTo>
                  <a:pt x="2883513" y="6667"/>
                </a:lnTo>
                <a:lnTo>
                  <a:pt x="283387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707635" y="1958339"/>
            <a:ext cx="2776855" cy="1183005"/>
          </a:xfrm>
          <a:custGeom>
            <a:avLst/>
            <a:gdLst/>
            <a:ahLst/>
            <a:cxnLst/>
            <a:rect l="l" t="t" r="r" b="b"/>
            <a:pathLst>
              <a:path w="2776854" h="1183005">
                <a:moveTo>
                  <a:pt x="2676652" y="0"/>
                </a:moveTo>
                <a:lnTo>
                  <a:pt x="100075" y="0"/>
                </a:lnTo>
                <a:lnTo>
                  <a:pt x="61132" y="7868"/>
                </a:lnTo>
                <a:lnTo>
                  <a:pt x="29321" y="29321"/>
                </a:lnTo>
                <a:lnTo>
                  <a:pt x="7868" y="61132"/>
                </a:lnTo>
                <a:lnTo>
                  <a:pt x="0" y="100075"/>
                </a:lnTo>
                <a:lnTo>
                  <a:pt x="0" y="1082548"/>
                </a:lnTo>
                <a:lnTo>
                  <a:pt x="7868" y="1121491"/>
                </a:lnTo>
                <a:lnTo>
                  <a:pt x="29321" y="1153302"/>
                </a:lnTo>
                <a:lnTo>
                  <a:pt x="61132" y="1174755"/>
                </a:lnTo>
                <a:lnTo>
                  <a:pt x="100075" y="1182624"/>
                </a:lnTo>
                <a:lnTo>
                  <a:pt x="2676652" y="1182624"/>
                </a:lnTo>
                <a:lnTo>
                  <a:pt x="2715595" y="1174755"/>
                </a:lnTo>
                <a:lnTo>
                  <a:pt x="2747406" y="1153302"/>
                </a:lnTo>
                <a:lnTo>
                  <a:pt x="2768859" y="1121491"/>
                </a:lnTo>
                <a:lnTo>
                  <a:pt x="2776728" y="1082548"/>
                </a:lnTo>
                <a:lnTo>
                  <a:pt x="2776728" y="100075"/>
                </a:lnTo>
                <a:lnTo>
                  <a:pt x="2768859" y="61132"/>
                </a:lnTo>
                <a:lnTo>
                  <a:pt x="2747406" y="29321"/>
                </a:lnTo>
                <a:lnTo>
                  <a:pt x="2715595" y="7868"/>
                </a:lnTo>
                <a:lnTo>
                  <a:pt x="2676652" y="0"/>
                </a:lnTo>
                <a:close/>
              </a:path>
            </a:pathLst>
          </a:custGeom>
          <a:solidFill>
            <a:srgbClr val="E2EDFF">
              <a:alpha val="36862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749540" y="1844039"/>
            <a:ext cx="3020695" cy="2658110"/>
          </a:xfrm>
          <a:custGeom>
            <a:avLst/>
            <a:gdLst/>
            <a:ahLst/>
            <a:cxnLst/>
            <a:rect l="l" t="t" r="r" b="b"/>
            <a:pathLst>
              <a:path w="3020695" h="2658110">
                <a:moveTo>
                  <a:pt x="2833878" y="0"/>
                </a:moveTo>
                <a:lnTo>
                  <a:pt x="186689" y="0"/>
                </a:lnTo>
                <a:lnTo>
                  <a:pt x="137054" y="6667"/>
                </a:lnTo>
                <a:lnTo>
                  <a:pt x="92455" y="25484"/>
                </a:lnTo>
                <a:lnTo>
                  <a:pt x="54673" y="54673"/>
                </a:lnTo>
                <a:lnTo>
                  <a:pt x="25484" y="92455"/>
                </a:lnTo>
                <a:lnTo>
                  <a:pt x="6667" y="137054"/>
                </a:lnTo>
                <a:lnTo>
                  <a:pt x="0" y="186689"/>
                </a:lnTo>
                <a:lnTo>
                  <a:pt x="0" y="2471166"/>
                </a:lnTo>
                <a:lnTo>
                  <a:pt x="6667" y="2520801"/>
                </a:lnTo>
                <a:lnTo>
                  <a:pt x="25484" y="2565400"/>
                </a:lnTo>
                <a:lnTo>
                  <a:pt x="54673" y="2603182"/>
                </a:lnTo>
                <a:lnTo>
                  <a:pt x="92455" y="2632371"/>
                </a:lnTo>
                <a:lnTo>
                  <a:pt x="137054" y="2651188"/>
                </a:lnTo>
                <a:lnTo>
                  <a:pt x="186689" y="2657856"/>
                </a:lnTo>
                <a:lnTo>
                  <a:pt x="2833878" y="2657856"/>
                </a:lnTo>
                <a:lnTo>
                  <a:pt x="2883513" y="2651188"/>
                </a:lnTo>
                <a:lnTo>
                  <a:pt x="2928111" y="2632371"/>
                </a:lnTo>
                <a:lnTo>
                  <a:pt x="2965894" y="2603182"/>
                </a:lnTo>
                <a:lnTo>
                  <a:pt x="2995083" y="2565400"/>
                </a:lnTo>
                <a:lnTo>
                  <a:pt x="3013900" y="2520801"/>
                </a:lnTo>
                <a:lnTo>
                  <a:pt x="3020567" y="2471166"/>
                </a:lnTo>
                <a:lnTo>
                  <a:pt x="3020567" y="186689"/>
                </a:lnTo>
                <a:lnTo>
                  <a:pt x="3013900" y="137054"/>
                </a:lnTo>
                <a:lnTo>
                  <a:pt x="2995083" y="92456"/>
                </a:lnTo>
                <a:lnTo>
                  <a:pt x="2965894" y="54673"/>
                </a:lnTo>
                <a:lnTo>
                  <a:pt x="2928111" y="25484"/>
                </a:lnTo>
                <a:lnTo>
                  <a:pt x="2883513" y="6667"/>
                </a:lnTo>
                <a:lnTo>
                  <a:pt x="283387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421891" y="1844039"/>
            <a:ext cx="3020695" cy="2658110"/>
          </a:xfrm>
          <a:custGeom>
            <a:avLst/>
            <a:gdLst/>
            <a:ahLst/>
            <a:cxnLst/>
            <a:rect l="l" t="t" r="r" b="b"/>
            <a:pathLst>
              <a:path w="3020695" h="2658110">
                <a:moveTo>
                  <a:pt x="2833878" y="0"/>
                </a:moveTo>
                <a:lnTo>
                  <a:pt x="186690" y="0"/>
                </a:lnTo>
                <a:lnTo>
                  <a:pt x="137054" y="6667"/>
                </a:lnTo>
                <a:lnTo>
                  <a:pt x="92456" y="25484"/>
                </a:lnTo>
                <a:lnTo>
                  <a:pt x="54673" y="54673"/>
                </a:lnTo>
                <a:lnTo>
                  <a:pt x="25484" y="92455"/>
                </a:lnTo>
                <a:lnTo>
                  <a:pt x="6667" y="137054"/>
                </a:lnTo>
                <a:lnTo>
                  <a:pt x="0" y="186689"/>
                </a:lnTo>
                <a:lnTo>
                  <a:pt x="0" y="2471166"/>
                </a:lnTo>
                <a:lnTo>
                  <a:pt x="6667" y="2520801"/>
                </a:lnTo>
                <a:lnTo>
                  <a:pt x="25484" y="2565400"/>
                </a:lnTo>
                <a:lnTo>
                  <a:pt x="54673" y="2603182"/>
                </a:lnTo>
                <a:lnTo>
                  <a:pt x="92456" y="2632371"/>
                </a:lnTo>
                <a:lnTo>
                  <a:pt x="137054" y="2651188"/>
                </a:lnTo>
                <a:lnTo>
                  <a:pt x="186690" y="2657856"/>
                </a:lnTo>
                <a:lnTo>
                  <a:pt x="2833878" y="2657856"/>
                </a:lnTo>
                <a:lnTo>
                  <a:pt x="2883513" y="2651188"/>
                </a:lnTo>
                <a:lnTo>
                  <a:pt x="2928112" y="2632371"/>
                </a:lnTo>
                <a:lnTo>
                  <a:pt x="2965894" y="2603182"/>
                </a:lnTo>
                <a:lnTo>
                  <a:pt x="2995083" y="2565400"/>
                </a:lnTo>
                <a:lnTo>
                  <a:pt x="3013900" y="2520801"/>
                </a:lnTo>
                <a:lnTo>
                  <a:pt x="3020568" y="2471166"/>
                </a:lnTo>
                <a:lnTo>
                  <a:pt x="3020568" y="186689"/>
                </a:lnTo>
                <a:lnTo>
                  <a:pt x="3013900" y="137054"/>
                </a:lnTo>
                <a:lnTo>
                  <a:pt x="2995083" y="92456"/>
                </a:lnTo>
                <a:lnTo>
                  <a:pt x="2965894" y="54673"/>
                </a:lnTo>
                <a:lnTo>
                  <a:pt x="2928112" y="25484"/>
                </a:lnTo>
                <a:lnTo>
                  <a:pt x="2883513" y="6667"/>
                </a:lnTo>
                <a:lnTo>
                  <a:pt x="283387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593596" y="3374897"/>
            <a:ext cx="939800" cy="22890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spc="15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M</a:t>
            </a:r>
            <a:r>
              <a:rPr sz="1400" b="1" spc="5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E</a:t>
            </a:r>
            <a:r>
              <a:rPr sz="1400" b="1" spc="-125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S</a:t>
            </a:r>
            <a:r>
              <a:rPr sz="1400" b="1" spc="40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2308</a:t>
            </a:r>
            <a:r>
              <a:rPr sz="1400" b="1" spc="-65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R</a:t>
            </a:r>
            <a:endParaRPr sz="14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593596" y="3679923"/>
            <a:ext cx="1270635" cy="381635"/>
          </a:xfrm>
          <a:prstGeom prst="rect">
            <a:avLst/>
          </a:prstGeom>
        </p:spPr>
        <p:txBody>
          <a:bodyPr vert="horz" wrap="square" lIns="0" tIns="400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15"/>
              </a:spcBef>
            </a:pPr>
            <a:r>
              <a:rPr sz="800" spc="60" dirty="0">
                <a:solidFill>
                  <a:srgbClr val="275EC6"/>
                </a:solidFill>
                <a:latin typeface="Calibri"/>
                <a:cs typeface="Calibri"/>
              </a:rPr>
              <a:t>Пропускная</a:t>
            </a:r>
            <a:r>
              <a:rPr sz="800" spc="-5" dirty="0">
                <a:solidFill>
                  <a:srgbClr val="275EC6"/>
                </a:solidFill>
                <a:latin typeface="Calibri"/>
                <a:cs typeface="Calibri"/>
              </a:rPr>
              <a:t> </a:t>
            </a:r>
            <a:r>
              <a:rPr sz="800" spc="60" dirty="0">
                <a:solidFill>
                  <a:srgbClr val="275EC6"/>
                </a:solidFill>
                <a:latin typeface="Calibri"/>
                <a:cs typeface="Calibri"/>
              </a:rPr>
              <a:t>способность</a:t>
            </a:r>
            <a:endParaRPr sz="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05"/>
              </a:spcBef>
            </a:pPr>
            <a:r>
              <a:rPr sz="1100" b="1" spc="20" dirty="0">
                <a:latin typeface="Arial"/>
                <a:cs typeface="Arial"/>
              </a:rPr>
              <a:t>20</a:t>
            </a:r>
            <a:r>
              <a:rPr sz="1100" b="1" spc="-45" dirty="0">
                <a:latin typeface="Arial"/>
                <a:cs typeface="Arial"/>
              </a:rPr>
              <a:t> </a:t>
            </a:r>
            <a:r>
              <a:rPr sz="1100" b="1" spc="15" dirty="0">
                <a:latin typeface="Arial"/>
                <a:cs typeface="Arial"/>
              </a:rPr>
              <a:t>Гбит/с</a:t>
            </a:r>
            <a:endParaRPr sz="11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886201" y="4838589"/>
            <a:ext cx="912494" cy="923290"/>
          </a:xfrm>
          <a:prstGeom prst="rect">
            <a:avLst/>
          </a:prstGeom>
        </p:spPr>
        <p:txBody>
          <a:bodyPr vert="horz" wrap="square" lIns="0" tIns="1092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60"/>
              </a:spcBef>
            </a:pPr>
            <a:r>
              <a:rPr sz="2800" b="1" spc="-5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L3</a:t>
            </a:r>
            <a:endParaRPr sz="28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  <a:p>
            <a:pPr marL="12700" marR="5080">
              <a:lnSpc>
                <a:spcPct val="100000"/>
              </a:lnSpc>
              <a:spcBef>
                <a:spcPts val="305"/>
              </a:spcBef>
            </a:pPr>
            <a:r>
              <a:rPr sz="1100" spc="95" dirty="0">
                <a:solidFill>
                  <a:srgbClr val="151515"/>
                </a:solidFill>
                <a:latin typeface="Calibri"/>
                <a:cs typeface="Calibri"/>
              </a:rPr>
              <a:t>Уровень  </a:t>
            </a:r>
            <a:r>
              <a:rPr sz="1100" spc="60" dirty="0">
                <a:solidFill>
                  <a:srgbClr val="151515"/>
                </a:solidFill>
                <a:latin typeface="Calibri"/>
                <a:cs typeface="Calibri"/>
              </a:rPr>
              <a:t>к</a:t>
            </a:r>
            <a:r>
              <a:rPr sz="1100" spc="75" dirty="0">
                <a:solidFill>
                  <a:srgbClr val="151515"/>
                </a:solidFill>
                <a:latin typeface="Calibri"/>
                <a:cs typeface="Calibri"/>
              </a:rPr>
              <a:t>о</a:t>
            </a:r>
            <a:r>
              <a:rPr sz="1100" spc="55" dirty="0">
                <a:solidFill>
                  <a:srgbClr val="151515"/>
                </a:solidFill>
                <a:latin typeface="Calibri"/>
                <a:cs typeface="Calibri"/>
              </a:rPr>
              <a:t>мм</a:t>
            </a:r>
            <a:r>
              <a:rPr sz="1100" spc="80" dirty="0">
                <a:solidFill>
                  <a:srgbClr val="151515"/>
                </a:solidFill>
                <a:latin typeface="Calibri"/>
                <a:cs typeface="Calibri"/>
              </a:rPr>
              <a:t>у</a:t>
            </a:r>
            <a:r>
              <a:rPr sz="1100" spc="55" dirty="0">
                <a:solidFill>
                  <a:srgbClr val="151515"/>
                </a:solidFill>
                <a:latin typeface="Calibri"/>
                <a:cs typeface="Calibri"/>
              </a:rPr>
              <a:t>т</a:t>
            </a:r>
            <a:r>
              <a:rPr sz="1100" spc="95" dirty="0">
                <a:solidFill>
                  <a:srgbClr val="151515"/>
                </a:solidFill>
                <a:latin typeface="Calibri"/>
                <a:cs typeface="Calibri"/>
              </a:rPr>
              <a:t>а</a:t>
            </a:r>
            <a:r>
              <a:rPr sz="1100" spc="70" dirty="0">
                <a:solidFill>
                  <a:srgbClr val="151515"/>
                </a:solidFill>
                <a:latin typeface="Calibri"/>
                <a:cs typeface="Calibri"/>
              </a:rPr>
              <a:t>т</a:t>
            </a:r>
            <a:r>
              <a:rPr sz="1100" spc="75" dirty="0">
                <a:solidFill>
                  <a:srgbClr val="151515"/>
                </a:solidFill>
                <a:latin typeface="Calibri"/>
                <a:cs typeface="Calibri"/>
              </a:rPr>
              <a:t>о</a:t>
            </a:r>
            <a:r>
              <a:rPr sz="1100" spc="90" dirty="0">
                <a:solidFill>
                  <a:srgbClr val="151515"/>
                </a:solidFill>
                <a:latin typeface="Calibri"/>
                <a:cs typeface="Calibri"/>
              </a:rPr>
              <a:t>р</a:t>
            </a:r>
            <a:r>
              <a:rPr sz="1100" spc="85" dirty="0">
                <a:solidFill>
                  <a:srgbClr val="151515"/>
                </a:solidFill>
                <a:latin typeface="Calibri"/>
                <a:cs typeface="Calibri"/>
              </a:rPr>
              <a:t>а</a:t>
            </a:r>
            <a:endParaRPr sz="1100" dirty="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272534" y="4838589"/>
            <a:ext cx="687070" cy="923290"/>
          </a:xfrm>
          <a:prstGeom prst="rect">
            <a:avLst/>
          </a:prstGeom>
        </p:spPr>
        <p:txBody>
          <a:bodyPr vert="horz" wrap="square" lIns="0" tIns="1092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60"/>
              </a:spcBef>
            </a:pPr>
            <a:r>
              <a:rPr sz="2800" b="1" spc="85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16</a:t>
            </a:r>
            <a:r>
              <a:rPr sz="2800" b="1" spc="-105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K</a:t>
            </a:r>
            <a:endParaRPr sz="28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  <a:p>
            <a:pPr marL="12700">
              <a:lnSpc>
                <a:spcPct val="100000"/>
              </a:lnSpc>
              <a:spcBef>
                <a:spcPts val="305"/>
              </a:spcBef>
            </a:pPr>
            <a:r>
              <a:rPr sz="1100" spc="55" dirty="0">
                <a:latin typeface="Calibri"/>
                <a:cs typeface="Calibri"/>
              </a:rPr>
              <a:t>MAC-</a:t>
            </a:r>
            <a:endParaRPr sz="11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100" spc="70" dirty="0">
                <a:latin typeface="Calibri"/>
                <a:cs typeface="Calibri"/>
              </a:rPr>
              <a:t>адресов</a:t>
            </a:r>
            <a:endParaRPr sz="1100" dirty="0">
              <a:latin typeface="Calibri"/>
              <a:cs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0" y="295656"/>
            <a:ext cx="2714625" cy="375285"/>
          </a:xfrm>
          <a:custGeom>
            <a:avLst/>
            <a:gdLst/>
            <a:ahLst/>
            <a:cxnLst/>
            <a:rect l="l" t="t" r="r" b="b"/>
            <a:pathLst>
              <a:path w="2714625" h="375284">
                <a:moveTo>
                  <a:pt x="2526792" y="0"/>
                </a:moveTo>
                <a:lnTo>
                  <a:pt x="0" y="0"/>
                </a:lnTo>
                <a:lnTo>
                  <a:pt x="0" y="374904"/>
                </a:lnTo>
                <a:lnTo>
                  <a:pt x="2526792" y="374904"/>
                </a:lnTo>
                <a:lnTo>
                  <a:pt x="2576616" y="368206"/>
                </a:lnTo>
                <a:lnTo>
                  <a:pt x="2621392" y="349306"/>
                </a:lnTo>
                <a:lnTo>
                  <a:pt x="2659332" y="319992"/>
                </a:lnTo>
                <a:lnTo>
                  <a:pt x="2688646" y="282052"/>
                </a:lnTo>
                <a:lnTo>
                  <a:pt x="2707546" y="237276"/>
                </a:lnTo>
                <a:lnTo>
                  <a:pt x="2714244" y="187452"/>
                </a:lnTo>
                <a:lnTo>
                  <a:pt x="2707546" y="137627"/>
                </a:lnTo>
                <a:lnTo>
                  <a:pt x="2688646" y="92851"/>
                </a:lnTo>
                <a:lnTo>
                  <a:pt x="2659332" y="54911"/>
                </a:lnTo>
                <a:lnTo>
                  <a:pt x="2621392" y="25597"/>
                </a:lnTo>
                <a:lnTo>
                  <a:pt x="2576616" y="6697"/>
                </a:lnTo>
                <a:lnTo>
                  <a:pt x="2526792" y="0"/>
                </a:lnTo>
                <a:close/>
              </a:path>
            </a:pathLst>
          </a:custGeom>
          <a:solidFill>
            <a:srgbClr val="275E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333247" y="367665"/>
            <a:ext cx="2279524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80" dirty="0">
                <a:solidFill>
                  <a:srgbClr val="FFFFF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Коммутаторы </a:t>
            </a:r>
            <a:r>
              <a:rPr sz="1200" b="1" spc="55" dirty="0">
                <a:solidFill>
                  <a:srgbClr val="FFFFF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доступа</a:t>
            </a:r>
            <a:r>
              <a:rPr sz="1200" b="1" spc="-165" dirty="0">
                <a:solidFill>
                  <a:srgbClr val="FFFFF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sz="1200" b="1" spc="-5" dirty="0">
                <a:solidFill>
                  <a:srgbClr val="FFFFF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1G</a:t>
            </a:r>
            <a:endParaRPr sz="12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2601467" y="3447288"/>
            <a:ext cx="188849" cy="1066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4731511" y="3374897"/>
            <a:ext cx="1270635" cy="6864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spc="10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MES2324</a:t>
            </a:r>
            <a:r>
              <a:rPr sz="1400" b="1" spc="-254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sz="1400" b="1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(B)</a:t>
            </a:r>
            <a:endParaRPr sz="14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  <a:p>
            <a:pPr marL="12700">
              <a:lnSpc>
                <a:spcPct val="100000"/>
              </a:lnSpc>
              <a:spcBef>
                <a:spcPts val="935"/>
              </a:spcBef>
            </a:pPr>
            <a:r>
              <a:rPr sz="800" spc="60" dirty="0">
                <a:solidFill>
                  <a:srgbClr val="275EC6"/>
                </a:solidFill>
                <a:latin typeface="Calibri"/>
                <a:cs typeface="Calibri"/>
              </a:rPr>
              <a:t>Пропускная</a:t>
            </a:r>
            <a:r>
              <a:rPr sz="800" spc="-5" dirty="0">
                <a:solidFill>
                  <a:srgbClr val="275EC6"/>
                </a:solidFill>
                <a:latin typeface="Calibri"/>
                <a:cs typeface="Calibri"/>
              </a:rPr>
              <a:t> </a:t>
            </a:r>
            <a:r>
              <a:rPr sz="800" spc="60" dirty="0">
                <a:solidFill>
                  <a:srgbClr val="275EC6"/>
                </a:solidFill>
                <a:latin typeface="Calibri"/>
                <a:cs typeface="Calibri"/>
              </a:rPr>
              <a:t>способность</a:t>
            </a:r>
            <a:endParaRPr sz="8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1100" b="1" spc="20" dirty="0">
                <a:latin typeface="Arial"/>
                <a:cs typeface="Arial"/>
              </a:rPr>
              <a:t>128</a:t>
            </a:r>
            <a:r>
              <a:rPr sz="1100" b="1" spc="-55" dirty="0">
                <a:latin typeface="Arial"/>
                <a:cs typeface="Arial"/>
              </a:rPr>
              <a:t> </a:t>
            </a:r>
            <a:r>
              <a:rPr sz="1100" b="1" spc="15" dirty="0">
                <a:latin typeface="Arial"/>
                <a:cs typeface="Arial"/>
              </a:rPr>
              <a:t>Гбит/с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125717" y="3374897"/>
            <a:ext cx="1386840" cy="8921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spc="10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MES2300</a:t>
            </a:r>
            <a:r>
              <a:rPr sz="1400" b="1" spc="-270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sz="1400" b="1" spc="25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(В)-</a:t>
            </a:r>
            <a:r>
              <a:rPr sz="1400" b="1" spc="-275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sz="1400" b="1" spc="45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24</a:t>
            </a:r>
            <a:endParaRPr sz="14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  <a:p>
            <a:pPr marL="218440">
              <a:lnSpc>
                <a:spcPct val="100000"/>
              </a:lnSpc>
              <a:spcBef>
                <a:spcPts val="935"/>
              </a:spcBef>
            </a:pPr>
            <a:r>
              <a:rPr sz="800" spc="70" dirty="0">
                <a:solidFill>
                  <a:srgbClr val="275EC6"/>
                </a:solidFill>
                <a:latin typeface="Calibri"/>
                <a:cs typeface="Calibri"/>
              </a:rPr>
              <a:t>Интерфейсы</a:t>
            </a:r>
            <a:endParaRPr sz="800" dirty="0">
              <a:latin typeface="Calibri"/>
              <a:cs typeface="Calibri"/>
            </a:endParaRPr>
          </a:p>
          <a:p>
            <a:pPr marL="218440">
              <a:lnSpc>
                <a:spcPct val="100000"/>
              </a:lnSpc>
              <a:spcBef>
                <a:spcPts val="300"/>
              </a:spcBef>
            </a:pPr>
            <a:r>
              <a:rPr sz="1100" b="1" spc="20" dirty="0">
                <a:latin typeface="Arial"/>
                <a:cs typeface="Arial"/>
              </a:rPr>
              <a:t>24 </a:t>
            </a:r>
            <a:r>
              <a:rPr sz="1100" b="1" spc="-10" dirty="0">
                <a:latin typeface="Arial"/>
                <a:cs typeface="Arial"/>
              </a:rPr>
              <a:t>×</a:t>
            </a:r>
            <a:r>
              <a:rPr sz="1100" b="1" spc="-100" dirty="0">
                <a:latin typeface="Arial"/>
                <a:cs typeface="Arial"/>
              </a:rPr>
              <a:t> </a:t>
            </a:r>
            <a:r>
              <a:rPr sz="1100" b="1" spc="-20" dirty="0">
                <a:latin typeface="Arial"/>
                <a:cs typeface="Arial"/>
              </a:rPr>
              <a:t>1G</a:t>
            </a:r>
            <a:endParaRPr sz="1100" dirty="0">
              <a:latin typeface="Arial"/>
              <a:cs typeface="Arial"/>
            </a:endParaRPr>
          </a:p>
          <a:p>
            <a:pPr marL="218440">
              <a:lnSpc>
                <a:spcPct val="100000"/>
              </a:lnSpc>
              <a:spcBef>
                <a:spcPts val="305"/>
              </a:spcBef>
            </a:pPr>
            <a:r>
              <a:rPr sz="1100" b="1" spc="15" dirty="0">
                <a:latin typeface="Arial"/>
                <a:cs typeface="Arial"/>
              </a:rPr>
              <a:t>4 </a:t>
            </a:r>
            <a:r>
              <a:rPr sz="1100" b="1" spc="-15" dirty="0">
                <a:latin typeface="Arial"/>
                <a:cs typeface="Arial"/>
              </a:rPr>
              <a:t>× </a:t>
            </a:r>
            <a:r>
              <a:rPr sz="1100" b="1" spc="-10" dirty="0">
                <a:latin typeface="Arial"/>
                <a:cs typeface="Arial"/>
              </a:rPr>
              <a:t>10G</a:t>
            </a:r>
            <a:r>
              <a:rPr sz="1100" b="1" spc="-110" dirty="0">
                <a:latin typeface="Arial"/>
                <a:cs typeface="Arial"/>
              </a:rPr>
              <a:t> </a:t>
            </a:r>
            <a:r>
              <a:rPr sz="1100" b="1" spc="-70" dirty="0">
                <a:latin typeface="Arial"/>
                <a:cs typeface="Arial"/>
              </a:rPr>
              <a:t>SFP+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5887211" y="3447288"/>
            <a:ext cx="188849" cy="1066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7888985" y="3374897"/>
            <a:ext cx="1270635" cy="6864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MES2348B</a:t>
            </a:r>
            <a:endParaRPr sz="14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  <a:p>
            <a:pPr marL="12700">
              <a:lnSpc>
                <a:spcPct val="100000"/>
              </a:lnSpc>
              <a:spcBef>
                <a:spcPts val="935"/>
              </a:spcBef>
            </a:pPr>
            <a:r>
              <a:rPr sz="800" spc="60" dirty="0">
                <a:solidFill>
                  <a:srgbClr val="275EC6"/>
                </a:solidFill>
                <a:latin typeface="Calibri"/>
                <a:cs typeface="Calibri"/>
              </a:rPr>
              <a:t>Пропускная</a:t>
            </a:r>
            <a:r>
              <a:rPr sz="800" spc="-5" dirty="0">
                <a:solidFill>
                  <a:srgbClr val="275EC6"/>
                </a:solidFill>
                <a:latin typeface="Calibri"/>
                <a:cs typeface="Calibri"/>
              </a:rPr>
              <a:t> </a:t>
            </a:r>
            <a:r>
              <a:rPr sz="800" spc="60" dirty="0">
                <a:solidFill>
                  <a:srgbClr val="275EC6"/>
                </a:solidFill>
                <a:latin typeface="Calibri"/>
                <a:cs typeface="Calibri"/>
              </a:rPr>
              <a:t>способность</a:t>
            </a:r>
            <a:endParaRPr sz="8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1100" b="1" spc="20" dirty="0">
                <a:latin typeface="Arial"/>
                <a:cs typeface="Arial"/>
              </a:rPr>
              <a:t>176</a:t>
            </a:r>
            <a:r>
              <a:rPr sz="1100" b="1" spc="-55" dirty="0">
                <a:latin typeface="Arial"/>
                <a:cs typeface="Arial"/>
              </a:rPr>
              <a:t> </a:t>
            </a:r>
            <a:r>
              <a:rPr sz="1100" b="1" spc="15" dirty="0">
                <a:latin typeface="Arial"/>
                <a:cs typeface="Arial"/>
              </a:rPr>
              <a:t>Гбит/с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9166097" y="3374897"/>
            <a:ext cx="1242060" cy="8921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spc="10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MES2300B-</a:t>
            </a:r>
            <a:r>
              <a:rPr sz="1400" b="1" spc="-280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sz="1400" b="1" spc="45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48</a:t>
            </a:r>
            <a:endParaRPr sz="14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  <a:p>
            <a:pPr marL="335915">
              <a:lnSpc>
                <a:spcPct val="100000"/>
              </a:lnSpc>
              <a:spcBef>
                <a:spcPts val="935"/>
              </a:spcBef>
            </a:pPr>
            <a:r>
              <a:rPr sz="800" spc="70" dirty="0">
                <a:solidFill>
                  <a:srgbClr val="275EC6"/>
                </a:solidFill>
                <a:latin typeface="Calibri"/>
                <a:cs typeface="Calibri"/>
              </a:rPr>
              <a:t>Интерфейсы</a:t>
            </a:r>
            <a:endParaRPr sz="800" dirty="0">
              <a:latin typeface="Calibri"/>
              <a:cs typeface="Calibri"/>
            </a:endParaRPr>
          </a:p>
          <a:p>
            <a:pPr marL="335915">
              <a:lnSpc>
                <a:spcPct val="100000"/>
              </a:lnSpc>
              <a:spcBef>
                <a:spcPts val="300"/>
              </a:spcBef>
            </a:pPr>
            <a:r>
              <a:rPr sz="1100" b="1" spc="20" dirty="0">
                <a:latin typeface="Arial"/>
                <a:cs typeface="Arial"/>
              </a:rPr>
              <a:t>48 </a:t>
            </a:r>
            <a:r>
              <a:rPr sz="1100" b="1" spc="-10" dirty="0">
                <a:latin typeface="Arial"/>
                <a:cs typeface="Arial"/>
              </a:rPr>
              <a:t>×</a:t>
            </a:r>
            <a:r>
              <a:rPr sz="1100" b="1" spc="-105" dirty="0">
                <a:latin typeface="Arial"/>
                <a:cs typeface="Arial"/>
              </a:rPr>
              <a:t> </a:t>
            </a:r>
            <a:r>
              <a:rPr sz="1100" b="1" spc="-20" dirty="0">
                <a:latin typeface="Arial"/>
                <a:cs typeface="Arial"/>
              </a:rPr>
              <a:t>1G</a:t>
            </a:r>
            <a:endParaRPr sz="1100" dirty="0">
              <a:latin typeface="Arial"/>
              <a:cs typeface="Arial"/>
            </a:endParaRPr>
          </a:p>
          <a:p>
            <a:pPr marL="335915">
              <a:lnSpc>
                <a:spcPct val="100000"/>
              </a:lnSpc>
              <a:spcBef>
                <a:spcPts val="305"/>
              </a:spcBef>
            </a:pPr>
            <a:r>
              <a:rPr sz="1100" b="1" spc="15" dirty="0">
                <a:latin typeface="Arial"/>
                <a:cs typeface="Arial"/>
              </a:rPr>
              <a:t>4 </a:t>
            </a:r>
            <a:r>
              <a:rPr sz="1100" b="1" spc="-15" dirty="0">
                <a:latin typeface="Arial"/>
                <a:cs typeface="Arial"/>
              </a:rPr>
              <a:t>× </a:t>
            </a:r>
            <a:r>
              <a:rPr sz="1100" b="1" spc="-10" dirty="0">
                <a:latin typeface="Arial"/>
                <a:cs typeface="Arial"/>
              </a:rPr>
              <a:t>10G</a:t>
            </a:r>
            <a:r>
              <a:rPr sz="1100" b="1" spc="-140" dirty="0">
                <a:latin typeface="Arial"/>
                <a:cs typeface="Arial"/>
              </a:rPr>
              <a:t> </a:t>
            </a:r>
            <a:r>
              <a:rPr sz="1100" b="1" spc="-70" dirty="0">
                <a:latin typeface="Arial"/>
                <a:cs typeface="Arial"/>
              </a:rPr>
              <a:t>SFP+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8919971" y="3447288"/>
            <a:ext cx="188849" cy="1066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7869935" y="1958339"/>
            <a:ext cx="2778760" cy="1183005"/>
          </a:xfrm>
          <a:custGeom>
            <a:avLst/>
            <a:gdLst/>
            <a:ahLst/>
            <a:cxnLst/>
            <a:rect l="l" t="t" r="r" b="b"/>
            <a:pathLst>
              <a:path w="2778759" h="1183005">
                <a:moveTo>
                  <a:pt x="2678176" y="0"/>
                </a:moveTo>
                <a:lnTo>
                  <a:pt x="100075" y="0"/>
                </a:lnTo>
                <a:lnTo>
                  <a:pt x="61132" y="7868"/>
                </a:lnTo>
                <a:lnTo>
                  <a:pt x="29321" y="29321"/>
                </a:lnTo>
                <a:lnTo>
                  <a:pt x="7868" y="61132"/>
                </a:lnTo>
                <a:lnTo>
                  <a:pt x="0" y="100075"/>
                </a:lnTo>
                <a:lnTo>
                  <a:pt x="0" y="1082548"/>
                </a:lnTo>
                <a:lnTo>
                  <a:pt x="7868" y="1121491"/>
                </a:lnTo>
                <a:lnTo>
                  <a:pt x="29321" y="1153302"/>
                </a:lnTo>
                <a:lnTo>
                  <a:pt x="61132" y="1174755"/>
                </a:lnTo>
                <a:lnTo>
                  <a:pt x="100075" y="1182624"/>
                </a:lnTo>
                <a:lnTo>
                  <a:pt x="2678176" y="1182624"/>
                </a:lnTo>
                <a:lnTo>
                  <a:pt x="2717119" y="1174755"/>
                </a:lnTo>
                <a:lnTo>
                  <a:pt x="2748930" y="1153302"/>
                </a:lnTo>
                <a:lnTo>
                  <a:pt x="2770383" y="1121491"/>
                </a:lnTo>
                <a:lnTo>
                  <a:pt x="2778252" y="1082548"/>
                </a:lnTo>
                <a:lnTo>
                  <a:pt x="2778252" y="100075"/>
                </a:lnTo>
                <a:lnTo>
                  <a:pt x="2770383" y="61132"/>
                </a:lnTo>
                <a:lnTo>
                  <a:pt x="2748930" y="29321"/>
                </a:lnTo>
                <a:lnTo>
                  <a:pt x="2717119" y="7868"/>
                </a:lnTo>
                <a:lnTo>
                  <a:pt x="2678176" y="0"/>
                </a:lnTo>
                <a:close/>
              </a:path>
            </a:pathLst>
          </a:custGeom>
          <a:solidFill>
            <a:srgbClr val="E2EDFF">
              <a:alpha val="36862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543811" y="1958339"/>
            <a:ext cx="2778760" cy="1183005"/>
          </a:xfrm>
          <a:custGeom>
            <a:avLst/>
            <a:gdLst/>
            <a:ahLst/>
            <a:cxnLst/>
            <a:rect l="l" t="t" r="r" b="b"/>
            <a:pathLst>
              <a:path w="2778760" h="1183005">
                <a:moveTo>
                  <a:pt x="2678176" y="0"/>
                </a:moveTo>
                <a:lnTo>
                  <a:pt x="100075" y="0"/>
                </a:lnTo>
                <a:lnTo>
                  <a:pt x="61132" y="7868"/>
                </a:lnTo>
                <a:lnTo>
                  <a:pt x="29321" y="29321"/>
                </a:lnTo>
                <a:lnTo>
                  <a:pt x="7868" y="61132"/>
                </a:lnTo>
                <a:lnTo>
                  <a:pt x="0" y="100075"/>
                </a:lnTo>
                <a:lnTo>
                  <a:pt x="0" y="1082548"/>
                </a:lnTo>
                <a:lnTo>
                  <a:pt x="7868" y="1121491"/>
                </a:lnTo>
                <a:lnTo>
                  <a:pt x="29321" y="1153302"/>
                </a:lnTo>
                <a:lnTo>
                  <a:pt x="61132" y="1174755"/>
                </a:lnTo>
                <a:lnTo>
                  <a:pt x="100075" y="1182624"/>
                </a:lnTo>
                <a:lnTo>
                  <a:pt x="2678176" y="1182624"/>
                </a:lnTo>
                <a:lnTo>
                  <a:pt x="2717119" y="1174755"/>
                </a:lnTo>
                <a:lnTo>
                  <a:pt x="2748930" y="1153302"/>
                </a:lnTo>
                <a:lnTo>
                  <a:pt x="2770383" y="1121491"/>
                </a:lnTo>
                <a:lnTo>
                  <a:pt x="2778252" y="1082548"/>
                </a:lnTo>
                <a:lnTo>
                  <a:pt x="2778252" y="100075"/>
                </a:lnTo>
                <a:lnTo>
                  <a:pt x="2770383" y="61132"/>
                </a:lnTo>
                <a:lnTo>
                  <a:pt x="2748930" y="29321"/>
                </a:lnTo>
                <a:lnTo>
                  <a:pt x="2717119" y="7868"/>
                </a:lnTo>
                <a:lnTo>
                  <a:pt x="2678176" y="0"/>
                </a:lnTo>
                <a:close/>
              </a:path>
            </a:pathLst>
          </a:custGeom>
          <a:solidFill>
            <a:srgbClr val="E2EDFF">
              <a:alpha val="36862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2036064" y="2220467"/>
            <a:ext cx="1792224" cy="90373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8237219" y="2471927"/>
            <a:ext cx="2045207" cy="60045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5013959" y="2345435"/>
            <a:ext cx="2225040" cy="69342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7287259" y="4838589"/>
            <a:ext cx="2168525" cy="923290"/>
          </a:xfrm>
          <a:prstGeom prst="rect">
            <a:avLst/>
          </a:prstGeom>
        </p:spPr>
        <p:txBody>
          <a:bodyPr vert="horz" wrap="square" lIns="0" tIns="1092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60"/>
              </a:spcBef>
              <a:tabLst>
                <a:tab pos="1019175" algn="l"/>
              </a:tabLst>
            </a:pPr>
            <a:r>
              <a:rPr sz="2800" b="1" spc="80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8	</a:t>
            </a:r>
            <a:r>
              <a:rPr sz="2800" b="1" spc="10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AC/DC</a:t>
            </a:r>
            <a:endParaRPr sz="28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  <a:p>
            <a:pPr marL="12700">
              <a:lnSpc>
                <a:spcPct val="100000"/>
              </a:lnSpc>
              <a:spcBef>
                <a:spcPts val="305"/>
              </a:spcBef>
              <a:tabLst>
                <a:tab pos="1019175" algn="l"/>
              </a:tabLst>
            </a:pPr>
            <a:r>
              <a:rPr sz="1100" spc="110" dirty="0">
                <a:latin typeface="Calibri"/>
                <a:cs typeface="Calibri"/>
              </a:rPr>
              <a:t>Юнитов	</a:t>
            </a:r>
            <a:r>
              <a:rPr sz="1100" spc="90" dirty="0">
                <a:latin typeface="Calibri"/>
                <a:cs typeface="Calibri"/>
              </a:rPr>
              <a:t>Встроенный</a:t>
            </a:r>
            <a:endParaRPr sz="11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tabLst>
                <a:tab pos="1019175" algn="l"/>
              </a:tabLst>
            </a:pPr>
            <a:r>
              <a:rPr sz="1100" spc="105" dirty="0">
                <a:latin typeface="Calibri"/>
                <a:cs typeface="Calibri"/>
              </a:rPr>
              <a:t>в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стеке	блок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spc="95" dirty="0">
                <a:latin typeface="Calibri"/>
                <a:cs typeface="Calibri"/>
              </a:rPr>
              <a:t>питания</a:t>
            </a:r>
            <a:endParaRPr sz="1100" dirty="0"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5751321" y="4838589"/>
            <a:ext cx="819150" cy="923290"/>
          </a:xfrm>
          <a:prstGeom prst="rect">
            <a:avLst/>
          </a:prstGeom>
        </p:spPr>
        <p:txBody>
          <a:bodyPr vert="horz" wrap="square" lIns="0" tIns="1092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60"/>
              </a:spcBef>
            </a:pPr>
            <a:r>
              <a:rPr sz="2800" b="1" spc="85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816</a:t>
            </a:r>
            <a:endParaRPr sz="28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  <a:p>
            <a:pPr marL="12700">
              <a:lnSpc>
                <a:spcPct val="100000"/>
              </a:lnSpc>
              <a:spcBef>
                <a:spcPts val="305"/>
              </a:spcBef>
            </a:pPr>
            <a:r>
              <a:rPr sz="1100" spc="60" dirty="0">
                <a:latin typeface="Calibri"/>
                <a:cs typeface="Calibri"/>
              </a:rPr>
              <a:t>IPv4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spc="65" dirty="0">
                <a:latin typeface="Calibri"/>
                <a:cs typeface="Calibri"/>
              </a:rPr>
              <a:t>Unicast</a:t>
            </a:r>
            <a:endParaRPr sz="11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100" spc="90" dirty="0">
                <a:latin typeface="Calibri"/>
                <a:cs typeface="Calibri"/>
              </a:rPr>
              <a:t>маршрутов</a:t>
            </a:r>
            <a:endParaRPr sz="1100" dirty="0">
              <a:latin typeface="Calibri"/>
              <a:cs typeface="Calibri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11538457" y="332395"/>
            <a:ext cx="325755" cy="297180"/>
          </a:xfrm>
          <a:custGeom>
            <a:avLst/>
            <a:gdLst/>
            <a:ahLst/>
            <a:cxnLst/>
            <a:rect l="l" t="t" r="r" b="b"/>
            <a:pathLst>
              <a:path w="325754" h="297180">
                <a:moveTo>
                  <a:pt x="52096" y="188364"/>
                </a:moveTo>
                <a:lnTo>
                  <a:pt x="9808" y="211528"/>
                </a:lnTo>
                <a:lnTo>
                  <a:pt x="0" y="242752"/>
                </a:lnTo>
                <a:lnTo>
                  <a:pt x="2575" y="259294"/>
                </a:lnTo>
                <a:lnTo>
                  <a:pt x="9838" y="273966"/>
                </a:lnTo>
                <a:lnTo>
                  <a:pt x="21122" y="285810"/>
                </a:lnTo>
                <a:lnTo>
                  <a:pt x="35758" y="293871"/>
                </a:lnTo>
                <a:lnTo>
                  <a:pt x="52140" y="297103"/>
                </a:lnTo>
                <a:lnTo>
                  <a:pt x="68361" y="295280"/>
                </a:lnTo>
                <a:lnTo>
                  <a:pt x="83305" y="288703"/>
                </a:lnTo>
                <a:lnTo>
                  <a:pt x="95854" y="277670"/>
                </a:lnTo>
                <a:lnTo>
                  <a:pt x="117419" y="259070"/>
                </a:lnTo>
                <a:lnTo>
                  <a:pt x="143141" y="248580"/>
                </a:lnTo>
                <a:lnTo>
                  <a:pt x="170851" y="246696"/>
                </a:lnTo>
                <a:lnTo>
                  <a:pt x="197278" y="246696"/>
                </a:lnTo>
                <a:lnTo>
                  <a:pt x="197277" y="238778"/>
                </a:lnTo>
                <a:lnTo>
                  <a:pt x="143157" y="236891"/>
                </a:lnTo>
                <a:lnTo>
                  <a:pt x="95854" y="207803"/>
                </a:lnTo>
                <a:lnTo>
                  <a:pt x="83288" y="196760"/>
                </a:lnTo>
                <a:lnTo>
                  <a:pt x="68328" y="190184"/>
                </a:lnTo>
                <a:lnTo>
                  <a:pt x="52096" y="188364"/>
                </a:lnTo>
                <a:close/>
              </a:path>
              <a:path w="325754" h="297180">
                <a:moveTo>
                  <a:pt x="208970" y="111964"/>
                </a:moveTo>
                <a:lnTo>
                  <a:pt x="203131" y="116651"/>
                </a:lnTo>
                <a:lnTo>
                  <a:pt x="196616" y="120421"/>
                </a:lnTo>
                <a:lnTo>
                  <a:pt x="189647" y="123146"/>
                </a:lnTo>
                <a:lnTo>
                  <a:pt x="209650" y="143427"/>
                </a:lnTo>
                <a:lnTo>
                  <a:pt x="221870" y="168428"/>
                </a:lnTo>
                <a:lnTo>
                  <a:pt x="225664" y="196013"/>
                </a:lnTo>
                <a:lnTo>
                  <a:pt x="220389" y="224047"/>
                </a:lnTo>
                <a:lnTo>
                  <a:pt x="217145" y="240472"/>
                </a:lnTo>
                <a:lnTo>
                  <a:pt x="218946" y="256749"/>
                </a:lnTo>
                <a:lnTo>
                  <a:pt x="225493" y="271756"/>
                </a:lnTo>
                <a:lnTo>
                  <a:pt x="236482" y="284369"/>
                </a:lnTo>
                <a:lnTo>
                  <a:pt x="250775" y="293034"/>
                </a:lnTo>
                <a:lnTo>
                  <a:pt x="266648" y="296894"/>
                </a:lnTo>
                <a:lnTo>
                  <a:pt x="282948" y="295850"/>
                </a:lnTo>
                <a:lnTo>
                  <a:pt x="298520" y="289799"/>
                </a:lnTo>
                <a:lnTo>
                  <a:pt x="311521" y="279293"/>
                </a:lnTo>
                <a:lnTo>
                  <a:pt x="320561" y="265654"/>
                </a:lnTo>
                <a:lnTo>
                  <a:pt x="325150" y="249936"/>
                </a:lnTo>
                <a:lnTo>
                  <a:pt x="324792" y="233195"/>
                </a:lnTo>
                <a:lnTo>
                  <a:pt x="319390" y="217359"/>
                </a:lnTo>
                <a:lnTo>
                  <a:pt x="309705" y="204184"/>
                </a:lnTo>
                <a:lnTo>
                  <a:pt x="296555" y="194492"/>
                </a:lnTo>
                <a:lnTo>
                  <a:pt x="280753" y="189109"/>
                </a:lnTo>
                <a:lnTo>
                  <a:pt x="253904" y="179689"/>
                </a:lnTo>
                <a:lnTo>
                  <a:pt x="231981" y="162600"/>
                </a:lnTo>
                <a:lnTo>
                  <a:pt x="216498" y="139479"/>
                </a:lnTo>
                <a:lnTo>
                  <a:pt x="208970" y="111964"/>
                </a:lnTo>
                <a:close/>
              </a:path>
              <a:path w="325754" h="297180">
                <a:moveTo>
                  <a:pt x="197278" y="246696"/>
                </a:moveTo>
                <a:lnTo>
                  <a:pt x="170851" y="246696"/>
                </a:lnTo>
                <a:lnTo>
                  <a:pt x="198382" y="253913"/>
                </a:lnTo>
                <a:lnTo>
                  <a:pt x="197278" y="246696"/>
                </a:lnTo>
                <a:close/>
              </a:path>
              <a:path w="325754" h="297180">
                <a:moveTo>
                  <a:pt x="198382" y="231548"/>
                </a:moveTo>
                <a:lnTo>
                  <a:pt x="170863" y="238778"/>
                </a:lnTo>
                <a:lnTo>
                  <a:pt x="197277" y="238778"/>
                </a:lnTo>
                <a:lnTo>
                  <a:pt x="198382" y="231548"/>
                </a:lnTo>
                <a:close/>
              </a:path>
              <a:path w="325754" h="297180">
                <a:moveTo>
                  <a:pt x="158016" y="0"/>
                </a:moveTo>
                <a:lnTo>
                  <a:pt x="116880" y="25163"/>
                </a:lnTo>
                <a:lnTo>
                  <a:pt x="108545" y="56422"/>
                </a:lnTo>
                <a:lnTo>
                  <a:pt x="111802" y="72841"/>
                </a:lnTo>
                <a:lnTo>
                  <a:pt x="117088" y="100866"/>
                </a:lnTo>
                <a:lnTo>
                  <a:pt x="113291" y="128445"/>
                </a:lnTo>
                <a:lnTo>
                  <a:pt x="101063" y="153446"/>
                </a:lnTo>
                <a:lnTo>
                  <a:pt x="81060" y="173742"/>
                </a:lnTo>
                <a:lnTo>
                  <a:pt x="88030" y="176468"/>
                </a:lnTo>
                <a:lnTo>
                  <a:pt x="94533" y="180241"/>
                </a:lnTo>
                <a:lnTo>
                  <a:pt x="100384" y="184924"/>
                </a:lnTo>
                <a:lnTo>
                  <a:pt x="107902" y="157416"/>
                </a:lnTo>
                <a:lnTo>
                  <a:pt x="123386" y="134307"/>
                </a:lnTo>
                <a:lnTo>
                  <a:pt x="145314" y="117220"/>
                </a:lnTo>
                <a:lnTo>
                  <a:pt x="172166" y="107780"/>
                </a:lnTo>
                <a:lnTo>
                  <a:pt x="187979" y="102390"/>
                </a:lnTo>
                <a:lnTo>
                  <a:pt x="201138" y="92689"/>
                </a:lnTo>
                <a:lnTo>
                  <a:pt x="210824" y="79502"/>
                </a:lnTo>
                <a:lnTo>
                  <a:pt x="216215" y="63652"/>
                </a:lnTo>
                <a:lnTo>
                  <a:pt x="216553" y="46914"/>
                </a:lnTo>
                <a:lnTo>
                  <a:pt x="211950" y="31201"/>
                </a:lnTo>
                <a:lnTo>
                  <a:pt x="202899" y="17568"/>
                </a:lnTo>
                <a:lnTo>
                  <a:pt x="189890" y="7070"/>
                </a:lnTo>
                <a:lnTo>
                  <a:pt x="174317" y="1030"/>
                </a:lnTo>
                <a:lnTo>
                  <a:pt x="158016" y="0"/>
                </a:lnTo>
                <a:close/>
              </a:path>
            </a:pathLst>
          </a:custGeom>
          <a:solidFill>
            <a:srgbClr val="275E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5817870" y="2085848"/>
            <a:ext cx="726440" cy="2698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800" spc="65" dirty="0">
                <a:solidFill>
                  <a:srgbClr val="275EC6"/>
                </a:solidFill>
                <a:latin typeface="Calibri"/>
                <a:cs typeface="Calibri"/>
              </a:rPr>
              <a:t>Тра</a:t>
            </a:r>
            <a:r>
              <a:rPr sz="800" spc="60" dirty="0">
                <a:solidFill>
                  <a:srgbClr val="275EC6"/>
                </a:solidFill>
                <a:latin typeface="Calibri"/>
                <a:cs typeface="Calibri"/>
              </a:rPr>
              <a:t>нсп</a:t>
            </a:r>
            <a:r>
              <a:rPr sz="800" spc="55" dirty="0">
                <a:solidFill>
                  <a:srgbClr val="275EC6"/>
                </a:solidFill>
                <a:latin typeface="Calibri"/>
                <a:cs typeface="Calibri"/>
              </a:rPr>
              <a:t>о</a:t>
            </a:r>
            <a:r>
              <a:rPr sz="800" spc="80" dirty="0">
                <a:solidFill>
                  <a:srgbClr val="275EC6"/>
                </a:solidFill>
                <a:latin typeface="Calibri"/>
                <a:cs typeface="Calibri"/>
              </a:rPr>
              <a:t>р</a:t>
            </a:r>
            <a:r>
              <a:rPr sz="800" spc="60" dirty="0">
                <a:solidFill>
                  <a:srgbClr val="275EC6"/>
                </a:solidFill>
                <a:latin typeface="Calibri"/>
                <a:cs typeface="Calibri"/>
              </a:rPr>
              <a:t>т</a:t>
            </a:r>
            <a:r>
              <a:rPr sz="800" spc="75" dirty="0">
                <a:solidFill>
                  <a:srgbClr val="275EC6"/>
                </a:solidFill>
                <a:latin typeface="Calibri"/>
                <a:cs typeface="Calibri"/>
              </a:rPr>
              <a:t>н</a:t>
            </a:r>
            <a:r>
              <a:rPr sz="800" spc="55" dirty="0">
                <a:solidFill>
                  <a:srgbClr val="275EC6"/>
                </a:solidFill>
                <a:latin typeface="Calibri"/>
                <a:cs typeface="Calibri"/>
              </a:rPr>
              <a:t>а</a:t>
            </a:r>
            <a:r>
              <a:rPr sz="800" spc="40" dirty="0">
                <a:solidFill>
                  <a:srgbClr val="275EC6"/>
                </a:solidFill>
                <a:latin typeface="Calibri"/>
                <a:cs typeface="Calibri"/>
              </a:rPr>
              <a:t>я  </a:t>
            </a:r>
            <a:r>
              <a:rPr sz="800" spc="60" dirty="0">
                <a:solidFill>
                  <a:srgbClr val="275EC6"/>
                </a:solidFill>
                <a:latin typeface="Calibri"/>
                <a:cs typeface="Calibri"/>
              </a:rPr>
              <a:t>безопасность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5521452" y="2081783"/>
            <a:ext cx="263651" cy="28803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2870708" y="3379517"/>
            <a:ext cx="1306830" cy="88293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b="1" spc="15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MES2300-08</a:t>
            </a:r>
            <a:endParaRPr sz="14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  <a:p>
            <a:pPr marL="363220">
              <a:lnSpc>
                <a:spcPct val="100000"/>
              </a:lnSpc>
              <a:spcBef>
                <a:spcPts val="935"/>
              </a:spcBef>
            </a:pPr>
            <a:r>
              <a:rPr sz="800" spc="70" dirty="0">
                <a:solidFill>
                  <a:srgbClr val="275EC6"/>
                </a:solidFill>
                <a:latin typeface="Calibri"/>
                <a:cs typeface="Calibri"/>
              </a:rPr>
              <a:t>Интерфейсы</a:t>
            </a:r>
            <a:endParaRPr sz="800" dirty="0">
              <a:latin typeface="Calibri"/>
              <a:cs typeface="Calibri"/>
            </a:endParaRPr>
          </a:p>
          <a:p>
            <a:pPr marL="363220">
              <a:lnSpc>
                <a:spcPct val="100000"/>
              </a:lnSpc>
              <a:spcBef>
                <a:spcPts val="305"/>
              </a:spcBef>
            </a:pPr>
            <a:r>
              <a:rPr sz="1100" b="1" spc="20" dirty="0">
                <a:latin typeface="Arial"/>
                <a:cs typeface="Arial"/>
              </a:rPr>
              <a:t>8 </a:t>
            </a:r>
            <a:r>
              <a:rPr sz="1100" b="1" spc="-10" dirty="0">
                <a:latin typeface="Arial"/>
                <a:cs typeface="Arial"/>
              </a:rPr>
              <a:t>×</a:t>
            </a:r>
            <a:r>
              <a:rPr sz="1100" b="1" spc="-95" dirty="0">
                <a:latin typeface="Arial"/>
                <a:cs typeface="Arial"/>
              </a:rPr>
              <a:t> </a:t>
            </a:r>
            <a:r>
              <a:rPr sz="1100" b="1" spc="-20" dirty="0">
                <a:latin typeface="Arial"/>
                <a:cs typeface="Arial"/>
              </a:rPr>
              <a:t>1G</a:t>
            </a:r>
            <a:endParaRPr sz="1100" dirty="0">
              <a:latin typeface="Arial"/>
              <a:cs typeface="Arial"/>
            </a:endParaRPr>
          </a:p>
          <a:p>
            <a:pPr marL="363220">
              <a:lnSpc>
                <a:spcPct val="100000"/>
              </a:lnSpc>
              <a:spcBef>
                <a:spcPts val="300"/>
              </a:spcBef>
            </a:pPr>
            <a:r>
              <a:rPr sz="1100" b="1" spc="15" dirty="0">
                <a:latin typeface="Arial"/>
                <a:cs typeface="Arial"/>
              </a:rPr>
              <a:t>2 </a:t>
            </a:r>
            <a:r>
              <a:rPr sz="1100" b="1" spc="-15" dirty="0">
                <a:latin typeface="Arial"/>
                <a:cs typeface="Arial"/>
              </a:rPr>
              <a:t>× </a:t>
            </a:r>
            <a:r>
              <a:rPr sz="1100" b="1" spc="-20" dirty="0">
                <a:latin typeface="Arial"/>
                <a:cs typeface="Arial"/>
              </a:rPr>
              <a:t>1G</a:t>
            </a:r>
            <a:r>
              <a:rPr sz="1100" b="1" spc="-155" dirty="0">
                <a:latin typeface="Arial"/>
                <a:cs typeface="Arial"/>
              </a:rPr>
              <a:t> </a:t>
            </a:r>
            <a:r>
              <a:rPr sz="1100" b="1" spc="-5" dirty="0">
                <a:latin typeface="Arial"/>
                <a:cs typeface="Arial"/>
              </a:rPr>
              <a:t>Combo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7057643" y="297179"/>
            <a:ext cx="704215" cy="372110"/>
          </a:xfrm>
          <a:custGeom>
            <a:avLst/>
            <a:gdLst/>
            <a:ahLst/>
            <a:cxnLst/>
            <a:rect l="l" t="t" r="r" b="b"/>
            <a:pathLst>
              <a:path w="704215" h="372109">
                <a:moveTo>
                  <a:pt x="518159" y="0"/>
                </a:moveTo>
                <a:lnTo>
                  <a:pt x="185927" y="0"/>
                </a:lnTo>
                <a:lnTo>
                  <a:pt x="136480" y="6637"/>
                </a:lnTo>
                <a:lnTo>
                  <a:pt x="92060" y="25371"/>
                </a:lnTo>
                <a:lnTo>
                  <a:pt x="54435" y="54435"/>
                </a:lnTo>
                <a:lnTo>
                  <a:pt x="25371" y="92060"/>
                </a:lnTo>
                <a:lnTo>
                  <a:pt x="6637" y="136480"/>
                </a:lnTo>
                <a:lnTo>
                  <a:pt x="0" y="185928"/>
                </a:lnTo>
                <a:lnTo>
                  <a:pt x="6637" y="235375"/>
                </a:lnTo>
                <a:lnTo>
                  <a:pt x="25371" y="279795"/>
                </a:lnTo>
                <a:lnTo>
                  <a:pt x="54435" y="317420"/>
                </a:lnTo>
                <a:lnTo>
                  <a:pt x="92060" y="346484"/>
                </a:lnTo>
                <a:lnTo>
                  <a:pt x="136480" y="365218"/>
                </a:lnTo>
                <a:lnTo>
                  <a:pt x="185927" y="371856"/>
                </a:lnTo>
                <a:lnTo>
                  <a:pt x="518159" y="371856"/>
                </a:lnTo>
                <a:lnTo>
                  <a:pt x="567607" y="365218"/>
                </a:lnTo>
                <a:lnTo>
                  <a:pt x="612027" y="346484"/>
                </a:lnTo>
                <a:lnTo>
                  <a:pt x="649652" y="317420"/>
                </a:lnTo>
                <a:lnTo>
                  <a:pt x="678716" y="279795"/>
                </a:lnTo>
                <a:lnTo>
                  <a:pt x="697450" y="235375"/>
                </a:lnTo>
                <a:lnTo>
                  <a:pt x="704087" y="185928"/>
                </a:lnTo>
                <a:lnTo>
                  <a:pt x="697450" y="136480"/>
                </a:lnTo>
                <a:lnTo>
                  <a:pt x="678716" y="92060"/>
                </a:lnTo>
                <a:lnTo>
                  <a:pt x="649652" y="54435"/>
                </a:lnTo>
                <a:lnTo>
                  <a:pt x="612027" y="25371"/>
                </a:lnTo>
                <a:lnTo>
                  <a:pt x="567607" y="6637"/>
                </a:lnTo>
                <a:lnTo>
                  <a:pt x="518159" y="0"/>
                </a:lnTo>
                <a:close/>
              </a:path>
            </a:pathLst>
          </a:custGeom>
          <a:solidFill>
            <a:srgbClr val="275E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/>
          <p:nvPr/>
        </p:nvSpPr>
        <p:spPr>
          <a:xfrm>
            <a:off x="7253478" y="386588"/>
            <a:ext cx="31877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b="1" spc="10" dirty="0">
                <a:solidFill>
                  <a:srgbClr val="FFFFFF"/>
                </a:solidFill>
                <a:latin typeface="Arial"/>
                <a:cs typeface="Arial"/>
                <a:hlinkClick r:id="rId7" action="ppaction://hlinksldjump"/>
              </a:rPr>
              <a:t>M</a:t>
            </a:r>
            <a:r>
              <a:rPr sz="1100" b="1" dirty="0">
                <a:solidFill>
                  <a:srgbClr val="FFFFFF"/>
                </a:solidFill>
                <a:latin typeface="Arial"/>
                <a:cs typeface="Arial"/>
                <a:hlinkClick r:id="rId7" action="ppaction://hlinksldjump"/>
              </a:rPr>
              <a:t>E</a:t>
            </a:r>
            <a:r>
              <a:rPr sz="1100" b="1" spc="-100" dirty="0">
                <a:solidFill>
                  <a:srgbClr val="FFFFFF"/>
                </a:solidFill>
                <a:latin typeface="Arial"/>
                <a:cs typeface="Arial"/>
                <a:hlinkClick r:id="rId7" action="ppaction://hlinksldjump"/>
              </a:rPr>
              <a:t>S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8133333" y="386588"/>
            <a:ext cx="270510" cy="1827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b="1" spc="-125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  <a:hlinkClick r:id="rId8" action="ppaction://hlinksldjump"/>
              </a:rPr>
              <a:t>E</a:t>
            </a:r>
            <a:r>
              <a:rPr sz="1100" b="1" spc="-130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  <a:hlinkClick r:id="rId8" action="ppaction://hlinksldjump"/>
              </a:rPr>
              <a:t>S</a:t>
            </a:r>
            <a:r>
              <a:rPr sz="1100" b="1" spc="-90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  <a:hlinkClick r:id="rId8" action="ppaction://hlinksldjump"/>
              </a:rPr>
              <a:t>R</a:t>
            </a:r>
            <a:endParaRPr sz="11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8982202" y="386588"/>
            <a:ext cx="233679" cy="1827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b="1" spc="-10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  <a:hlinkClick r:id="" action="ppaction://noaction"/>
              </a:rPr>
              <a:t>ME</a:t>
            </a:r>
            <a:endParaRPr sz="11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6389370" y="386588"/>
            <a:ext cx="332105" cy="1827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b="1" spc="-55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  <a:hlinkClick r:id="rId9" action="ppaction://hlinksldjump"/>
              </a:rPr>
              <a:t>P</a:t>
            </a:r>
            <a:r>
              <a:rPr sz="1100" b="1" spc="5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  <a:hlinkClick r:id="rId9" action="ppaction://hlinksldjump"/>
              </a:rPr>
              <a:t>O</a:t>
            </a:r>
            <a:r>
              <a:rPr sz="1100" b="1" spc="70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  <a:hlinkClick r:id="rId9" action="ppaction://hlinksldjump"/>
              </a:rPr>
              <a:t>N</a:t>
            </a:r>
            <a:endParaRPr sz="11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9595484" y="6202781"/>
            <a:ext cx="2309495" cy="361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-55" dirty="0">
                <a:solidFill>
                  <a:srgbClr val="275EC6"/>
                </a:solidFill>
                <a:latin typeface="Arial"/>
                <a:cs typeface="Arial"/>
              </a:rPr>
              <a:t>В </a:t>
            </a:r>
            <a:r>
              <a:rPr sz="1100" b="1" spc="-60" dirty="0">
                <a:solidFill>
                  <a:srgbClr val="275EC6"/>
                </a:solidFill>
                <a:latin typeface="Arial"/>
                <a:cs typeface="Arial"/>
              </a:rPr>
              <a:t>–</a:t>
            </a:r>
            <a:r>
              <a:rPr sz="1100" b="1" dirty="0">
                <a:solidFill>
                  <a:srgbClr val="275EC6"/>
                </a:solidFill>
                <a:latin typeface="Arial"/>
                <a:cs typeface="Arial"/>
              </a:rPr>
              <a:t> </a:t>
            </a:r>
            <a:r>
              <a:rPr sz="1100" b="1" spc="70" dirty="0">
                <a:solidFill>
                  <a:srgbClr val="275EC6"/>
                </a:solidFill>
                <a:latin typeface="Arial"/>
                <a:cs typeface="Arial"/>
              </a:rPr>
              <a:t>Вattery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100" b="1" spc="5" dirty="0">
                <a:solidFill>
                  <a:srgbClr val="275EC6"/>
                </a:solidFill>
                <a:latin typeface="Arial"/>
                <a:cs typeface="Arial"/>
              </a:rPr>
              <a:t>Возможность </a:t>
            </a:r>
            <a:r>
              <a:rPr sz="1100" b="1" spc="20" dirty="0">
                <a:solidFill>
                  <a:srgbClr val="275EC6"/>
                </a:solidFill>
                <a:latin typeface="Arial"/>
                <a:cs typeface="Arial"/>
              </a:rPr>
              <a:t>подключения</a:t>
            </a:r>
            <a:r>
              <a:rPr sz="1100" b="1" spc="-110" dirty="0">
                <a:solidFill>
                  <a:srgbClr val="275EC6"/>
                </a:solidFill>
                <a:latin typeface="Arial"/>
                <a:cs typeface="Arial"/>
              </a:rPr>
              <a:t> </a:t>
            </a:r>
            <a:r>
              <a:rPr sz="1100" b="1" spc="-45" dirty="0">
                <a:solidFill>
                  <a:srgbClr val="275EC6"/>
                </a:solidFill>
                <a:latin typeface="Arial"/>
                <a:cs typeface="Arial"/>
              </a:rPr>
              <a:t>АКБ</a:t>
            </a:r>
            <a:endParaRPr sz="1100">
              <a:latin typeface="Arial"/>
              <a:cs typeface="Arial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320370" y="4441825"/>
            <a:ext cx="741552" cy="74155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1189843" y="3016250"/>
            <a:ext cx="349216" cy="34921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37">
            <a:extLst>
              <a:ext uri="{FF2B5EF4-FFF2-40B4-BE49-F238E27FC236}">
                <a16:creationId xmlns:a16="http://schemas.microsoft.com/office/drawing/2014/main" id="{5D9C4601-1D10-D5E6-B7FB-99C4662244F5}"/>
              </a:ext>
            </a:extLst>
          </p:cNvPr>
          <p:cNvSpPr txBox="1"/>
          <p:nvPr/>
        </p:nvSpPr>
        <p:spPr>
          <a:xfrm>
            <a:off x="7257512" y="410897"/>
            <a:ext cx="318770" cy="1827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b="1" spc="10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  <a:hlinkClick r:id="rId7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</a:t>
            </a:r>
            <a:r>
              <a:rPr sz="1100" b="1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  <a:hlinkClick r:id="rId7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</a:t>
            </a:r>
            <a:r>
              <a:rPr sz="1100" b="1" spc="-100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  <a:hlinkClick r:id="rId7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</a:t>
            </a:r>
            <a:endParaRPr sz="11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169152" y="1488947"/>
            <a:ext cx="2380615" cy="3324225"/>
          </a:xfrm>
          <a:custGeom>
            <a:avLst/>
            <a:gdLst/>
            <a:ahLst/>
            <a:cxnLst/>
            <a:rect l="l" t="t" r="r" b="b"/>
            <a:pathLst>
              <a:path w="2380615" h="3324225">
                <a:moveTo>
                  <a:pt x="2213229" y="0"/>
                </a:moveTo>
                <a:lnTo>
                  <a:pt x="167259" y="0"/>
                </a:lnTo>
                <a:lnTo>
                  <a:pt x="122810" y="5977"/>
                </a:lnTo>
                <a:lnTo>
                  <a:pt x="82860" y="22845"/>
                </a:lnTo>
                <a:lnTo>
                  <a:pt x="49006" y="49006"/>
                </a:lnTo>
                <a:lnTo>
                  <a:pt x="22845" y="82860"/>
                </a:lnTo>
                <a:lnTo>
                  <a:pt x="5977" y="122810"/>
                </a:lnTo>
                <a:lnTo>
                  <a:pt x="0" y="167259"/>
                </a:lnTo>
                <a:lnTo>
                  <a:pt x="0" y="3156585"/>
                </a:lnTo>
                <a:lnTo>
                  <a:pt x="5977" y="3201033"/>
                </a:lnTo>
                <a:lnTo>
                  <a:pt x="22845" y="3240983"/>
                </a:lnTo>
                <a:lnTo>
                  <a:pt x="49006" y="3274837"/>
                </a:lnTo>
                <a:lnTo>
                  <a:pt x="82860" y="3300998"/>
                </a:lnTo>
                <a:lnTo>
                  <a:pt x="122810" y="3317866"/>
                </a:lnTo>
                <a:lnTo>
                  <a:pt x="167259" y="3323844"/>
                </a:lnTo>
                <a:lnTo>
                  <a:pt x="2213229" y="3323844"/>
                </a:lnTo>
                <a:lnTo>
                  <a:pt x="2257677" y="3317866"/>
                </a:lnTo>
                <a:lnTo>
                  <a:pt x="2297627" y="3300998"/>
                </a:lnTo>
                <a:lnTo>
                  <a:pt x="2331481" y="3274837"/>
                </a:lnTo>
                <a:lnTo>
                  <a:pt x="2357642" y="3240983"/>
                </a:lnTo>
                <a:lnTo>
                  <a:pt x="2374510" y="3201033"/>
                </a:lnTo>
                <a:lnTo>
                  <a:pt x="2380488" y="3156585"/>
                </a:lnTo>
                <a:lnTo>
                  <a:pt x="2380488" y="167259"/>
                </a:lnTo>
                <a:lnTo>
                  <a:pt x="2374510" y="122810"/>
                </a:lnTo>
                <a:lnTo>
                  <a:pt x="2357642" y="82860"/>
                </a:lnTo>
                <a:lnTo>
                  <a:pt x="2331481" y="49006"/>
                </a:lnTo>
                <a:lnTo>
                  <a:pt x="2297627" y="22845"/>
                </a:lnTo>
                <a:lnTo>
                  <a:pt x="2257677" y="5977"/>
                </a:lnTo>
                <a:lnTo>
                  <a:pt x="221322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281928" y="1604772"/>
            <a:ext cx="2155190" cy="1148080"/>
          </a:xfrm>
          <a:custGeom>
            <a:avLst/>
            <a:gdLst/>
            <a:ahLst/>
            <a:cxnLst/>
            <a:rect l="l" t="t" r="r" b="b"/>
            <a:pathLst>
              <a:path w="2155190" h="1148080">
                <a:moveTo>
                  <a:pt x="2057780" y="0"/>
                </a:moveTo>
                <a:lnTo>
                  <a:pt x="97155" y="0"/>
                </a:lnTo>
                <a:lnTo>
                  <a:pt x="59310" y="7625"/>
                </a:lnTo>
                <a:lnTo>
                  <a:pt x="28432" y="28432"/>
                </a:lnTo>
                <a:lnTo>
                  <a:pt x="7625" y="59310"/>
                </a:lnTo>
                <a:lnTo>
                  <a:pt x="0" y="97154"/>
                </a:lnTo>
                <a:lnTo>
                  <a:pt x="0" y="1050416"/>
                </a:lnTo>
                <a:lnTo>
                  <a:pt x="7625" y="1088261"/>
                </a:lnTo>
                <a:lnTo>
                  <a:pt x="28432" y="1119139"/>
                </a:lnTo>
                <a:lnTo>
                  <a:pt x="59310" y="1139946"/>
                </a:lnTo>
                <a:lnTo>
                  <a:pt x="97155" y="1147572"/>
                </a:lnTo>
                <a:lnTo>
                  <a:pt x="2057780" y="1147572"/>
                </a:lnTo>
                <a:lnTo>
                  <a:pt x="2095625" y="1139946"/>
                </a:lnTo>
                <a:lnTo>
                  <a:pt x="2126503" y="1119139"/>
                </a:lnTo>
                <a:lnTo>
                  <a:pt x="2147310" y="1088261"/>
                </a:lnTo>
                <a:lnTo>
                  <a:pt x="2154936" y="1050416"/>
                </a:lnTo>
                <a:lnTo>
                  <a:pt x="2154936" y="97154"/>
                </a:lnTo>
                <a:lnTo>
                  <a:pt x="2147310" y="59310"/>
                </a:lnTo>
                <a:lnTo>
                  <a:pt x="2126503" y="28432"/>
                </a:lnTo>
                <a:lnTo>
                  <a:pt x="2095625" y="7625"/>
                </a:lnTo>
                <a:lnTo>
                  <a:pt x="2057780" y="0"/>
                </a:lnTo>
                <a:close/>
              </a:path>
            </a:pathLst>
          </a:custGeom>
          <a:solidFill>
            <a:srgbClr val="E2EDFF">
              <a:alpha val="36862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162811" y="1488947"/>
            <a:ext cx="2380615" cy="3324225"/>
          </a:xfrm>
          <a:custGeom>
            <a:avLst/>
            <a:gdLst/>
            <a:ahLst/>
            <a:cxnLst/>
            <a:rect l="l" t="t" r="r" b="b"/>
            <a:pathLst>
              <a:path w="2380615" h="3324225">
                <a:moveTo>
                  <a:pt x="2213229" y="0"/>
                </a:moveTo>
                <a:lnTo>
                  <a:pt x="167259" y="0"/>
                </a:lnTo>
                <a:lnTo>
                  <a:pt x="122788" y="5977"/>
                </a:lnTo>
                <a:lnTo>
                  <a:pt x="82832" y="22845"/>
                </a:lnTo>
                <a:lnTo>
                  <a:pt x="48982" y="49006"/>
                </a:lnTo>
                <a:lnTo>
                  <a:pt x="22831" y="82860"/>
                </a:lnTo>
                <a:lnTo>
                  <a:pt x="5973" y="122810"/>
                </a:lnTo>
                <a:lnTo>
                  <a:pt x="0" y="167259"/>
                </a:lnTo>
                <a:lnTo>
                  <a:pt x="0" y="3156585"/>
                </a:lnTo>
                <a:lnTo>
                  <a:pt x="5973" y="3201033"/>
                </a:lnTo>
                <a:lnTo>
                  <a:pt x="22831" y="3240983"/>
                </a:lnTo>
                <a:lnTo>
                  <a:pt x="48982" y="3274837"/>
                </a:lnTo>
                <a:lnTo>
                  <a:pt x="82832" y="3300998"/>
                </a:lnTo>
                <a:lnTo>
                  <a:pt x="122788" y="3317866"/>
                </a:lnTo>
                <a:lnTo>
                  <a:pt x="167259" y="3323844"/>
                </a:lnTo>
                <a:lnTo>
                  <a:pt x="2213229" y="3323844"/>
                </a:lnTo>
                <a:lnTo>
                  <a:pt x="2257677" y="3317866"/>
                </a:lnTo>
                <a:lnTo>
                  <a:pt x="2297627" y="3300998"/>
                </a:lnTo>
                <a:lnTo>
                  <a:pt x="2331481" y="3274837"/>
                </a:lnTo>
                <a:lnTo>
                  <a:pt x="2357642" y="3240983"/>
                </a:lnTo>
                <a:lnTo>
                  <a:pt x="2374510" y="3201033"/>
                </a:lnTo>
                <a:lnTo>
                  <a:pt x="2380488" y="3156585"/>
                </a:lnTo>
                <a:lnTo>
                  <a:pt x="2380488" y="167259"/>
                </a:lnTo>
                <a:lnTo>
                  <a:pt x="2374510" y="122810"/>
                </a:lnTo>
                <a:lnTo>
                  <a:pt x="2357642" y="82860"/>
                </a:lnTo>
                <a:lnTo>
                  <a:pt x="2331481" y="49006"/>
                </a:lnTo>
                <a:lnTo>
                  <a:pt x="2297627" y="22845"/>
                </a:lnTo>
                <a:lnTo>
                  <a:pt x="2257677" y="5977"/>
                </a:lnTo>
                <a:lnTo>
                  <a:pt x="221322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275588" y="1604772"/>
            <a:ext cx="2156460" cy="1148080"/>
          </a:xfrm>
          <a:custGeom>
            <a:avLst/>
            <a:gdLst/>
            <a:ahLst/>
            <a:cxnLst/>
            <a:rect l="l" t="t" r="r" b="b"/>
            <a:pathLst>
              <a:path w="2156460" h="1148080">
                <a:moveTo>
                  <a:pt x="2059304" y="0"/>
                </a:moveTo>
                <a:lnTo>
                  <a:pt x="97155" y="0"/>
                </a:lnTo>
                <a:lnTo>
                  <a:pt x="59310" y="7625"/>
                </a:lnTo>
                <a:lnTo>
                  <a:pt x="28432" y="28432"/>
                </a:lnTo>
                <a:lnTo>
                  <a:pt x="7625" y="59310"/>
                </a:lnTo>
                <a:lnTo>
                  <a:pt x="0" y="97154"/>
                </a:lnTo>
                <a:lnTo>
                  <a:pt x="0" y="1050416"/>
                </a:lnTo>
                <a:lnTo>
                  <a:pt x="7625" y="1088261"/>
                </a:lnTo>
                <a:lnTo>
                  <a:pt x="28432" y="1119139"/>
                </a:lnTo>
                <a:lnTo>
                  <a:pt x="59310" y="1139946"/>
                </a:lnTo>
                <a:lnTo>
                  <a:pt x="97155" y="1147572"/>
                </a:lnTo>
                <a:lnTo>
                  <a:pt x="2059304" y="1147572"/>
                </a:lnTo>
                <a:lnTo>
                  <a:pt x="2097149" y="1139946"/>
                </a:lnTo>
                <a:lnTo>
                  <a:pt x="2128027" y="1119139"/>
                </a:lnTo>
                <a:lnTo>
                  <a:pt x="2148834" y="1088261"/>
                </a:lnTo>
                <a:lnTo>
                  <a:pt x="2156460" y="1050416"/>
                </a:lnTo>
                <a:lnTo>
                  <a:pt x="2156460" y="97154"/>
                </a:lnTo>
                <a:lnTo>
                  <a:pt x="2148834" y="59310"/>
                </a:lnTo>
                <a:lnTo>
                  <a:pt x="2128027" y="28432"/>
                </a:lnTo>
                <a:lnTo>
                  <a:pt x="2097149" y="7625"/>
                </a:lnTo>
                <a:lnTo>
                  <a:pt x="2059304" y="0"/>
                </a:lnTo>
                <a:close/>
              </a:path>
            </a:pathLst>
          </a:custGeom>
          <a:solidFill>
            <a:srgbClr val="E2EDFF">
              <a:alpha val="36862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665220" y="1488947"/>
            <a:ext cx="2382520" cy="3324225"/>
          </a:xfrm>
          <a:custGeom>
            <a:avLst/>
            <a:gdLst/>
            <a:ahLst/>
            <a:cxnLst/>
            <a:rect l="l" t="t" r="r" b="b"/>
            <a:pathLst>
              <a:path w="2382520" h="3324225">
                <a:moveTo>
                  <a:pt x="2214626" y="0"/>
                </a:moveTo>
                <a:lnTo>
                  <a:pt x="167385" y="0"/>
                </a:lnTo>
                <a:lnTo>
                  <a:pt x="122884" y="5978"/>
                </a:lnTo>
                <a:lnTo>
                  <a:pt x="82898" y="22850"/>
                </a:lnTo>
                <a:lnTo>
                  <a:pt x="49022" y="49022"/>
                </a:lnTo>
                <a:lnTo>
                  <a:pt x="22850" y="82898"/>
                </a:lnTo>
                <a:lnTo>
                  <a:pt x="5978" y="122884"/>
                </a:lnTo>
                <a:lnTo>
                  <a:pt x="0" y="167386"/>
                </a:lnTo>
                <a:lnTo>
                  <a:pt x="0" y="3156458"/>
                </a:lnTo>
                <a:lnTo>
                  <a:pt x="5978" y="3200959"/>
                </a:lnTo>
                <a:lnTo>
                  <a:pt x="22850" y="3240945"/>
                </a:lnTo>
                <a:lnTo>
                  <a:pt x="49021" y="3274822"/>
                </a:lnTo>
                <a:lnTo>
                  <a:pt x="82898" y="3300993"/>
                </a:lnTo>
                <a:lnTo>
                  <a:pt x="122884" y="3317865"/>
                </a:lnTo>
                <a:lnTo>
                  <a:pt x="167385" y="3323844"/>
                </a:lnTo>
                <a:lnTo>
                  <a:pt x="2214626" y="3323844"/>
                </a:lnTo>
                <a:lnTo>
                  <a:pt x="2259127" y="3317865"/>
                </a:lnTo>
                <a:lnTo>
                  <a:pt x="2299113" y="3300993"/>
                </a:lnTo>
                <a:lnTo>
                  <a:pt x="2332990" y="3274822"/>
                </a:lnTo>
                <a:lnTo>
                  <a:pt x="2359161" y="3240945"/>
                </a:lnTo>
                <a:lnTo>
                  <a:pt x="2376033" y="3200959"/>
                </a:lnTo>
                <a:lnTo>
                  <a:pt x="2382012" y="3156458"/>
                </a:lnTo>
                <a:lnTo>
                  <a:pt x="2382012" y="167386"/>
                </a:lnTo>
                <a:lnTo>
                  <a:pt x="2376033" y="122884"/>
                </a:lnTo>
                <a:lnTo>
                  <a:pt x="2359161" y="82898"/>
                </a:lnTo>
                <a:lnTo>
                  <a:pt x="2332990" y="49022"/>
                </a:lnTo>
                <a:lnTo>
                  <a:pt x="2299113" y="22850"/>
                </a:lnTo>
                <a:lnTo>
                  <a:pt x="2259127" y="5978"/>
                </a:lnTo>
                <a:lnTo>
                  <a:pt x="221462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777996" y="1604772"/>
            <a:ext cx="2156460" cy="1148080"/>
          </a:xfrm>
          <a:custGeom>
            <a:avLst/>
            <a:gdLst/>
            <a:ahLst/>
            <a:cxnLst/>
            <a:rect l="l" t="t" r="r" b="b"/>
            <a:pathLst>
              <a:path w="2156460" h="1148080">
                <a:moveTo>
                  <a:pt x="2059304" y="0"/>
                </a:moveTo>
                <a:lnTo>
                  <a:pt x="97154" y="0"/>
                </a:lnTo>
                <a:lnTo>
                  <a:pt x="59310" y="7625"/>
                </a:lnTo>
                <a:lnTo>
                  <a:pt x="28432" y="28432"/>
                </a:lnTo>
                <a:lnTo>
                  <a:pt x="7625" y="59310"/>
                </a:lnTo>
                <a:lnTo>
                  <a:pt x="0" y="97154"/>
                </a:lnTo>
                <a:lnTo>
                  <a:pt x="0" y="1050416"/>
                </a:lnTo>
                <a:lnTo>
                  <a:pt x="7625" y="1088261"/>
                </a:lnTo>
                <a:lnTo>
                  <a:pt x="28432" y="1119139"/>
                </a:lnTo>
                <a:lnTo>
                  <a:pt x="59310" y="1139946"/>
                </a:lnTo>
                <a:lnTo>
                  <a:pt x="97154" y="1147572"/>
                </a:lnTo>
                <a:lnTo>
                  <a:pt x="2059304" y="1147572"/>
                </a:lnTo>
                <a:lnTo>
                  <a:pt x="2097149" y="1139946"/>
                </a:lnTo>
                <a:lnTo>
                  <a:pt x="2128027" y="1119139"/>
                </a:lnTo>
                <a:lnTo>
                  <a:pt x="2148834" y="1088261"/>
                </a:lnTo>
                <a:lnTo>
                  <a:pt x="2156459" y="1050416"/>
                </a:lnTo>
                <a:lnTo>
                  <a:pt x="2156459" y="97154"/>
                </a:lnTo>
                <a:lnTo>
                  <a:pt x="2148834" y="59310"/>
                </a:lnTo>
                <a:lnTo>
                  <a:pt x="2128027" y="28432"/>
                </a:lnTo>
                <a:lnTo>
                  <a:pt x="2097149" y="7625"/>
                </a:lnTo>
                <a:lnTo>
                  <a:pt x="2059304" y="0"/>
                </a:lnTo>
                <a:close/>
              </a:path>
            </a:pathLst>
          </a:custGeom>
          <a:solidFill>
            <a:srgbClr val="E2EDFF">
              <a:alpha val="36862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671559" y="1488947"/>
            <a:ext cx="2380615" cy="3324225"/>
          </a:xfrm>
          <a:custGeom>
            <a:avLst/>
            <a:gdLst/>
            <a:ahLst/>
            <a:cxnLst/>
            <a:rect l="l" t="t" r="r" b="b"/>
            <a:pathLst>
              <a:path w="2380615" h="3324225">
                <a:moveTo>
                  <a:pt x="2213229" y="0"/>
                </a:moveTo>
                <a:lnTo>
                  <a:pt x="167259" y="0"/>
                </a:lnTo>
                <a:lnTo>
                  <a:pt x="122810" y="5977"/>
                </a:lnTo>
                <a:lnTo>
                  <a:pt x="82860" y="22845"/>
                </a:lnTo>
                <a:lnTo>
                  <a:pt x="49006" y="49006"/>
                </a:lnTo>
                <a:lnTo>
                  <a:pt x="22845" y="82860"/>
                </a:lnTo>
                <a:lnTo>
                  <a:pt x="5977" y="122810"/>
                </a:lnTo>
                <a:lnTo>
                  <a:pt x="0" y="167259"/>
                </a:lnTo>
                <a:lnTo>
                  <a:pt x="0" y="3156585"/>
                </a:lnTo>
                <a:lnTo>
                  <a:pt x="5977" y="3201033"/>
                </a:lnTo>
                <a:lnTo>
                  <a:pt x="22845" y="3240983"/>
                </a:lnTo>
                <a:lnTo>
                  <a:pt x="49006" y="3274837"/>
                </a:lnTo>
                <a:lnTo>
                  <a:pt x="82860" y="3300998"/>
                </a:lnTo>
                <a:lnTo>
                  <a:pt x="122810" y="3317866"/>
                </a:lnTo>
                <a:lnTo>
                  <a:pt x="167259" y="3323844"/>
                </a:lnTo>
                <a:lnTo>
                  <a:pt x="2213229" y="3323844"/>
                </a:lnTo>
                <a:lnTo>
                  <a:pt x="2257677" y="3317866"/>
                </a:lnTo>
                <a:lnTo>
                  <a:pt x="2297627" y="3300998"/>
                </a:lnTo>
                <a:lnTo>
                  <a:pt x="2331481" y="3274837"/>
                </a:lnTo>
                <a:lnTo>
                  <a:pt x="2357642" y="3240983"/>
                </a:lnTo>
                <a:lnTo>
                  <a:pt x="2374510" y="3201033"/>
                </a:lnTo>
                <a:lnTo>
                  <a:pt x="2380488" y="3156585"/>
                </a:lnTo>
                <a:lnTo>
                  <a:pt x="2380488" y="167259"/>
                </a:lnTo>
                <a:lnTo>
                  <a:pt x="2374510" y="122810"/>
                </a:lnTo>
                <a:lnTo>
                  <a:pt x="2357642" y="82860"/>
                </a:lnTo>
                <a:lnTo>
                  <a:pt x="2331481" y="49006"/>
                </a:lnTo>
                <a:lnTo>
                  <a:pt x="2297627" y="22845"/>
                </a:lnTo>
                <a:lnTo>
                  <a:pt x="2257677" y="5977"/>
                </a:lnTo>
                <a:lnTo>
                  <a:pt x="221322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8784335" y="1604772"/>
            <a:ext cx="2156460" cy="1148080"/>
          </a:xfrm>
          <a:custGeom>
            <a:avLst/>
            <a:gdLst/>
            <a:ahLst/>
            <a:cxnLst/>
            <a:rect l="l" t="t" r="r" b="b"/>
            <a:pathLst>
              <a:path w="2156459" h="1148080">
                <a:moveTo>
                  <a:pt x="2059305" y="0"/>
                </a:moveTo>
                <a:lnTo>
                  <a:pt x="97155" y="0"/>
                </a:lnTo>
                <a:lnTo>
                  <a:pt x="59310" y="7625"/>
                </a:lnTo>
                <a:lnTo>
                  <a:pt x="28432" y="28432"/>
                </a:lnTo>
                <a:lnTo>
                  <a:pt x="7625" y="59310"/>
                </a:lnTo>
                <a:lnTo>
                  <a:pt x="0" y="97154"/>
                </a:lnTo>
                <a:lnTo>
                  <a:pt x="0" y="1050416"/>
                </a:lnTo>
                <a:lnTo>
                  <a:pt x="7625" y="1088261"/>
                </a:lnTo>
                <a:lnTo>
                  <a:pt x="28432" y="1119139"/>
                </a:lnTo>
                <a:lnTo>
                  <a:pt x="59310" y="1139946"/>
                </a:lnTo>
                <a:lnTo>
                  <a:pt x="97155" y="1147572"/>
                </a:lnTo>
                <a:lnTo>
                  <a:pt x="2059305" y="1147572"/>
                </a:lnTo>
                <a:lnTo>
                  <a:pt x="2097149" y="1139946"/>
                </a:lnTo>
                <a:lnTo>
                  <a:pt x="2128027" y="1119139"/>
                </a:lnTo>
                <a:lnTo>
                  <a:pt x="2148834" y="1088261"/>
                </a:lnTo>
                <a:lnTo>
                  <a:pt x="2156460" y="1050416"/>
                </a:lnTo>
                <a:lnTo>
                  <a:pt x="2156460" y="97154"/>
                </a:lnTo>
                <a:lnTo>
                  <a:pt x="2148834" y="59310"/>
                </a:lnTo>
                <a:lnTo>
                  <a:pt x="2128027" y="28432"/>
                </a:lnTo>
                <a:lnTo>
                  <a:pt x="2097149" y="7625"/>
                </a:lnTo>
                <a:lnTo>
                  <a:pt x="2059305" y="0"/>
                </a:lnTo>
                <a:close/>
              </a:path>
            </a:pathLst>
          </a:custGeom>
          <a:solidFill>
            <a:srgbClr val="E2EDFF">
              <a:alpha val="36862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096511" y="2013204"/>
            <a:ext cx="1519427" cy="63398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339840" y="2020823"/>
            <a:ext cx="1984248" cy="61874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443227" y="1949195"/>
            <a:ext cx="1819656" cy="762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8860535" y="2033016"/>
            <a:ext cx="2007107" cy="59436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0" y="295656"/>
            <a:ext cx="2124710" cy="375285"/>
          </a:xfrm>
          <a:custGeom>
            <a:avLst/>
            <a:gdLst/>
            <a:ahLst/>
            <a:cxnLst/>
            <a:rect l="l" t="t" r="r" b="b"/>
            <a:pathLst>
              <a:path w="2124710" h="375284">
                <a:moveTo>
                  <a:pt x="1937004" y="0"/>
                </a:moveTo>
                <a:lnTo>
                  <a:pt x="0" y="0"/>
                </a:lnTo>
                <a:lnTo>
                  <a:pt x="0" y="374904"/>
                </a:lnTo>
                <a:lnTo>
                  <a:pt x="1937004" y="374904"/>
                </a:lnTo>
                <a:lnTo>
                  <a:pt x="1986828" y="368206"/>
                </a:lnTo>
                <a:lnTo>
                  <a:pt x="2031604" y="349306"/>
                </a:lnTo>
                <a:lnTo>
                  <a:pt x="2069544" y="319992"/>
                </a:lnTo>
                <a:lnTo>
                  <a:pt x="2098858" y="282052"/>
                </a:lnTo>
                <a:lnTo>
                  <a:pt x="2117758" y="237276"/>
                </a:lnTo>
                <a:lnTo>
                  <a:pt x="2124456" y="187452"/>
                </a:lnTo>
                <a:lnTo>
                  <a:pt x="2117758" y="137627"/>
                </a:lnTo>
                <a:lnTo>
                  <a:pt x="2098858" y="92851"/>
                </a:lnTo>
                <a:lnTo>
                  <a:pt x="2069544" y="54911"/>
                </a:lnTo>
                <a:lnTo>
                  <a:pt x="2031604" y="25597"/>
                </a:lnTo>
                <a:lnTo>
                  <a:pt x="1986828" y="6697"/>
                </a:lnTo>
                <a:lnTo>
                  <a:pt x="1937004" y="0"/>
                </a:lnTo>
                <a:close/>
              </a:path>
            </a:pathLst>
          </a:custGeom>
          <a:solidFill>
            <a:srgbClr val="275E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333247" y="367665"/>
            <a:ext cx="1637596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80" dirty="0">
                <a:solidFill>
                  <a:srgbClr val="FFFFF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Коммутаторы</a:t>
            </a:r>
            <a:r>
              <a:rPr sz="1200" b="1" spc="-70" dirty="0">
                <a:solidFill>
                  <a:srgbClr val="FFFFF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sz="1200" b="1" spc="-55" dirty="0">
                <a:solidFill>
                  <a:srgbClr val="FFFFF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PoE</a:t>
            </a:r>
            <a:endParaRPr sz="12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337817" y="2847593"/>
            <a:ext cx="1271270" cy="17538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10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MES2408PL</a:t>
            </a:r>
            <a:endParaRPr sz="16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  <a:p>
            <a:pPr marL="12700">
              <a:lnSpc>
                <a:spcPct val="100000"/>
              </a:lnSpc>
              <a:spcBef>
                <a:spcPts val="705"/>
              </a:spcBef>
            </a:pPr>
            <a:r>
              <a:rPr sz="800" spc="60" dirty="0">
                <a:solidFill>
                  <a:srgbClr val="275EC6"/>
                </a:solidFill>
                <a:latin typeface="Calibri"/>
                <a:cs typeface="Calibri"/>
              </a:rPr>
              <a:t>Пропускная</a:t>
            </a:r>
            <a:r>
              <a:rPr sz="800" spc="-5" dirty="0">
                <a:solidFill>
                  <a:srgbClr val="275EC6"/>
                </a:solidFill>
                <a:latin typeface="Calibri"/>
                <a:cs typeface="Calibri"/>
              </a:rPr>
              <a:t> </a:t>
            </a:r>
            <a:r>
              <a:rPr sz="800" spc="60" dirty="0">
                <a:solidFill>
                  <a:srgbClr val="275EC6"/>
                </a:solidFill>
                <a:latin typeface="Calibri"/>
                <a:cs typeface="Calibri"/>
              </a:rPr>
              <a:t>способность</a:t>
            </a:r>
            <a:endParaRPr sz="8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z="1100" b="1" spc="15" dirty="0">
                <a:latin typeface="Arial"/>
                <a:cs typeface="Arial"/>
              </a:rPr>
              <a:t>20</a:t>
            </a:r>
            <a:r>
              <a:rPr sz="1100" b="1" spc="-114" dirty="0">
                <a:latin typeface="Arial"/>
                <a:cs typeface="Arial"/>
              </a:rPr>
              <a:t> </a:t>
            </a:r>
            <a:r>
              <a:rPr sz="1100" b="1" spc="15" dirty="0">
                <a:latin typeface="Arial"/>
                <a:cs typeface="Arial"/>
              </a:rPr>
              <a:t>Гбит/с</a:t>
            </a:r>
            <a:endParaRPr sz="11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55"/>
              </a:spcBef>
            </a:pPr>
            <a:r>
              <a:rPr sz="800" spc="70" dirty="0">
                <a:solidFill>
                  <a:srgbClr val="275EC6"/>
                </a:solidFill>
                <a:latin typeface="Calibri"/>
                <a:cs typeface="Calibri"/>
              </a:rPr>
              <a:t>Интерфейсы</a:t>
            </a:r>
            <a:endParaRPr sz="8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z="1100" b="1" spc="15" dirty="0">
                <a:latin typeface="Arial"/>
                <a:cs typeface="Arial"/>
              </a:rPr>
              <a:t>8 </a:t>
            </a:r>
            <a:r>
              <a:rPr sz="1100" b="1" spc="-15" dirty="0">
                <a:latin typeface="Arial"/>
                <a:cs typeface="Arial"/>
              </a:rPr>
              <a:t>× </a:t>
            </a:r>
            <a:r>
              <a:rPr sz="1100" b="1" spc="-20" dirty="0">
                <a:latin typeface="Arial"/>
                <a:cs typeface="Arial"/>
              </a:rPr>
              <a:t>1G</a:t>
            </a:r>
            <a:r>
              <a:rPr sz="1100" b="1" spc="-105" dirty="0">
                <a:latin typeface="Arial"/>
                <a:cs typeface="Arial"/>
              </a:rPr>
              <a:t> </a:t>
            </a:r>
            <a:r>
              <a:rPr sz="1100" b="1" spc="-35" dirty="0">
                <a:latin typeface="Arial"/>
                <a:cs typeface="Arial"/>
              </a:rPr>
              <a:t>PoE/PoE+</a:t>
            </a:r>
            <a:endParaRPr sz="11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1100" b="1" spc="20" dirty="0">
                <a:latin typeface="Arial"/>
                <a:cs typeface="Arial"/>
              </a:rPr>
              <a:t>2 </a:t>
            </a:r>
            <a:r>
              <a:rPr sz="1100" b="1" spc="-10" dirty="0">
                <a:latin typeface="Arial"/>
                <a:cs typeface="Arial"/>
              </a:rPr>
              <a:t>× </a:t>
            </a:r>
            <a:r>
              <a:rPr sz="1100" b="1" spc="-20" dirty="0">
                <a:latin typeface="Arial"/>
                <a:cs typeface="Arial"/>
              </a:rPr>
              <a:t>1G</a:t>
            </a:r>
            <a:r>
              <a:rPr sz="1100" b="1" spc="-114" dirty="0">
                <a:latin typeface="Arial"/>
                <a:cs typeface="Arial"/>
              </a:rPr>
              <a:t> </a:t>
            </a:r>
            <a:r>
              <a:rPr sz="1100" b="1" spc="-90" dirty="0">
                <a:latin typeface="Arial"/>
                <a:cs typeface="Arial"/>
              </a:rPr>
              <a:t>SFP</a:t>
            </a:r>
            <a:endParaRPr sz="11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85"/>
              </a:spcBef>
            </a:pPr>
            <a:r>
              <a:rPr sz="800" spc="55" dirty="0">
                <a:solidFill>
                  <a:srgbClr val="275EC6"/>
                </a:solidFill>
                <a:latin typeface="Calibri"/>
                <a:cs typeface="Calibri"/>
              </a:rPr>
              <a:t>Бюджет</a:t>
            </a:r>
            <a:r>
              <a:rPr sz="800" dirty="0">
                <a:solidFill>
                  <a:srgbClr val="275EC6"/>
                </a:solidFill>
                <a:latin typeface="Calibri"/>
                <a:cs typeface="Calibri"/>
              </a:rPr>
              <a:t> </a:t>
            </a:r>
            <a:r>
              <a:rPr sz="800" spc="55" dirty="0">
                <a:solidFill>
                  <a:srgbClr val="275EC6"/>
                </a:solidFill>
                <a:latin typeface="Calibri"/>
                <a:cs typeface="Calibri"/>
              </a:rPr>
              <a:t>PoE</a:t>
            </a:r>
            <a:endParaRPr sz="8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z="1100" b="1" spc="15" dirty="0">
                <a:latin typeface="Arial"/>
                <a:cs typeface="Arial"/>
              </a:rPr>
              <a:t>65</a:t>
            </a:r>
            <a:r>
              <a:rPr sz="1100" b="1" spc="-45" dirty="0">
                <a:latin typeface="Arial"/>
                <a:cs typeface="Arial"/>
              </a:rPr>
              <a:t> </a:t>
            </a:r>
            <a:r>
              <a:rPr sz="1100" b="1" spc="-20" dirty="0">
                <a:latin typeface="Arial"/>
                <a:cs typeface="Arial"/>
              </a:rPr>
              <a:t>Вт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342126" y="2847593"/>
            <a:ext cx="1271270" cy="17538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MES2408P</a:t>
            </a:r>
            <a:endParaRPr sz="16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  <a:p>
            <a:pPr marL="12700">
              <a:lnSpc>
                <a:spcPct val="100000"/>
              </a:lnSpc>
              <a:spcBef>
                <a:spcPts val="705"/>
              </a:spcBef>
            </a:pPr>
            <a:r>
              <a:rPr sz="800" spc="60" dirty="0">
                <a:solidFill>
                  <a:srgbClr val="275EC6"/>
                </a:solidFill>
                <a:latin typeface="Calibri"/>
                <a:cs typeface="Calibri"/>
              </a:rPr>
              <a:t>Пропускная</a:t>
            </a:r>
            <a:r>
              <a:rPr sz="800" spc="-5" dirty="0">
                <a:solidFill>
                  <a:srgbClr val="275EC6"/>
                </a:solidFill>
                <a:latin typeface="Calibri"/>
                <a:cs typeface="Calibri"/>
              </a:rPr>
              <a:t> </a:t>
            </a:r>
            <a:r>
              <a:rPr sz="800" spc="60" dirty="0">
                <a:solidFill>
                  <a:srgbClr val="275EC6"/>
                </a:solidFill>
                <a:latin typeface="Calibri"/>
                <a:cs typeface="Calibri"/>
              </a:rPr>
              <a:t>способность</a:t>
            </a:r>
            <a:endParaRPr sz="8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z="1100" b="1" spc="15" dirty="0">
                <a:latin typeface="Arial"/>
                <a:cs typeface="Arial"/>
              </a:rPr>
              <a:t>20</a:t>
            </a:r>
            <a:r>
              <a:rPr sz="1100" b="1" spc="-114" dirty="0">
                <a:latin typeface="Arial"/>
                <a:cs typeface="Arial"/>
              </a:rPr>
              <a:t> </a:t>
            </a:r>
            <a:r>
              <a:rPr sz="1100" b="1" spc="15" dirty="0">
                <a:latin typeface="Arial"/>
                <a:cs typeface="Arial"/>
              </a:rPr>
              <a:t>Гбит/с</a:t>
            </a:r>
            <a:endParaRPr sz="11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55"/>
              </a:spcBef>
            </a:pPr>
            <a:r>
              <a:rPr sz="800" spc="70" dirty="0">
                <a:solidFill>
                  <a:srgbClr val="275EC6"/>
                </a:solidFill>
                <a:latin typeface="Calibri"/>
                <a:cs typeface="Calibri"/>
              </a:rPr>
              <a:t>Интерфейсы</a:t>
            </a:r>
            <a:endParaRPr sz="8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z="1100" b="1" spc="15" dirty="0">
                <a:latin typeface="Arial"/>
                <a:cs typeface="Arial"/>
              </a:rPr>
              <a:t>8 </a:t>
            </a:r>
            <a:r>
              <a:rPr sz="1100" b="1" spc="-15" dirty="0">
                <a:latin typeface="Arial"/>
                <a:cs typeface="Arial"/>
              </a:rPr>
              <a:t>× </a:t>
            </a:r>
            <a:r>
              <a:rPr sz="1100" b="1" spc="-20" dirty="0">
                <a:latin typeface="Arial"/>
                <a:cs typeface="Arial"/>
              </a:rPr>
              <a:t>1G</a:t>
            </a:r>
            <a:r>
              <a:rPr sz="1100" b="1" spc="-105" dirty="0">
                <a:latin typeface="Arial"/>
                <a:cs typeface="Arial"/>
              </a:rPr>
              <a:t> </a:t>
            </a:r>
            <a:r>
              <a:rPr sz="1100" b="1" spc="-35" dirty="0">
                <a:latin typeface="Arial"/>
                <a:cs typeface="Arial"/>
              </a:rPr>
              <a:t>PoE/PoE+</a:t>
            </a:r>
            <a:endParaRPr sz="11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1100" b="1" spc="20" dirty="0">
                <a:latin typeface="Arial"/>
                <a:cs typeface="Arial"/>
              </a:rPr>
              <a:t>2 </a:t>
            </a:r>
            <a:r>
              <a:rPr sz="1100" b="1" spc="-10" dirty="0">
                <a:latin typeface="Arial"/>
                <a:cs typeface="Arial"/>
              </a:rPr>
              <a:t>× </a:t>
            </a:r>
            <a:r>
              <a:rPr sz="1100" b="1" spc="-20" dirty="0">
                <a:latin typeface="Arial"/>
                <a:cs typeface="Arial"/>
              </a:rPr>
              <a:t>1G</a:t>
            </a:r>
            <a:r>
              <a:rPr sz="1100" b="1" spc="-114" dirty="0">
                <a:latin typeface="Arial"/>
                <a:cs typeface="Arial"/>
              </a:rPr>
              <a:t> </a:t>
            </a:r>
            <a:r>
              <a:rPr sz="1100" b="1" spc="-90" dirty="0">
                <a:latin typeface="Arial"/>
                <a:cs typeface="Arial"/>
              </a:rPr>
              <a:t>SFP</a:t>
            </a:r>
            <a:endParaRPr sz="11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85"/>
              </a:spcBef>
            </a:pPr>
            <a:r>
              <a:rPr sz="800" spc="55" dirty="0">
                <a:solidFill>
                  <a:srgbClr val="275EC6"/>
                </a:solidFill>
                <a:latin typeface="Calibri"/>
                <a:cs typeface="Calibri"/>
              </a:rPr>
              <a:t>Бюджет</a:t>
            </a:r>
            <a:r>
              <a:rPr sz="800" dirty="0">
                <a:solidFill>
                  <a:srgbClr val="275EC6"/>
                </a:solidFill>
                <a:latin typeface="Calibri"/>
                <a:cs typeface="Calibri"/>
              </a:rPr>
              <a:t> </a:t>
            </a:r>
            <a:r>
              <a:rPr sz="800" spc="55" dirty="0">
                <a:solidFill>
                  <a:srgbClr val="275EC6"/>
                </a:solidFill>
                <a:latin typeface="Calibri"/>
                <a:cs typeface="Calibri"/>
              </a:rPr>
              <a:t>PoE</a:t>
            </a:r>
            <a:endParaRPr sz="8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z="1100" b="1" spc="15" dirty="0">
                <a:latin typeface="Arial"/>
                <a:cs typeface="Arial"/>
              </a:rPr>
              <a:t>240</a:t>
            </a:r>
            <a:r>
              <a:rPr sz="1100" b="1" spc="-55" dirty="0">
                <a:latin typeface="Arial"/>
                <a:cs typeface="Arial"/>
              </a:rPr>
              <a:t> </a:t>
            </a:r>
            <a:r>
              <a:rPr sz="1100" b="1" spc="-20" dirty="0">
                <a:latin typeface="Arial"/>
                <a:cs typeface="Arial"/>
              </a:rPr>
              <a:t>Вт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837178" y="2847593"/>
            <a:ext cx="1271270" cy="17538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15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MES2408CP</a:t>
            </a:r>
            <a:endParaRPr sz="16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  <a:p>
            <a:pPr marL="12700">
              <a:lnSpc>
                <a:spcPct val="100000"/>
              </a:lnSpc>
              <a:spcBef>
                <a:spcPts val="705"/>
              </a:spcBef>
            </a:pPr>
            <a:r>
              <a:rPr sz="800" spc="60" dirty="0">
                <a:solidFill>
                  <a:srgbClr val="275EC6"/>
                </a:solidFill>
                <a:latin typeface="Calibri"/>
                <a:cs typeface="Calibri"/>
              </a:rPr>
              <a:t>Пропускная</a:t>
            </a:r>
            <a:r>
              <a:rPr sz="800" spc="-5" dirty="0">
                <a:solidFill>
                  <a:srgbClr val="275EC6"/>
                </a:solidFill>
                <a:latin typeface="Calibri"/>
                <a:cs typeface="Calibri"/>
              </a:rPr>
              <a:t> </a:t>
            </a:r>
            <a:r>
              <a:rPr sz="800" spc="60" dirty="0">
                <a:solidFill>
                  <a:srgbClr val="275EC6"/>
                </a:solidFill>
                <a:latin typeface="Calibri"/>
                <a:cs typeface="Calibri"/>
              </a:rPr>
              <a:t>способность</a:t>
            </a:r>
            <a:endParaRPr sz="8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z="1100" b="1" spc="15" dirty="0">
                <a:latin typeface="Arial"/>
                <a:cs typeface="Arial"/>
              </a:rPr>
              <a:t>20</a:t>
            </a:r>
            <a:r>
              <a:rPr sz="1100" b="1" spc="-114" dirty="0">
                <a:latin typeface="Arial"/>
                <a:cs typeface="Arial"/>
              </a:rPr>
              <a:t> </a:t>
            </a:r>
            <a:r>
              <a:rPr sz="1100" b="1" spc="15" dirty="0">
                <a:latin typeface="Arial"/>
                <a:cs typeface="Arial"/>
              </a:rPr>
              <a:t>Гбит/с</a:t>
            </a:r>
            <a:endParaRPr sz="11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55"/>
              </a:spcBef>
            </a:pPr>
            <a:r>
              <a:rPr sz="800" spc="70" dirty="0">
                <a:solidFill>
                  <a:srgbClr val="275EC6"/>
                </a:solidFill>
                <a:latin typeface="Calibri"/>
                <a:cs typeface="Calibri"/>
              </a:rPr>
              <a:t>Интерфейсы</a:t>
            </a:r>
            <a:endParaRPr sz="8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z="1100" b="1" spc="15" dirty="0">
                <a:latin typeface="Arial"/>
                <a:cs typeface="Arial"/>
              </a:rPr>
              <a:t>8 </a:t>
            </a:r>
            <a:r>
              <a:rPr sz="1100" b="1" spc="-15" dirty="0">
                <a:latin typeface="Arial"/>
                <a:cs typeface="Arial"/>
              </a:rPr>
              <a:t>× </a:t>
            </a:r>
            <a:r>
              <a:rPr sz="1100" b="1" spc="-20" dirty="0">
                <a:latin typeface="Arial"/>
                <a:cs typeface="Arial"/>
              </a:rPr>
              <a:t>1G</a:t>
            </a:r>
            <a:r>
              <a:rPr sz="1100" b="1" spc="-105" dirty="0">
                <a:latin typeface="Arial"/>
                <a:cs typeface="Arial"/>
              </a:rPr>
              <a:t> </a:t>
            </a:r>
            <a:r>
              <a:rPr sz="1100" b="1" spc="-35" dirty="0">
                <a:latin typeface="Arial"/>
                <a:cs typeface="Arial"/>
              </a:rPr>
              <a:t>PoE/PoE+</a:t>
            </a:r>
            <a:endParaRPr sz="11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1100" b="1" spc="20" dirty="0">
                <a:latin typeface="Arial"/>
                <a:cs typeface="Arial"/>
              </a:rPr>
              <a:t>2 </a:t>
            </a:r>
            <a:r>
              <a:rPr sz="1100" b="1" spc="-10" dirty="0">
                <a:latin typeface="Arial"/>
                <a:cs typeface="Arial"/>
              </a:rPr>
              <a:t>× </a:t>
            </a:r>
            <a:r>
              <a:rPr sz="1100" b="1" spc="-20" dirty="0">
                <a:latin typeface="Arial"/>
                <a:cs typeface="Arial"/>
              </a:rPr>
              <a:t>1G</a:t>
            </a:r>
            <a:r>
              <a:rPr sz="1100" b="1" spc="-125" dirty="0">
                <a:latin typeface="Arial"/>
                <a:cs typeface="Arial"/>
              </a:rPr>
              <a:t> </a:t>
            </a:r>
            <a:r>
              <a:rPr sz="1100" b="1" spc="-5" dirty="0">
                <a:latin typeface="Arial"/>
                <a:cs typeface="Arial"/>
              </a:rPr>
              <a:t>Combo</a:t>
            </a:r>
            <a:endParaRPr sz="11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85"/>
              </a:spcBef>
            </a:pPr>
            <a:r>
              <a:rPr sz="800" spc="55" dirty="0">
                <a:solidFill>
                  <a:srgbClr val="275EC6"/>
                </a:solidFill>
                <a:latin typeface="Calibri"/>
                <a:cs typeface="Calibri"/>
              </a:rPr>
              <a:t>Бюджет</a:t>
            </a:r>
            <a:r>
              <a:rPr sz="800" dirty="0">
                <a:solidFill>
                  <a:srgbClr val="275EC6"/>
                </a:solidFill>
                <a:latin typeface="Calibri"/>
                <a:cs typeface="Calibri"/>
              </a:rPr>
              <a:t> </a:t>
            </a:r>
            <a:r>
              <a:rPr sz="800" spc="55" dirty="0">
                <a:solidFill>
                  <a:srgbClr val="275EC6"/>
                </a:solidFill>
                <a:latin typeface="Calibri"/>
                <a:cs typeface="Calibri"/>
              </a:rPr>
              <a:t>PoE</a:t>
            </a:r>
            <a:endParaRPr sz="8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z="1100" b="1" spc="15" dirty="0">
                <a:latin typeface="Arial"/>
                <a:cs typeface="Arial"/>
              </a:rPr>
              <a:t>120</a:t>
            </a:r>
            <a:r>
              <a:rPr sz="1100" b="1" spc="-55" dirty="0">
                <a:latin typeface="Arial"/>
                <a:cs typeface="Arial"/>
              </a:rPr>
              <a:t> </a:t>
            </a:r>
            <a:r>
              <a:rPr sz="1100" b="1" spc="-20" dirty="0">
                <a:latin typeface="Arial"/>
                <a:cs typeface="Arial"/>
              </a:rPr>
              <a:t>Вт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8845422" y="2847593"/>
            <a:ext cx="1271270" cy="17538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MES2428P</a:t>
            </a:r>
            <a:endParaRPr sz="16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  <a:p>
            <a:pPr marL="12700">
              <a:lnSpc>
                <a:spcPct val="100000"/>
              </a:lnSpc>
              <a:spcBef>
                <a:spcPts val="705"/>
              </a:spcBef>
            </a:pPr>
            <a:r>
              <a:rPr sz="800" spc="60" dirty="0">
                <a:solidFill>
                  <a:srgbClr val="275EC6"/>
                </a:solidFill>
                <a:latin typeface="Calibri"/>
                <a:cs typeface="Calibri"/>
              </a:rPr>
              <a:t>Пропускная</a:t>
            </a:r>
            <a:r>
              <a:rPr sz="800" spc="-5" dirty="0">
                <a:solidFill>
                  <a:srgbClr val="275EC6"/>
                </a:solidFill>
                <a:latin typeface="Calibri"/>
                <a:cs typeface="Calibri"/>
              </a:rPr>
              <a:t> </a:t>
            </a:r>
            <a:r>
              <a:rPr sz="800" spc="60" dirty="0">
                <a:solidFill>
                  <a:srgbClr val="275EC6"/>
                </a:solidFill>
                <a:latin typeface="Calibri"/>
                <a:cs typeface="Calibri"/>
              </a:rPr>
              <a:t>способность</a:t>
            </a:r>
            <a:endParaRPr sz="8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z="1100" b="1" spc="15" dirty="0">
                <a:latin typeface="Arial"/>
                <a:cs typeface="Arial"/>
              </a:rPr>
              <a:t>56</a:t>
            </a:r>
            <a:r>
              <a:rPr sz="1100" b="1" spc="-114" dirty="0">
                <a:latin typeface="Arial"/>
                <a:cs typeface="Arial"/>
              </a:rPr>
              <a:t> </a:t>
            </a:r>
            <a:r>
              <a:rPr sz="1100" b="1" spc="15" dirty="0">
                <a:latin typeface="Arial"/>
                <a:cs typeface="Arial"/>
              </a:rPr>
              <a:t>Гбит/с</a:t>
            </a:r>
            <a:endParaRPr sz="11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55"/>
              </a:spcBef>
            </a:pPr>
            <a:r>
              <a:rPr sz="800" spc="70" dirty="0">
                <a:solidFill>
                  <a:srgbClr val="275EC6"/>
                </a:solidFill>
                <a:latin typeface="Calibri"/>
                <a:cs typeface="Calibri"/>
              </a:rPr>
              <a:t>Интерфейсы</a:t>
            </a:r>
            <a:endParaRPr sz="8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z="1100" b="1" spc="20" dirty="0">
                <a:latin typeface="Arial"/>
                <a:cs typeface="Arial"/>
              </a:rPr>
              <a:t>24 </a:t>
            </a:r>
            <a:r>
              <a:rPr sz="1100" b="1" spc="-15" dirty="0">
                <a:latin typeface="Arial"/>
                <a:cs typeface="Arial"/>
              </a:rPr>
              <a:t>× </a:t>
            </a:r>
            <a:r>
              <a:rPr sz="1100" b="1" spc="-20" dirty="0">
                <a:latin typeface="Arial"/>
                <a:cs typeface="Arial"/>
              </a:rPr>
              <a:t>1G</a:t>
            </a:r>
            <a:r>
              <a:rPr sz="1100" b="1" spc="-135" dirty="0">
                <a:latin typeface="Arial"/>
                <a:cs typeface="Arial"/>
              </a:rPr>
              <a:t> </a:t>
            </a:r>
            <a:r>
              <a:rPr sz="1100" b="1" spc="-35" dirty="0">
                <a:latin typeface="Arial"/>
                <a:cs typeface="Arial"/>
              </a:rPr>
              <a:t>PoE/PoE+</a:t>
            </a:r>
            <a:endParaRPr sz="11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1100" b="1" spc="20" dirty="0">
                <a:latin typeface="Arial"/>
                <a:cs typeface="Arial"/>
              </a:rPr>
              <a:t>4 </a:t>
            </a:r>
            <a:r>
              <a:rPr sz="1100" b="1" spc="-10" dirty="0">
                <a:latin typeface="Arial"/>
                <a:cs typeface="Arial"/>
              </a:rPr>
              <a:t>× </a:t>
            </a:r>
            <a:r>
              <a:rPr sz="1100" b="1" spc="-20" dirty="0">
                <a:latin typeface="Arial"/>
                <a:cs typeface="Arial"/>
              </a:rPr>
              <a:t>1G</a:t>
            </a:r>
            <a:r>
              <a:rPr sz="1100" b="1" spc="-125" dirty="0">
                <a:latin typeface="Arial"/>
                <a:cs typeface="Arial"/>
              </a:rPr>
              <a:t> </a:t>
            </a:r>
            <a:r>
              <a:rPr sz="1100" b="1" spc="-5" dirty="0">
                <a:latin typeface="Arial"/>
                <a:cs typeface="Arial"/>
              </a:rPr>
              <a:t>Combo</a:t>
            </a:r>
            <a:endParaRPr sz="11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85"/>
              </a:spcBef>
            </a:pPr>
            <a:r>
              <a:rPr sz="800" spc="55" dirty="0">
                <a:solidFill>
                  <a:srgbClr val="275EC6"/>
                </a:solidFill>
                <a:latin typeface="Calibri"/>
                <a:cs typeface="Calibri"/>
              </a:rPr>
              <a:t>Бюджет</a:t>
            </a:r>
            <a:r>
              <a:rPr sz="800" dirty="0">
                <a:solidFill>
                  <a:srgbClr val="275EC6"/>
                </a:solidFill>
                <a:latin typeface="Calibri"/>
                <a:cs typeface="Calibri"/>
              </a:rPr>
              <a:t> </a:t>
            </a:r>
            <a:r>
              <a:rPr sz="800" spc="55" dirty="0">
                <a:solidFill>
                  <a:srgbClr val="275EC6"/>
                </a:solidFill>
                <a:latin typeface="Calibri"/>
                <a:cs typeface="Calibri"/>
              </a:rPr>
              <a:t>PoE</a:t>
            </a:r>
            <a:endParaRPr sz="8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z="1100" b="1" spc="15" dirty="0">
                <a:latin typeface="Arial"/>
                <a:cs typeface="Arial"/>
              </a:rPr>
              <a:t>370</a:t>
            </a:r>
            <a:r>
              <a:rPr sz="1100" b="1" spc="-55" dirty="0">
                <a:latin typeface="Arial"/>
                <a:cs typeface="Arial"/>
              </a:rPr>
              <a:t> </a:t>
            </a:r>
            <a:r>
              <a:rPr sz="1100" b="1" spc="-20" dirty="0">
                <a:latin typeface="Arial"/>
                <a:cs typeface="Arial"/>
              </a:rPr>
              <a:t>Вт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2819145" y="5279337"/>
            <a:ext cx="912494" cy="914400"/>
          </a:xfrm>
          <a:prstGeom prst="rect">
            <a:avLst/>
          </a:prstGeom>
        </p:spPr>
        <p:txBody>
          <a:bodyPr vert="horz" wrap="square" lIns="0" tIns="1022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05"/>
              </a:spcBef>
            </a:pPr>
            <a:r>
              <a:rPr sz="2800" b="1" spc="-5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L2</a:t>
            </a:r>
            <a:endParaRPr sz="28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  <a:p>
            <a:pPr marL="12700">
              <a:lnSpc>
                <a:spcPct val="100000"/>
              </a:lnSpc>
              <a:spcBef>
                <a:spcPts val="285"/>
              </a:spcBef>
            </a:pPr>
            <a:r>
              <a:rPr sz="1100" spc="95" dirty="0">
                <a:solidFill>
                  <a:srgbClr val="151515"/>
                </a:solidFill>
                <a:latin typeface="Calibri"/>
                <a:cs typeface="Calibri"/>
              </a:rPr>
              <a:t>Уровень</a:t>
            </a:r>
            <a:endParaRPr sz="11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100" spc="70" dirty="0">
                <a:solidFill>
                  <a:srgbClr val="151515"/>
                </a:solidFill>
                <a:latin typeface="Calibri"/>
                <a:cs typeface="Calibri"/>
              </a:rPr>
              <a:t>коммутатора</a:t>
            </a:r>
            <a:endParaRPr sz="1100" dirty="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205478" y="5279337"/>
            <a:ext cx="579755" cy="914400"/>
          </a:xfrm>
          <a:prstGeom prst="rect">
            <a:avLst/>
          </a:prstGeom>
        </p:spPr>
        <p:txBody>
          <a:bodyPr vert="horz" wrap="square" lIns="0" tIns="1022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05"/>
              </a:spcBef>
            </a:pPr>
            <a:r>
              <a:rPr sz="2800" b="1" spc="-10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8K</a:t>
            </a:r>
            <a:endParaRPr sz="28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  <a:p>
            <a:pPr marL="12700">
              <a:lnSpc>
                <a:spcPct val="100000"/>
              </a:lnSpc>
              <a:spcBef>
                <a:spcPts val="285"/>
              </a:spcBef>
            </a:pPr>
            <a:r>
              <a:rPr sz="1100" spc="55" dirty="0">
                <a:latin typeface="Calibri"/>
                <a:cs typeface="Calibri"/>
              </a:rPr>
              <a:t>MAC-</a:t>
            </a:r>
            <a:endParaRPr sz="11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100" spc="70" dirty="0">
                <a:latin typeface="Calibri"/>
                <a:cs typeface="Calibri"/>
              </a:rPr>
              <a:t>адресов</a:t>
            </a:r>
            <a:endParaRPr sz="1100" dirty="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7065644" y="5279337"/>
            <a:ext cx="600710" cy="914400"/>
          </a:xfrm>
          <a:prstGeom prst="rect">
            <a:avLst/>
          </a:prstGeom>
        </p:spPr>
        <p:txBody>
          <a:bodyPr vert="horz" wrap="square" lIns="0" tIns="1022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05"/>
              </a:spcBef>
            </a:pPr>
            <a:r>
              <a:rPr sz="2800" b="1" spc="-10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4K</a:t>
            </a:r>
            <a:endParaRPr sz="28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  <a:p>
            <a:pPr marL="12700">
              <a:lnSpc>
                <a:spcPct val="100000"/>
              </a:lnSpc>
              <a:spcBef>
                <a:spcPts val="285"/>
              </a:spcBef>
            </a:pPr>
            <a:r>
              <a:rPr sz="1100" spc="80" dirty="0">
                <a:latin typeface="Calibri"/>
                <a:cs typeface="Calibri"/>
              </a:rPr>
              <a:t>Таблица</a:t>
            </a:r>
            <a:endParaRPr sz="11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100" spc="75" dirty="0">
                <a:latin typeface="Calibri"/>
                <a:cs typeface="Calibri"/>
              </a:rPr>
              <a:t>VLAN</a:t>
            </a:r>
            <a:endParaRPr sz="1100" dirty="0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5626989" y="5279337"/>
            <a:ext cx="581025" cy="914400"/>
          </a:xfrm>
          <a:prstGeom prst="rect">
            <a:avLst/>
          </a:prstGeom>
        </p:spPr>
        <p:txBody>
          <a:bodyPr vert="horz" wrap="square" lIns="0" tIns="1022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05"/>
              </a:spcBef>
            </a:pPr>
            <a:r>
              <a:rPr sz="2800" b="1" spc="-10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1K</a:t>
            </a:r>
            <a:endParaRPr sz="28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  <a:p>
            <a:pPr marL="12700">
              <a:lnSpc>
                <a:spcPct val="100000"/>
              </a:lnSpc>
              <a:spcBef>
                <a:spcPts val="285"/>
              </a:spcBef>
            </a:pPr>
            <a:r>
              <a:rPr sz="1100" spc="60" dirty="0">
                <a:latin typeface="Calibri"/>
                <a:cs typeface="Calibri"/>
              </a:rPr>
              <a:t>ARP-</a:t>
            </a:r>
            <a:endParaRPr sz="11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100" spc="55" dirty="0">
                <a:latin typeface="Calibri"/>
                <a:cs typeface="Calibri"/>
              </a:rPr>
              <a:t>з</a:t>
            </a:r>
            <a:r>
              <a:rPr sz="1100" spc="95" dirty="0">
                <a:latin typeface="Calibri"/>
                <a:cs typeface="Calibri"/>
              </a:rPr>
              <a:t>апи</a:t>
            </a:r>
            <a:r>
              <a:rPr sz="1100" spc="80" dirty="0">
                <a:latin typeface="Calibri"/>
                <a:cs typeface="Calibri"/>
              </a:rPr>
              <a:t>сей</a:t>
            </a:r>
            <a:endParaRPr sz="1100" dirty="0">
              <a:latin typeface="Calibri"/>
              <a:cs typeface="Calibri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11538457" y="332395"/>
            <a:ext cx="325755" cy="297180"/>
          </a:xfrm>
          <a:custGeom>
            <a:avLst/>
            <a:gdLst/>
            <a:ahLst/>
            <a:cxnLst/>
            <a:rect l="l" t="t" r="r" b="b"/>
            <a:pathLst>
              <a:path w="325754" h="297180">
                <a:moveTo>
                  <a:pt x="52096" y="188364"/>
                </a:moveTo>
                <a:lnTo>
                  <a:pt x="9808" y="211528"/>
                </a:lnTo>
                <a:lnTo>
                  <a:pt x="0" y="242752"/>
                </a:lnTo>
                <a:lnTo>
                  <a:pt x="2575" y="259294"/>
                </a:lnTo>
                <a:lnTo>
                  <a:pt x="9838" y="273966"/>
                </a:lnTo>
                <a:lnTo>
                  <a:pt x="21122" y="285810"/>
                </a:lnTo>
                <a:lnTo>
                  <a:pt x="35758" y="293871"/>
                </a:lnTo>
                <a:lnTo>
                  <a:pt x="52140" y="297103"/>
                </a:lnTo>
                <a:lnTo>
                  <a:pt x="68361" y="295280"/>
                </a:lnTo>
                <a:lnTo>
                  <a:pt x="83305" y="288703"/>
                </a:lnTo>
                <a:lnTo>
                  <a:pt x="95854" y="277670"/>
                </a:lnTo>
                <a:lnTo>
                  <a:pt x="117419" y="259070"/>
                </a:lnTo>
                <a:lnTo>
                  <a:pt x="143141" y="248580"/>
                </a:lnTo>
                <a:lnTo>
                  <a:pt x="170851" y="246696"/>
                </a:lnTo>
                <a:lnTo>
                  <a:pt x="197278" y="246696"/>
                </a:lnTo>
                <a:lnTo>
                  <a:pt x="197277" y="238778"/>
                </a:lnTo>
                <a:lnTo>
                  <a:pt x="143157" y="236891"/>
                </a:lnTo>
                <a:lnTo>
                  <a:pt x="95854" y="207803"/>
                </a:lnTo>
                <a:lnTo>
                  <a:pt x="83288" y="196760"/>
                </a:lnTo>
                <a:lnTo>
                  <a:pt x="68328" y="190184"/>
                </a:lnTo>
                <a:lnTo>
                  <a:pt x="52096" y="188364"/>
                </a:lnTo>
                <a:close/>
              </a:path>
              <a:path w="325754" h="297180">
                <a:moveTo>
                  <a:pt x="208970" y="111964"/>
                </a:moveTo>
                <a:lnTo>
                  <a:pt x="203131" y="116651"/>
                </a:lnTo>
                <a:lnTo>
                  <a:pt x="196616" y="120421"/>
                </a:lnTo>
                <a:lnTo>
                  <a:pt x="189647" y="123146"/>
                </a:lnTo>
                <a:lnTo>
                  <a:pt x="209650" y="143427"/>
                </a:lnTo>
                <a:lnTo>
                  <a:pt x="221870" y="168428"/>
                </a:lnTo>
                <a:lnTo>
                  <a:pt x="225664" y="196013"/>
                </a:lnTo>
                <a:lnTo>
                  <a:pt x="220389" y="224047"/>
                </a:lnTo>
                <a:lnTo>
                  <a:pt x="217145" y="240472"/>
                </a:lnTo>
                <a:lnTo>
                  <a:pt x="218946" y="256749"/>
                </a:lnTo>
                <a:lnTo>
                  <a:pt x="225493" y="271756"/>
                </a:lnTo>
                <a:lnTo>
                  <a:pt x="236482" y="284369"/>
                </a:lnTo>
                <a:lnTo>
                  <a:pt x="250775" y="293034"/>
                </a:lnTo>
                <a:lnTo>
                  <a:pt x="266648" y="296894"/>
                </a:lnTo>
                <a:lnTo>
                  <a:pt x="282948" y="295850"/>
                </a:lnTo>
                <a:lnTo>
                  <a:pt x="298520" y="289799"/>
                </a:lnTo>
                <a:lnTo>
                  <a:pt x="311521" y="279293"/>
                </a:lnTo>
                <a:lnTo>
                  <a:pt x="320561" y="265654"/>
                </a:lnTo>
                <a:lnTo>
                  <a:pt x="325150" y="249936"/>
                </a:lnTo>
                <a:lnTo>
                  <a:pt x="324792" y="233195"/>
                </a:lnTo>
                <a:lnTo>
                  <a:pt x="319390" y="217359"/>
                </a:lnTo>
                <a:lnTo>
                  <a:pt x="309705" y="204184"/>
                </a:lnTo>
                <a:lnTo>
                  <a:pt x="296555" y="194492"/>
                </a:lnTo>
                <a:lnTo>
                  <a:pt x="280753" y="189109"/>
                </a:lnTo>
                <a:lnTo>
                  <a:pt x="253904" y="179689"/>
                </a:lnTo>
                <a:lnTo>
                  <a:pt x="231981" y="162600"/>
                </a:lnTo>
                <a:lnTo>
                  <a:pt x="216498" y="139479"/>
                </a:lnTo>
                <a:lnTo>
                  <a:pt x="208970" y="111964"/>
                </a:lnTo>
                <a:close/>
              </a:path>
              <a:path w="325754" h="297180">
                <a:moveTo>
                  <a:pt x="197278" y="246696"/>
                </a:moveTo>
                <a:lnTo>
                  <a:pt x="170851" y="246696"/>
                </a:lnTo>
                <a:lnTo>
                  <a:pt x="198382" y="253913"/>
                </a:lnTo>
                <a:lnTo>
                  <a:pt x="197278" y="246696"/>
                </a:lnTo>
                <a:close/>
              </a:path>
              <a:path w="325754" h="297180">
                <a:moveTo>
                  <a:pt x="198382" y="231548"/>
                </a:moveTo>
                <a:lnTo>
                  <a:pt x="170863" y="238778"/>
                </a:lnTo>
                <a:lnTo>
                  <a:pt x="197277" y="238778"/>
                </a:lnTo>
                <a:lnTo>
                  <a:pt x="198382" y="231548"/>
                </a:lnTo>
                <a:close/>
              </a:path>
              <a:path w="325754" h="297180">
                <a:moveTo>
                  <a:pt x="158016" y="0"/>
                </a:moveTo>
                <a:lnTo>
                  <a:pt x="116880" y="25163"/>
                </a:lnTo>
                <a:lnTo>
                  <a:pt x="108545" y="56422"/>
                </a:lnTo>
                <a:lnTo>
                  <a:pt x="111802" y="72841"/>
                </a:lnTo>
                <a:lnTo>
                  <a:pt x="117088" y="100866"/>
                </a:lnTo>
                <a:lnTo>
                  <a:pt x="113291" y="128445"/>
                </a:lnTo>
                <a:lnTo>
                  <a:pt x="101063" y="153446"/>
                </a:lnTo>
                <a:lnTo>
                  <a:pt x="81060" y="173742"/>
                </a:lnTo>
                <a:lnTo>
                  <a:pt x="88030" y="176468"/>
                </a:lnTo>
                <a:lnTo>
                  <a:pt x="94533" y="180241"/>
                </a:lnTo>
                <a:lnTo>
                  <a:pt x="100384" y="184924"/>
                </a:lnTo>
                <a:lnTo>
                  <a:pt x="107902" y="157416"/>
                </a:lnTo>
                <a:lnTo>
                  <a:pt x="123386" y="134307"/>
                </a:lnTo>
                <a:lnTo>
                  <a:pt x="145314" y="117220"/>
                </a:lnTo>
                <a:lnTo>
                  <a:pt x="172166" y="107780"/>
                </a:lnTo>
                <a:lnTo>
                  <a:pt x="187979" y="102390"/>
                </a:lnTo>
                <a:lnTo>
                  <a:pt x="201138" y="92689"/>
                </a:lnTo>
                <a:lnTo>
                  <a:pt x="210824" y="79502"/>
                </a:lnTo>
                <a:lnTo>
                  <a:pt x="216215" y="63652"/>
                </a:lnTo>
                <a:lnTo>
                  <a:pt x="216553" y="46914"/>
                </a:lnTo>
                <a:lnTo>
                  <a:pt x="211950" y="31201"/>
                </a:lnTo>
                <a:lnTo>
                  <a:pt x="202899" y="17568"/>
                </a:lnTo>
                <a:lnTo>
                  <a:pt x="189890" y="7070"/>
                </a:lnTo>
                <a:lnTo>
                  <a:pt x="174317" y="1030"/>
                </a:lnTo>
                <a:lnTo>
                  <a:pt x="158016" y="0"/>
                </a:lnTo>
                <a:close/>
              </a:path>
            </a:pathLst>
          </a:custGeom>
          <a:solidFill>
            <a:srgbClr val="275E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8305927" y="5279337"/>
            <a:ext cx="1161415" cy="914400"/>
          </a:xfrm>
          <a:prstGeom prst="rect">
            <a:avLst/>
          </a:prstGeom>
        </p:spPr>
        <p:txBody>
          <a:bodyPr vert="horz" wrap="square" lIns="0" tIns="1022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05"/>
              </a:spcBef>
            </a:pPr>
            <a:r>
              <a:rPr sz="2800" b="1" spc="-105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AC</a:t>
            </a:r>
            <a:r>
              <a:rPr sz="2800" b="1" spc="455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/</a:t>
            </a:r>
            <a:r>
              <a:rPr sz="2800" b="1" spc="-90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DC</a:t>
            </a:r>
            <a:endParaRPr sz="28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  <a:p>
            <a:pPr marL="12700">
              <a:lnSpc>
                <a:spcPct val="100000"/>
              </a:lnSpc>
              <a:spcBef>
                <a:spcPts val="285"/>
              </a:spcBef>
            </a:pPr>
            <a:r>
              <a:rPr sz="1100" spc="90" dirty="0">
                <a:latin typeface="Calibri"/>
                <a:cs typeface="Calibri"/>
              </a:rPr>
              <a:t>Встроенный</a:t>
            </a:r>
            <a:endParaRPr sz="11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100" spc="70" dirty="0">
                <a:latin typeface="Calibri"/>
                <a:cs typeface="Calibri"/>
              </a:rPr>
              <a:t>блок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spc="95" dirty="0">
                <a:latin typeface="Calibri"/>
                <a:cs typeface="Calibri"/>
              </a:rPr>
              <a:t>питания</a:t>
            </a:r>
            <a:endParaRPr sz="1100" dirty="0">
              <a:latin typeface="Calibri"/>
              <a:cs typeface="Calibr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4546219" y="1743837"/>
            <a:ext cx="726440" cy="2698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800" spc="65" dirty="0">
                <a:solidFill>
                  <a:srgbClr val="275EC6"/>
                </a:solidFill>
                <a:latin typeface="Calibri"/>
                <a:cs typeface="Calibri"/>
              </a:rPr>
              <a:t>Тра</a:t>
            </a:r>
            <a:r>
              <a:rPr sz="800" spc="60" dirty="0">
                <a:solidFill>
                  <a:srgbClr val="275EC6"/>
                </a:solidFill>
                <a:latin typeface="Calibri"/>
                <a:cs typeface="Calibri"/>
              </a:rPr>
              <a:t>нсп</a:t>
            </a:r>
            <a:r>
              <a:rPr sz="800" spc="55" dirty="0">
                <a:solidFill>
                  <a:srgbClr val="275EC6"/>
                </a:solidFill>
                <a:latin typeface="Calibri"/>
                <a:cs typeface="Calibri"/>
              </a:rPr>
              <a:t>о</a:t>
            </a:r>
            <a:r>
              <a:rPr sz="800" spc="80" dirty="0">
                <a:solidFill>
                  <a:srgbClr val="275EC6"/>
                </a:solidFill>
                <a:latin typeface="Calibri"/>
                <a:cs typeface="Calibri"/>
              </a:rPr>
              <a:t>р</a:t>
            </a:r>
            <a:r>
              <a:rPr sz="800" spc="60" dirty="0">
                <a:solidFill>
                  <a:srgbClr val="275EC6"/>
                </a:solidFill>
                <a:latin typeface="Calibri"/>
                <a:cs typeface="Calibri"/>
              </a:rPr>
              <a:t>т</a:t>
            </a:r>
            <a:r>
              <a:rPr sz="800" spc="75" dirty="0">
                <a:solidFill>
                  <a:srgbClr val="275EC6"/>
                </a:solidFill>
                <a:latin typeface="Calibri"/>
                <a:cs typeface="Calibri"/>
              </a:rPr>
              <a:t>н</a:t>
            </a:r>
            <a:r>
              <a:rPr sz="800" spc="55" dirty="0">
                <a:solidFill>
                  <a:srgbClr val="275EC6"/>
                </a:solidFill>
                <a:latin typeface="Calibri"/>
                <a:cs typeface="Calibri"/>
              </a:rPr>
              <a:t>а</a:t>
            </a:r>
            <a:r>
              <a:rPr sz="800" spc="40" dirty="0">
                <a:solidFill>
                  <a:srgbClr val="275EC6"/>
                </a:solidFill>
                <a:latin typeface="Calibri"/>
                <a:cs typeface="Calibri"/>
              </a:rPr>
              <a:t>я  </a:t>
            </a:r>
            <a:r>
              <a:rPr sz="800" spc="60" dirty="0">
                <a:solidFill>
                  <a:srgbClr val="275EC6"/>
                </a:solidFill>
                <a:latin typeface="Calibri"/>
                <a:cs typeface="Calibri"/>
              </a:rPr>
              <a:t>безопасность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4250435" y="1740407"/>
            <a:ext cx="263651" cy="28803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7034910" y="1743837"/>
            <a:ext cx="726440" cy="2698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800" spc="65" dirty="0">
                <a:solidFill>
                  <a:srgbClr val="275EC6"/>
                </a:solidFill>
                <a:latin typeface="Calibri"/>
                <a:cs typeface="Calibri"/>
              </a:rPr>
              <a:t>Тра</a:t>
            </a:r>
            <a:r>
              <a:rPr sz="800" spc="60" dirty="0">
                <a:solidFill>
                  <a:srgbClr val="275EC6"/>
                </a:solidFill>
                <a:latin typeface="Calibri"/>
                <a:cs typeface="Calibri"/>
              </a:rPr>
              <a:t>нсп</a:t>
            </a:r>
            <a:r>
              <a:rPr sz="800" spc="55" dirty="0">
                <a:solidFill>
                  <a:srgbClr val="275EC6"/>
                </a:solidFill>
                <a:latin typeface="Calibri"/>
                <a:cs typeface="Calibri"/>
              </a:rPr>
              <a:t>о</a:t>
            </a:r>
            <a:r>
              <a:rPr sz="800" spc="80" dirty="0">
                <a:solidFill>
                  <a:srgbClr val="275EC6"/>
                </a:solidFill>
                <a:latin typeface="Calibri"/>
                <a:cs typeface="Calibri"/>
              </a:rPr>
              <a:t>р</a:t>
            </a:r>
            <a:r>
              <a:rPr sz="800" spc="60" dirty="0">
                <a:solidFill>
                  <a:srgbClr val="275EC6"/>
                </a:solidFill>
                <a:latin typeface="Calibri"/>
                <a:cs typeface="Calibri"/>
              </a:rPr>
              <a:t>т</a:t>
            </a:r>
            <a:r>
              <a:rPr sz="800" spc="75" dirty="0">
                <a:solidFill>
                  <a:srgbClr val="275EC6"/>
                </a:solidFill>
                <a:latin typeface="Calibri"/>
                <a:cs typeface="Calibri"/>
              </a:rPr>
              <a:t>н</a:t>
            </a:r>
            <a:r>
              <a:rPr sz="800" spc="55" dirty="0">
                <a:solidFill>
                  <a:srgbClr val="275EC6"/>
                </a:solidFill>
                <a:latin typeface="Calibri"/>
                <a:cs typeface="Calibri"/>
              </a:rPr>
              <a:t>а</a:t>
            </a:r>
            <a:r>
              <a:rPr sz="800" spc="40" dirty="0">
                <a:solidFill>
                  <a:srgbClr val="275EC6"/>
                </a:solidFill>
                <a:latin typeface="Calibri"/>
                <a:cs typeface="Calibri"/>
              </a:rPr>
              <a:t>я  </a:t>
            </a:r>
            <a:r>
              <a:rPr sz="800" spc="60" dirty="0">
                <a:solidFill>
                  <a:srgbClr val="275EC6"/>
                </a:solidFill>
                <a:latin typeface="Calibri"/>
                <a:cs typeface="Calibri"/>
              </a:rPr>
              <a:t>безопасность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6739128" y="1740407"/>
            <a:ext cx="262127" cy="28803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/>
          <p:nvPr/>
        </p:nvSpPr>
        <p:spPr>
          <a:xfrm>
            <a:off x="7253478" y="386588"/>
            <a:ext cx="318770" cy="1827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b="1" dirty="0">
                <a:solidFill>
                  <a:srgbClr val="FFFFFF"/>
                </a:solidFill>
                <a:latin typeface="Arial"/>
                <a:cs typeface="Arial"/>
                <a:hlinkClick r:id="rId7" action="ppaction://hlinksldjump"/>
              </a:rPr>
              <a:t>E</a:t>
            </a:r>
            <a:r>
              <a:rPr sz="1100" b="1" spc="-100" dirty="0">
                <a:solidFill>
                  <a:srgbClr val="FFFFFF"/>
                </a:solidFill>
                <a:latin typeface="Arial"/>
                <a:cs typeface="Arial"/>
                <a:hlinkClick r:id="rId7" action="ppaction://hlinksldjump"/>
              </a:rPr>
              <a:t>S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8133333" y="386588"/>
            <a:ext cx="270510" cy="1827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b="1" spc="-125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  <a:hlinkClick r:id="rId8" action="ppaction://hlinksldjump"/>
              </a:rPr>
              <a:t>E</a:t>
            </a:r>
            <a:r>
              <a:rPr sz="1100" b="1" spc="-130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  <a:hlinkClick r:id="rId8" action="ppaction://hlinksldjump"/>
              </a:rPr>
              <a:t>S</a:t>
            </a:r>
            <a:r>
              <a:rPr sz="1100" b="1" spc="-90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  <a:hlinkClick r:id="rId8" action="ppaction://hlinksldjump"/>
              </a:rPr>
              <a:t>R</a:t>
            </a:r>
            <a:endParaRPr sz="11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8982202" y="386588"/>
            <a:ext cx="233679" cy="1827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b="1" spc="-10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  <a:hlinkClick r:id="" action="ppaction://noaction"/>
              </a:rPr>
              <a:t>ME</a:t>
            </a:r>
            <a:endParaRPr sz="11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6389370" y="386588"/>
            <a:ext cx="332105" cy="1827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b="1" spc="-55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  <a:hlinkClick r:id="rId9" action="ppaction://hlinksldjump"/>
              </a:rPr>
              <a:t>P</a:t>
            </a:r>
            <a:r>
              <a:rPr sz="1100" b="1" spc="5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  <a:hlinkClick r:id="rId9" action="ppaction://hlinksldjump"/>
              </a:rPr>
              <a:t>O</a:t>
            </a:r>
            <a:r>
              <a:rPr sz="1100" b="1" spc="70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  <a:hlinkClick r:id="rId9" action="ppaction://hlinksldjump"/>
              </a:rPr>
              <a:t>N</a:t>
            </a:r>
            <a:endParaRPr sz="11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0" y="5241925"/>
            <a:ext cx="400913" cy="73682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1517376" y="2627883"/>
            <a:ext cx="349123" cy="349122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0">
            <a:extLst>
              <a:ext uri="{FF2B5EF4-FFF2-40B4-BE49-F238E27FC236}">
                <a16:creationId xmlns:a16="http://schemas.microsoft.com/office/drawing/2014/main" id="{9491BA6D-DCEC-BAE8-7EC2-04CB9F93310E}"/>
              </a:ext>
            </a:extLst>
          </p:cNvPr>
          <p:cNvSpPr/>
          <p:nvPr/>
        </p:nvSpPr>
        <p:spPr>
          <a:xfrm>
            <a:off x="7057643" y="297179"/>
            <a:ext cx="704215" cy="372110"/>
          </a:xfrm>
          <a:custGeom>
            <a:avLst/>
            <a:gdLst/>
            <a:ahLst/>
            <a:cxnLst/>
            <a:rect l="l" t="t" r="r" b="b"/>
            <a:pathLst>
              <a:path w="704215" h="372109">
                <a:moveTo>
                  <a:pt x="518159" y="0"/>
                </a:moveTo>
                <a:lnTo>
                  <a:pt x="185927" y="0"/>
                </a:lnTo>
                <a:lnTo>
                  <a:pt x="136480" y="6637"/>
                </a:lnTo>
                <a:lnTo>
                  <a:pt x="92060" y="25371"/>
                </a:lnTo>
                <a:lnTo>
                  <a:pt x="54435" y="54435"/>
                </a:lnTo>
                <a:lnTo>
                  <a:pt x="25371" y="92060"/>
                </a:lnTo>
                <a:lnTo>
                  <a:pt x="6637" y="136480"/>
                </a:lnTo>
                <a:lnTo>
                  <a:pt x="0" y="185928"/>
                </a:lnTo>
                <a:lnTo>
                  <a:pt x="6637" y="235375"/>
                </a:lnTo>
                <a:lnTo>
                  <a:pt x="25371" y="279795"/>
                </a:lnTo>
                <a:lnTo>
                  <a:pt x="54435" y="317420"/>
                </a:lnTo>
                <a:lnTo>
                  <a:pt x="92060" y="346484"/>
                </a:lnTo>
                <a:lnTo>
                  <a:pt x="136480" y="365218"/>
                </a:lnTo>
                <a:lnTo>
                  <a:pt x="185927" y="371856"/>
                </a:lnTo>
                <a:lnTo>
                  <a:pt x="518159" y="371856"/>
                </a:lnTo>
                <a:lnTo>
                  <a:pt x="567607" y="365218"/>
                </a:lnTo>
                <a:lnTo>
                  <a:pt x="612027" y="346484"/>
                </a:lnTo>
                <a:lnTo>
                  <a:pt x="649652" y="317420"/>
                </a:lnTo>
                <a:lnTo>
                  <a:pt x="678716" y="279795"/>
                </a:lnTo>
                <a:lnTo>
                  <a:pt x="697450" y="235375"/>
                </a:lnTo>
                <a:lnTo>
                  <a:pt x="704087" y="185928"/>
                </a:lnTo>
                <a:lnTo>
                  <a:pt x="697450" y="136480"/>
                </a:lnTo>
                <a:lnTo>
                  <a:pt x="678716" y="92060"/>
                </a:lnTo>
                <a:lnTo>
                  <a:pt x="649652" y="54435"/>
                </a:lnTo>
                <a:lnTo>
                  <a:pt x="612027" y="25371"/>
                </a:lnTo>
                <a:lnTo>
                  <a:pt x="567607" y="6637"/>
                </a:lnTo>
                <a:lnTo>
                  <a:pt x="518159" y="0"/>
                </a:lnTo>
                <a:close/>
              </a:path>
            </a:pathLst>
          </a:custGeom>
          <a:solidFill>
            <a:srgbClr val="275E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1">
            <a:extLst>
              <a:ext uri="{FF2B5EF4-FFF2-40B4-BE49-F238E27FC236}">
                <a16:creationId xmlns:a16="http://schemas.microsoft.com/office/drawing/2014/main" id="{521D1FA6-89BB-A4F9-0456-9F0E3618A023}"/>
              </a:ext>
            </a:extLst>
          </p:cNvPr>
          <p:cNvSpPr txBox="1"/>
          <p:nvPr/>
        </p:nvSpPr>
        <p:spPr>
          <a:xfrm>
            <a:off x="7253478" y="386588"/>
            <a:ext cx="31877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b="1" spc="10" dirty="0">
                <a:solidFill>
                  <a:srgbClr val="FFFFFF"/>
                </a:solidFill>
                <a:latin typeface="Arial"/>
                <a:cs typeface="Arial"/>
                <a:hlinkClick r:id="rId7" action="ppaction://hlinksldjump"/>
              </a:rPr>
              <a:t>M</a:t>
            </a:r>
            <a:r>
              <a:rPr sz="1100" b="1" dirty="0">
                <a:solidFill>
                  <a:srgbClr val="FFFFFF"/>
                </a:solidFill>
                <a:latin typeface="Arial"/>
                <a:cs typeface="Arial"/>
                <a:hlinkClick r:id="rId7" action="ppaction://hlinksldjump"/>
              </a:rPr>
              <a:t>E</a:t>
            </a:r>
            <a:r>
              <a:rPr sz="1100" b="1" spc="-100" dirty="0">
                <a:solidFill>
                  <a:srgbClr val="FFFFFF"/>
                </a:solidFill>
                <a:latin typeface="Arial"/>
                <a:cs typeface="Arial"/>
                <a:hlinkClick r:id="rId7" action="ppaction://hlinksldjump"/>
              </a:rPr>
              <a:t>S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39" name="object 37">
            <a:extLst>
              <a:ext uri="{FF2B5EF4-FFF2-40B4-BE49-F238E27FC236}">
                <a16:creationId xmlns:a16="http://schemas.microsoft.com/office/drawing/2014/main" id="{2E211895-1C6F-1A09-50BC-CDF7AFC604BC}"/>
              </a:ext>
            </a:extLst>
          </p:cNvPr>
          <p:cNvSpPr txBox="1"/>
          <p:nvPr/>
        </p:nvSpPr>
        <p:spPr>
          <a:xfrm>
            <a:off x="7257512" y="410897"/>
            <a:ext cx="318770" cy="1827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b="1" spc="10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  <a:hlinkClick r:id="rId7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</a:t>
            </a:r>
            <a:r>
              <a:rPr sz="1100" b="1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  <a:hlinkClick r:id="rId7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</a:t>
            </a:r>
            <a:r>
              <a:rPr sz="1100" b="1" spc="-100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  <a:hlinkClick r:id="rId7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</a:t>
            </a:r>
            <a:endParaRPr sz="11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384FBF27-7433-4CE2-5496-6DD6D9186EA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4140" y="6116850"/>
            <a:ext cx="1971216" cy="450662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47615" y="1761744"/>
            <a:ext cx="3127375" cy="3002280"/>
          </a:xfrm>
          <a:custGeom>
            <a:avLst/>
            <a:gdLst/>
            <a:ahLst/>
            <a:cxnLst/>
            <a:rect l="l" t="t" r="r" b="b"/>
            <a:pathLst>
              <a:path w="3127375" h="3002279">
                <a:moveTo>
                  <a:pt x="2916301" y="0"/>
                </a:moveTo>
                <a:lnTo>
                  <a:pt x="210947" y="0"/>
                </a:lnTo>
                <a:lnTo>
                  <a:pt x="162592" y="5573"/>
                </a:lnTo>
                <a:lnTo>
                  <a:pt x="118197" y="21448"/>
                </a:lnTo>
                <a:lnTo>
                  <a:pt x="79028" y="46356"/>
                </a:lnTo>
                <a:lnTo>
                  <a:pt x="46356" y="79028"/>
                </a:lnTo>
                <a:lnTo>
                  <a:pt x="21448" y="118197"/>
                </a:lnTo>
                <a:lnTo>
                  <a:pt x="5573" y="162592"/>
                </a:lnTo>
                <a:lnTo>
                  <a:pt x="0" y="210946"/>
                </a:lnTo>
                <a:lnTo>
                  <a:pt x="0" y="2791332"/>
                </a:lnTo>
                <a:lnTo>
                  <a:pt x="5573" y="2839687"/>
                </a:lnTo>
                <a:lnTo>
                  <a:pt x="21448" y="2884082"/>
                </a:lnTo>
                <a:lnTo>
                  <a:pt x="46356" y="2923251"/>
                </a:lnTo>
                <a:lnTo>
                  <a:pt x="79028" y="2955923"/>
                </a:lnTo>
                <a:lnTo>
                  <a:pt x="118197" y="2980831"/>
                </a:lnTo>
                <a:lnTo>
                  <a:pt x="162592" y="2996706"/>
                </a:lnTo>
                <a:lnTo>
                  <a:pt x="210947" y="3002279"/>
                </a:lnTo>
                <a:lnTo>
                  <a:pt x="2916301" y="3002279"/>
                </a:lnTo>
                <a:lnTo>
                  <a:pt x="2964655" y="2996706"/>
                </a:lnTo>
                <a:lnTo>
                  <a:pt x="3009050" y="2980831"/>
                </a:lnTo>
                <a:lnTo>
                  <a:pt x="3048219" y="2955923"/>
                </a:lnTo>
                <a:lnTo>
                  <a:pt x="3080891" y="2923251"/>
                </a:lnTo>
                <a:lnTo>
                  <a:pt x="3105799" y="2884082"/>
                </a:lnTo>
                <a:lnTo>
                  <a:pt x="3121674" y="2839687"/>
                </a:lnTo>
                <a:lnTo>
                  <a:pt x="3127248" y="2791332"/>
                </a:lnTo>
                <a:lnTo>
                  <a:pt x="3127248" y="210946"/>
                </a:lnTo>
                <a:lnTo>
                  <a:pt x="3121674" y="162592"/>
                </a:lnTo>
                <a:lnTo>
                  <a:pt x="3105799" y="118197"/>
                </a:lnTo>
                <a:lnTo>
                  <a:pt x="3080891" y="79028"/>
                </a:lnTo>
                <a:lnTo>
                  <a:pt x="3048219" y="46356"/>
                </a:lnTo>
                <a:lnTo>
                  <a:pt x="3009050" y="21448"/>
                </a:lnTo>
                <a:lnTo>
                  <a:pt x="2964655" y="5573"/>
                </a:lnTo>
                <a:lnTo>
                  <a:pt x="291630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672584" y="1877567"/>
            <a:ext cx="2877820" cy="1329055"/>
          </a:xfrm>
          <a:custGeom>
            <a:avLst/>
            <a:gdLst/>
            <a:ahLst/>
            <a:cxnLst/>
            <a:rect l="l" t="t" r="r" b="b"/>
            <a:pathLst>
              <a:path w="2877820" h="1329055">
                <a:moveTo>
                  <a:pt x="2764916" y="0"/>
                </a:moveTo>
                <a:lnTo>
                  <a:pt x="112394" y="0"/>
                </a:lnTo>
                <a:lnTo>
                  <a:pt x="68633" y="8828"/>
                </a:lnTo>
                <a:lnTo>
                  <a:pt x="32908" y="32908"/>
                </a:lnTo>
                <a:lnTo>
                  <a:pt x="8828" y="68633"/>
                </a:lnTo>
                <a:lnTo>
                  <a:pt x="0" y="112395"/>
                </a:lnTo>
                <a:lnTo>
                  <a:pt x="0" y="1216533"/>
                </a:lnTo>
                <a:lnTo>
                  <a:pt x="8828" y="1260294"/>
                </a:lnTo>
                <a:lnTo>
                  <a:pt x="32908" y="1296019"/>
                </a:lnTo>
                <a:lnTo>
                  <a:pt x="68633" y="1320099"/>
                </a:lnTo>
                <a:lnTo>
                  <a:pt x="112394" y="1328928"/>
                </a:lnTo>
                <a:lnTo>
                  <a:pt x="2764916" y="1328928"/>
                </a:lnTo>
                <a:lnTo>
                  <a:pt x="2808678" y="1320099"/>
                </a:lnTo>
                <a:lnTo>
                  <a:pt x="2844403" y="1296019"/>
                </a:lnTo>
                <a:lnTo>
                  <a:pt x="2868483" y="1260294"/>
                </a:lnTo>
                <a:lnTo>
                  <a:pt x="2877312" y="1216533"/>
                </a:lnTo>
                <a:lnTo>
                  <a:pt x="2877312" y="112395"/>
                </a:lnTo>
                <a:lnTo>
                  <a:pt x="2868483" y="68633"/>
                </a:lnTo>
                <a:lnTo>
                  <a:pt x="2844403" y="32908"/>
                </a:lnTo>
                <a:lnTo>
                  <a:pt x="2808678" y="8828"/>
                </a:lnTo>
                <a:lnTo>
                  <a:pt x="2764916" y="0"/>
                </a:lnTo>
                <a:close/>
              </a:path>
            </a:pathLst>
          </a:custGeom>
          <a:solidFill>
            <a:srgbClr val="E2EDFF">
              <a:alpha val="36862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804404" y="1761744"/>
            <a:ext cx="3127375" cy="3002280"/>
          </a:xfrm>
          <a:custGeom>
            <a:avLst/>
            <a:gdLst/>
            <a:ahLst/>
            <a:cxnLst/>
            <a:rect l="l" t="t" r="r" b="b"/>
            <a:pathLst>
              <a:path w="3127375" h="3002279">
                <a:moveTo>
                  <a:pt x="2916301" y="0"/>
                </a:moveTo>
                <a:lnTo>
                  <a:pt x="210947" y="0"/>
                </a:lnTo>
                <a:lnTo>
                  <a:pt x="162592" y="5573"/>
                </a:lnTo>
                <a:lnTo>
                  <a:pt x="118197" y="21448"/>
                </a:lnTo>
                <a:lnTo>
                  <a:pt x="79028" y="46356"/>
                </a:lnTo>
                <a:lnTo>
                  <a:pt x="46356" y="79028"/>
                </a:lnTo>
                <a:lnTo>
                  <a:pt x="21448" y="118197"/>
                </a:lnTo>
                <a:lnTo>
                  <a:pt x="5573" y="162592"/>
                </a:lnTo>
                <a:lnTo>
                  <a:pt x="0" y="210946"/>
                </a:lnTo>
                <a:lnTo>
                  <a:pt x="0" y="2791332"/>
                </a:lnTo>
                <a:lnTo>
                  <a:pt x="5573" y="2839687"/>
                </a:lnTo>
                <a:lnTo>
                  <a:pt x="21448" y="2884082"/>
                </a:lnTo>
                <a:lnTo>
                  <a:pt x="46356" y="2923251"/>
                </a:lnTo>
                <a:lnTo>
                  <a:pt x="79028" y="2955923"/>
                </a:lnTo>
                <a:lnTo>
                  <a:pt x="118197" y="2980831"/>
                </a:lnTo>
                <a:lnTo>
                  <a:pt x="162592" y="2996706"/>
                </a:lnTo>
                <a:lnTo>
                  <a:pt x="210947" y="3002279"/>
                </a:lnTo>
                <a:lnTo>
                  <a:pt x="2916301" y="3002279"/>
                </a:lnTo>
                <a:lnTo>
                  <a:pt x="2964655" y="2996706"/>
                </a:lnTo>
                <a:lnTo>
                  <a:pt x="3009050" y="2980831"/>
                </a:lnTo>
                <a:lnTo>
                  <a:pt x="3048219" y="2955923"/>
                </a:lnTo>
                <a:lnTo>
                  <a:pt x="3080891" y="2923251"/>
                </a:lnTo>
                <a:lnTo>
                  <a:pt x="3105799" y="2884082"/>
                </a:lnTo>
                <a:lnTo>
                  <a:pt x="3121674" y="2839687"/>
                </a:lnTo>
                <a:lnTo>
                  <a:pt x="3127248" y="2791332"/>
                </a:lnTo>
                <a:lnTo>
                  <a:pt x="3127248" y="210946"/>
                </a:lnTo>
                <a:lnTo>
                  <a:pt x="3121674" y="162592"/>
                </a:lnTo>
                <a:lnTo>
                  <a:pt x="3105799" y="118197"/>
                </a:lnTo>
                <a:lnTo>
                  <a:pt x="3080891" y="79028"/>
                </a:lnTo>
                <a:lnTo>
                  <a:pt x="3048219" y="46356"/>
                </a:lnTo>
                <a:lnTo>
                  <a:pt x="3009050" y="21448"/>
                </a:lnTo>
                <a:lnTo>
                  <a:pt x="2964655" y="5573"/>
                </a:lnTo>
                <a:lnTo>
                  <a:pt x="291630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290827" y="1761744"/>
            <a:ext cx="3127375" cy="3002280"/>
          </a:xfrm>
          <a:custGeom>
            <a:avLst/>
            <a:gdLst/>
            <a:ahLst/>
            <a:cxnLst/>
            <a:rect l="l" t="t" r="r" b="b"/>
            <a:pathLst>
              <a:path w="3127375" h="3002279">
                <a:moveTo>
                  <a:pt x="2916301" y="0"/>
                </a:moveTo>
                <a:lnTo>
                  <a:pt x="210947" y="0"/>
                </a:lnTo>
                <a:lnTo>
                  <a:pt x="162592" y="5573"/>
                </a:lnTo>
                <a:lnTo>
                  <a:pt x="118197" y="21448"/>
                </a:lnTo>
                <a:lnTo>
                  <a:pt x="79028" y="46356"/>
                </a:lnTo>
                <a:lnTo>
                  <a:pt x="46356" y="79028"/>
                </a:lnTo>
                <a:lnTo>
                  <a:pt x="21448" y="118197"/>
                </a:lnTo>
                <a:lnTo>
                  <a:pt x="5573" y="162592"/>
                </a:lnTo>
                <a:lnTo>
                  <a:pt x="0" y="210946"/>
                </a:lnTo>
                <a:lnTo>
                  <a:pt x="0" y="2791332"/>
                </a:lnTo>
                <a:lnTo>
                  <a:pt x="5573" y="2839687"/>
                </a:lnTo>
                <a:lnTo>
                  <a:pt x="21448" y="2884082"/>
                </a:lnTo>
                <a:lnTo>
                  <a:pt x="46356" y="2923251"/>
                </a:lnTo>
                <a:lnTo>
                  <a:pt x="79028" y="2955923"/>
                </a:lnTo>
                <a:lnTo>
                  <a:pt x="118197" y="2980831"/>
                </a:lnTo>
                <a:lnTo>
                  <a:pt x="162592" y="2996706"/>
                </a:lnTo>
                <a:lnTo>
                  <a:pt x="210947" y="3002279"/>
                </a:lnTo>
                <a:lnTo>
                  <a:pt x="2916301" y="3002279"/>
                </a:lnTo>
                <a:lnTo>
                  <a:pt x="2964655" y="2996706"/>
                </a:lnTo>
                <a:lnTo>
                  <a:pt x="3009050" y="2980831"/>
                </a:lnTo>
                <a:lnTo>
                  <a:pt x="3048219" y="2955923"/>
                </a:lnTo>
                <a:lnTo>
                  <a:pt x="3080891" y="2923251"/>
                </a:lnTo>
                <a:lnTo>
                  <a:pt x="3105799" y="2884082"/>
                </a:lnTo>
                <a:lnTo>
                  <a:pt x="3121674" y="2839687"/>
                </a:lnTo>
                <a:lnTo>
                  <a:pt x="3127248" y="2791332"/>
                </a:lnTo>
                <a:lnTo>
                  <a:pt x="3127248" y="210946"/>
                </a:lnTo>
                <a:lnTo>
                  <a:pt x="3121674" y="162592"/>
                </a:lnTo>
                <a:lnTo>
                  <a:pt x="3105799" y="118197"/>
                </a:lnTo>
                <a:lnTo>
                  <a:pt x="3080891" y="79028"/>
                </a:lnTo>
                <a:lnTo>
                  <a:pt x="3048219" y="46356"/>
                </a:lnTo>
                <a:lnTo>
                  <a:pt x="3009050" y="21448"/>
                </a:lnTo>
                <a:lnTo>
                  <a:pt x="2964655" y="5573"/>
                </a:lnTo>
                <a:lnTo>
                  <a:pt x="291630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929371" y="1877567"/>
            <a:ext cx="2877820" cy="1329055"/>
          </a:xfrm>
          <a:custGeom>
            <a:avLst/>
            <a:gdLst/>
            <a:ahLst/>
            <a:cxnLst/>
            <a:rect l="l" t="t" r="r" b="b"/>
            <a:pathLst>
              <a:path w="2877820" h="1329055">
                <a:moveTo>
                  <a:pt x="2764917" y="0"/>
                </a:moveTo>
                <a:lnTo>
                  <a:pt x="112395" y="0"/>
                </a:lnTo>
                <a:lnTo>
                  <a:pt x="68633" y="8828"/>
                </a:lnTo>
                <a:lnTo>
                  <a:pt x="32908" y="32908"/>
                </a:lnTo>
                <a:lnTo>
                  <a:pt x="8828" y="68633"/>
                </a:lnTo>
                <a:lnTo>
                  <a:pt x="0" y="112395"/>
                </a:lnTo>
                <a:lnTo>
                  <a:pt x="0" y="1216533"/>
                </a:lnTo>
                <a:lnTo>
                  <a:pt x="8828" y="1260294"/>
                </a:lnTo>
                <a:lnTo>
                  <a:pt x="32908" y="1296019"/>
                </a:lnTo>
                <a:lnTo>
                  <a:pt x="68633" y="1320099"/>
                </a:lnTo>
                <a:lnTo>
                  <a:pt x="112395" y="1328928"/>
                </a:lnTo>
                <a:lnTo>
                  <a:pt x="2764917" y="1328928"/>
                </a:lnTo>
                <a:lnTo>
                  <a:pt x="2808678" y="1320099"/>
                </a:lnTo>
                <a:lnTo>
                  <a:pt x="2844403" y="1296019"/>
                </a:lnTo>
                <a:lnTo>
                  <a:pt x="2868483" y="1260294"/>
                </a:lnTo>
                <a:lnTo>
                  <a:pt x="2877311" y="1216533"/>
                </a:lnTo>
                <a:lnTo>
                  <a:pt x="2877311" y="112395"/>
                </a:lnTo>
                <a:lnTo>
                  <a:pt x="2868483" y="68633"/>
                </a:lnTo>
                <a:lnTo>
                  <a:pt x="2844403" y="32908"/>
                </a:lnTo>
                <a:lnTo>
                  <a:pt x="2808678" y="8828"/>
                </a:lnTo>
                <a:lnTo>
                  <a:pt x="2764917" y="0"/>
                </a:lnTo>
                <a:close/>
              </a:path>
            </a:pathLst>
          </a:custGeom>
          <a:solidFill>
            <a:srgbClr val="E2EDFF">
              <a:alpha val="36862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415796" y="1877567"/>
            <a:ext cx="2877820" cy="1329055"/>
          </a:xfrm>
          <a:custGeom>
            <a:avLst/>
            <a:gdLst/>
            <a:ahLst/>
            <a:cxnLst/>
            <a:rect l="l" t="t" r="r" b="b"/>
            <a:pathLst>
              <a:path w="2877820" h="1329055">
                <a:moveTo>
                  <a:pt x="2764916" y="0"/>
                </a:moveTo>
                <a:lnTo>
                  <a:pt x="112394" y="0"/>
                </a:lnTo>
                <a:lnTo>
                  <a:pt x="68633" y="8828"/>
                </a:lnTo>
                <a:lnTo>
                  <a:pt x="32908" y="32908"/>
                </a:lnTo>
                <a:lnTo>
                  <a:pt x="8828" y="68633"/>
                </a:lnTo>
                <a:lnTo>
                  <a:pt x="0" y="112395"/>
                </a:lnTo>
                <a:lnTo>
                  <a:pt x="0" y="1216533"/>
                </a:lnTo>
                <a:lnTo>
                  <a:pt x="8828" y="1260294"/>
                </a:lnTo>
                <a:lnTo>
                  <a:pt x="32908" y="1296019"/>
                </a:lnTo>
                <a:lnTo>
                  <a:pt x="68633" y="1320099"/>
                </a:lnTo>
                <a:lnTo>
                  <a:pt x="112394" y="1328928"/>
                </a:lnTo>
                <a:lnTo>
                  <a:pt x="2764916" y="1328928"/>
                </a:lnTo>
                <a:lnTo>
                  <a:pt x="2808678" y="1320099"/>
                </a:lnTo>
                <a:lnTo>
                  <a:pt x="2844403" y="1296019"/>
                </a:lnTo>
                <a:lnTo>
                  <a:pt x="2868483" y="1260294"/>
                </a:lnTo>
                <a:lnTo>
                  <a:pt x="2877312" y="1216533"/>
                </a:lnTo>
                <a:lnTo>
                  <a:pt x="2877312" y="112395"/>
                </a:lnTo>
                <a:lnTo>
                  <a:pt x="2868483" y="68633"/>
                </a:lnTo>
                <a:lnTo>
                  <a:pt x="2844403" y="32908"/>
                </a:lnTo>
                <a:lnTo>
                  <a:pt x="2808678" y="8828"/>
                </a:lnTo>
                <a:lnTo>
                  <a:pt x="2764916" y="0"/>
                </a:lnTo>
                <a:close/>
              </a:path>
            </a:pathLst>
          </a:custGeom>
          <a:solidFill>
            <a:srgbClr val="E2EDFF">
              <a:alpha val="36862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0" y="295656"/>
            <a:ext cx="2124710" cy="375285"/>
          </a:xfrm>
          <a:custGeom>
            <a:avLst/>
            <a:gdLst/>
            <a:ahLst/>
            <a:cxnLst/>
            <a:rect l="l" t="t" r="r" b="b"/>
            <a:pathLst>
              <a:path w="2124710" h="375284">
                <a:moveTo>
                  <a:pt x="1937004" y="0"/>
                </a:moveTo>
                <a:lnTo>
                  <a:pt x="0" y="0"/>
                </a:lnTo>
                <a:lnTo>
                  <a:pt x="0" y="374904"/>
                </a:lnTo>
                <a:lnTo>
                  <a:pt x="1937004" y="374904"/>
                </a:lnTo>
                <a:lnTo>
                  <a:pt x="1986828" y="368206"/>
                </a:lnTo>
                <a:lnTo>
                  <a:pt x="2031604" y="349306"/>
                </a:lnTo>
                <a:lnTo>
                  <a:pt x="2069544" y="319992"/>
                </a:lnTo>
                <a:lnTo>
                  <a:pt x="2098858" y="282052"/>
                </a:lnTo>
                <a:lnTo>
                  <a:pt x="2117758" y="237276"/>
                </a:lnTo>
                <a:lnTo>
                  <a:pt x="2124456" y="187452"/>
                </a:lnTo>
                <a:lnTo>
                  <a:pt x="2117758" y="137627"/>
                </a:lnTo>
                <a:lnTo>
                  <a:pt x="2098858" y="92851"/>
                </a:lnTo>
                <a:lnTo>
                  <a:pt x="2069544" y="54911"/>
                </a:lnTo>
                <a:lnTo>
                  <a:pt x="2031604" y="25597"/>
                </a:lnTo>
                <a:lnTo>
                  <a:pt x="1986828" y="6697"/>
                </a:lnTo>
                <a:lnTo>
                  <a:pt x="1937004" y="0"/>
                </a:lnTo>
                <a:close/>
              </a:path>
            </a:pathLst>
          </a:custGeom>
          <a:solidFill>
            <a:srgbClr val="275E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333247" y="367665"/>
            <a:ext cx="1625092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b="1" spc="80" dirty="0">
                <a:solidFill>
                  <a:srgbClr val="FFFFF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Коммутаторы</a:t>
            </a:r>
            <a:r>
              <a:rPr lang="ru-RU" sz="1200" b="1" spc="-70" dirty="0">
                <a:solidFill>
                  <a:srgbClr val="FFFFF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sz="1200" b="1" spc="-55" dirty="0">
                <a:solidFill>
                  <a:srgbClr val="FFFFF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PoE</a:t>
            </a:r>
            <a:endParaRPr lang="en-US" sz="12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1538457" y="332395"/>
            <a:ext cx="325755" cy="297180"/>
          </a:xfrm>
          <a:custGeom>
            <a:avLst/>
            <a:gdLst/>
            <a:ahLst/>
            <a:cxnLst/>
            <a:rect l="l" t="t" r="r" b="b"/>
            <a:pathLst>
              <a:path w="325754" h="297180">
                <a:moveTo>
                  <a:pt x="52096" y="188364"/>
                </a:moveTo>
                <a:lnTo>
                  <a:pt x="9808" y="211528"/>
                </a:lnTo>
                <a:lnTo>
                  <a:pt x="0" y="242752"/>
                </a:lnTo>
                <a:lnTo>
                  <a:pt x="2575" y="259294"/>
                </a:lnTo>
                <a:lnTo>
                  <a:pt x="9838" y="273966"/>
                </a:lnTo>
                <a:lnTo>
                  <a:pt x="21122" y="285810"/>
                </a:lnTo>
                <a:lnTo>
                  <a:pt x="35758" y="293871"/>
                </a:lnTo>
                <a:lnTo>
                  <a:pt x="52140" y="297103"/>
                </a:lnTo>
                <a:lnTo>
                  <a:pt x="68361" y="295280"/>
                </a:lnTo>
                <a:lnTo>
                  <a:pt x="83305" y="288703"/>
                </a:lnTo>
                <a:lnTo>
                  <a:pt x="95854" y="277670"/>
                </a:lnTo>
                <a:lnTo>
                  <a:pt x="117419" y="259070"/>
                </a:lnTo>
                <a:lnTo>
                  <a:pt x="143141" y="248580"/>
                </a:lnTo>
                <a:lnTo>
                  <a:pt x="170851" y="246696"/>
                </a:lnTo>
                <a:lnTo>
                  <a:pt x="197278" y="246696"/>
                </a:lnTo>
                <a:lnTo>
                  <a:pt x="197277" y="238778"/>
                </a:lnTo>
                <a:lnTo>
                  <a:pt x="143157" y="236891"/>
                </a:lnTo>
                <a:lnTo>
                  <a:pt x="95854" y="207803"/>
                </a:lnTo>
                <a:lnTo>
                  <a:pt x="83288" y="196760"/>
                </a:lnTo>
                <a:lnTo>
                  <a:pt x="68328" y="190184"/>
                </a:lnTo>
                <a:lnTo>
                  <a:pt x="52096" y="188364"/>
                </a:lnTo>
                <a:close/>
              </a:path>
              <a:path w="325754" h="297180">
                <a:moveTo>
                  <a:pt x="208970" y="111964"/>
                </a:moveTo>
                <a:lnTo>
                  <a:pt x="203131" y="116651"/>
                </a:lnTo>
                <a:lnTo>
                  <a:pt x="196616" y="120421"/>
                </a:lnTo>
                <a:lnTo>
                  <a:pt x="189647" y="123146"/>
                </a:lnTo>
                <a:lnTo>
                  <a:pt x="209650" y="143427"/>
                </a:lnTo>
                <a:lnTo>
                  <a:pt x="221870" y="168428"/>
                </a:lnTo>
                <a:lnTo>
                  <a:pt x="225664" y="196013"/>
                </a:lnTo>
                <a:lnTo>
                  <a:pt x="220389" y="224047"/>
                </a:lnTo>
                <a:lnTo>
                  <a:pt x="217145" y="240472"/>
                </a:lnTo>
                <a:lnTo>
                  <a:pt x="218946" y="256749"/>
                </a:lnTo>
                <a:lnTo>
                  <a:pt x="225493" y="271756"/>
                </a:lnTo>
                <a:lnTo>
                  <a:pt x="236482" y="284369"/>
                </a:lnTo>
                <a:lnTo>
                  <a:pt x="250775" y="293034"/>
                </a:lnTo>
                <a:lnTo>
                  <a:pt x="266648" y="296894"/>
                </a:lnTo>
                <a:lnTo>
                  <a:pt x="282948" y="295850"/>
                </a:lnTo>
                <a:lnTo>
                  <a:pt x="298520" y="289799"/>
                </a:lnTo>
                <a:lnTo>
                  <a:pt x="311521" y="279293"/>
                </a:lnTo>
                <a:lnTo>
                  <a:pt x="320561" y="265654"/>
                </a:lnTo>
                <a:lnTo>
                  <a:pt x="325150" y="249936"/>
                </a:lnTo>
                <a:lnTo>
                  <a:pt x="324792" y="233195"/>
                </a:lnTo>
                <a:lnTo>
                  <a:pt x="319390" y="217359"/>
                </a:lnTo>
                <a:lnTo>
                  <a:pt x="309705" y="204184"/>
                </a:lnTo>
                <a:lnTo>
                  <a:pt x="296555" y="194492"/>
                </a:lnTo>
                <a:lnTo>
                  <a:pt x="280753" y="189109"/>
                </a:lnTo>
                <a:lnTo>
                  <a:pt x="253904" y="179689"/>
                </a:lnTo>
                <a:lnTo>
                  <a:pt x="231981" y="162600"/>
                </a:lnTo>
                <a:lnTo>
                  <a:pt x="216498" y="139479"/>
                </a:lnTo>
                <a:lnTo>
                  <a:pt x="208970" y="111964"/>
                </a:lnTo>
                <a:close/>
              </a:path>
              <a:path w="325754" h="297180">
                <a:moveTo>
                  <a:pt x="197278" y="246696"/>
                </a:moveTo>
                <a:lnTo>
                  <a:pt x="170851" y="246696"/>
                </a:lnTo>
                <a:lnTo>
                  <a:pt x="198382" y="253913"/>
                </a:lnTo>
                <a:lnTo>
                  <a:pt x="197278" y="246696"/>
                </a:lnTo>
                <a:close/>
              </a:path>
              <a:path w="325754" h="297180">
                <a:moveTo>
                  <a:pt x="198382" y="231548"/>
                </a:moveTo>
                <a:lnTo>
                  <a:pt x="170863" y="238778"/>
                </a:lnTo>
                <a:lnTo>
                  <a:pt x="197277" y="238778"/>
                </a:lnTo>
                <a:lnTo>
                  <a:pt x="198382" y="231548"/>
                </a:lnTo>
                <a:close/>
              </a:path>
              <a:path w="325754" h="297180">
                <a:moveTo>
                  <a:pt x="158016" y="0"/>
                </a:moveTo>
                <a:lnTo>
                  <a:pt x="116880" y="25163"/>
                </a:lnTo>
                <a:lnTo>
                  <a:pt x="108545" y="56422"/>
                </a:lnTo>
                <a:lnTo>
                  <a:pt x="111802" y="72841"/>
                </a:lnTo>
                <a:lnTo>
                  <a:pt x="117088" y="100866"/>
                </a:lnTo>
                <a:lnTo>
                  <a:pt x="113291" y="128445"/>
                </a:lnTo>
                <a:lnTo>
                  <a:pt x="101063" y="153446"/>
                </a:lnTo>
                <a:lnTo>
                  <a:pt x="81060" y="173742"/>
                </a:lnTo>
                <a:lnTo>
                  <a:pt x="88030" y="176468"/>
                </a:lnTo>
                <a:lnTo>
                  <a:pt x="94533" y="180241"/>
                </a:lnTo>
                <a:lnTo>
                  <a:pt x="100384" y="184924"/>
                </a:lnTo>
                <a:lnTo>
                  <a:pt x="107902" y="157416"/>
                </a:lnTo>
                <a:lnTo>
                  <a:pt x="123386" y="134307"/>
                </a:lnTo>
                <a:lnTo>
                  <a:pt x="145314" y="117220"/>
                </a:lnTo>
                <a:lnTo>
                  <a:pt x="172166" y="107780"/>
                </a:lnTo>
                <a:lnTo>
                  <a:pt x="187979" y="102390"/>
                </a:lnTo>
                <a:lnTo>
                  <a:pt x="201138" y="92689"/>
                </a:lnTo>
                <a:lnTo>
                  <a:pt x="210824" y="79502"/>
                </a:lnTo>
                <a:lnTo>
                  <a:pt x="216215" y="63652"/>
                </a:lnTo>
                <a:lnTo>
                  <a:pt x="216553" y="46914"/>
                </a:lnTo>
                <a:lnTo>
                  <a:pt x="211950" y="31201"/>
                </a:lnTo>
                <a:lnTo>
                  <a:pt x="202899" y="17568"/>
                </a:lnTo>
                <a:lnTo>
                  <a:pt x="189890" y="7070"/>
                </a:lnTo>
                <a:lnTo>
                  <a:pt x="174317" y="1030"/>
                </a:lnTo>
                <a:lnTo>
                  <a:pt x="158016" y="0"/>
                </a:lnTo>
                <a:close/>
              </a:path>
            </a:pathLst>
          </a:custGeom>
          <a:solidFill>
            <a:srgbClr val="275E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1515236" y="3292855"/>
            <a:ext cx="1188720" cy="12833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4604">
              <a:lnSpc>
                <a:spcPct val="100000"/>
              </a:lnSpc>
              <a:spcBef>
                <a:spcPts val="105"/>
              </a:spcBef>
            </a:pPr>
            <a:r>
              <a:rPr sz="1400" b="1" spc="5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MES2424P</a:t>
            </a:r>
            <a:endParaRPr sz="14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  <a:p>
            <a:pPr marL="12700">
              <a:lnSpc>
                <a:spcPct val="100000"/>
              </a:lnSpc>
              <a:spcBef>
                <a:spcPts val="1015"/>
              </a:spcBef>
            </a:pPr>
            <a:r>
              <a:rPr sz="800" spc="55" dirty="0">
                <a:solidFill>
                  <a:srgbClr val="275EC6"/>
                </a:solidFill>
                <a:latin typeface="Calibri"/>
                <a:cs typeface="Calibri"/>
              </a:rPr>
              <a:t>Пропуск.</a:t>
            </a:r>
            <a:r>
              <a:rPr sz="800" spc="-5" dirty="0">
                <a:solidFill>
                  <a:srgbClr val="275EC6"/>
                </a:solidFill>
                <a:latin typeface="Calibri"/>
                <a:cs typeface="Calibri"/>
              </a:rPr>
              <a:t> </a:t>
            </a:r>
            <a:r>
              <a:rPr sz="800" spc="60" dirty="0">
                <a:solidFill>
                  <a:srgbClr val="275EC6"/>
                </a:solidFill>
                <a:latin typeface="Calibri"/>
                <a:cs typeface="Calibri"/>
              </a:rPr>
              <a:t>способность</a:t>
            </a:r>
            <a:endParaRPr sz="8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25"/>
              </a:spcBef>
            </a:pPr>
            <a:r>
              <a:rPr sz="1100" b="1" spc="15" dirty="0">
                <a:latin typeface="Arial"/>
                <a:cs typeface="Arial"/>
              </a:rPr>
              <a:t>128</a:t>
            </a:r>
            <a:r>
              <a:rPr sz="1100" b="1" spc="-60" dirty="0">
                <a:latin typeface="Arial"/>
                <a:cs typeface="Arial"/>
              </a:rPr>
              <a:t> </a:t>
            </a:r>
            <a:r>
              <a:rPr sz="1100" b="1" spc="15" dirty="0">
                <a:latin typeface="Arial"/>
                <a:cs typeface="Arial"/>
              </a:rPr>
              <a:t>Гбит/с</a:t>
            </a:r>
            <a:endParaRPr sz="11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65"/>
              </a:spcBef>
            </a:pPr>
            <a:r>
              <a:rPr sz="800" spc="70" dirty="0">
                <a:solidFill>
                  <a:srgbClr val="275EC6"/>
                </a:solidFill>
                <a:latin typeface="Calibri"/>
                <a:cs typeface="Calibri"/>
              </a:rPr>
              <a:t>Интерфейсы</a:t>
            </a:r>
            <a:endParaRPr sz="8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30"/>
              </a:spcBef>
            </a:pPr>
            <a:r>
              <a:rPr sz="1100" b="1" spc="20" dirty="0">
                <a:latin typeface="Arial"/>
                <a:cs typeface="Arial"/>
              </a:rPr>
              <a:t>24 </a:t>
            </a:r>
            <a:r>
              <a:rPr sz="1100" b="1" spc="-15" dirty="0">
                <a:latin typeface="Arial"/>
                <a:cs typeface="Arial"/>
              </a:rPr>
              <a:t>× </a:t>
            </a:r>
            <a:r>
              <a:rPr sz="1100" b="1" spc="-20" dirty="0">
                <a:latin typeface="Arial"/>
                <a:cs typeface="Arial"/>
              </a:rPr>
              <a:t>1G</a:t>
            </a:r>
            <a:r>
              <a:rPr sz="1100" b="1" spc="-160" dirty="0">
                <a:latin typeface="Arial"/>
                <a:cs typeface="Arial"/>
              </a:rPr>
              <a:t> </a:t>
            </a:r>
            <a:r>
              <a:rPr sz="1100" b="1" spc="-35" dirty="0">
                <a:latin typeface="Arial"/>
                <a:cs typeface="Arial"/>
              </a:rPr>
              <a:t>PoE/PoE+</a:t>
            </a:r>
            <a:endParaRPr sz="11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1100" b="1" spc="15" dirty="0">
                <a:latin typeface="Arial"/>
                <a:cs typeface="Arial"/>
              </a:rPr>
              <a:t>4 </a:t>
            </a:r>
            <a:r>
              <a:rPr sz="1100" b="1" spc="-15" dirty="0">
                <a:latin typeface="Arial"/>
                <a:cs typeface="Arial"/>
              </a:rPr>
              <a:t>× </a:t>
            </a:r>
            <a:r>
              <a:rPr sz="1100" b="1" spc="-10" dirty="0">
                <a:latin typeface="Arial"/>
                <a:cs typeface="Arial"/>
              </a:rPr>
              <a:t>10G</a:t>
            </a:r>
            <a:r>
              <a:rPr sz="1100" b="1" spc="-110" dirty="0">
                <a:latin typeface="Arial"/>
                <a:cs typeface="Arial"/>
              </a:rPr>
              <a:t> </a:t>
            </a:r>
            <a:r>
              <a:rPr sz="1100" b="1" spc="-70" dirty="0">
                <a:latin typeface="Arial"/>
                <a:cs typeface="Arial"/>
              </a:rPr>
              <a:t>SFP+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009635" y="3292855"/>
            <a:ext cx="1198880" cy="12833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spc="15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M</a:t>
            </a:r>
            <a:r>
              <a:rPr sz="1400" b="1" spc="5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E</a:t>
            </a:r>
            <a:r>
              <a:rPr sz="1400" b="1" spc="-125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S</a:t>
            </a:r>
            <a:r>
              <a:rPr sz="1400" b="1" spc="45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2420</a:t>
            </a:r>
            <a:r>
              <a:rPr sz="1400" b="1" spc="-25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-</a:t>
            </a:r>
            <a:r>
              <a:rPr sz="1400" b="1" spc="45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48</a:t>
            </a:r>
            <a:r>
              <a:rPr sz="1400" b="1" spc="-50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P</a:t>
            </a:r>
            <a:endParaRPr sz="14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  <a:p>
            <a:pPr marL="12700">
              <a:lnSpc>
                <a:spcPct val="100000"/>
              </a:lnSpc>
              <a:spcBef>
                <a:spcPts val="1015"/>
              </a:spcBef>
            </a:pPr>
            <a:r>
              <a:rPr sz="800" spc="55" dirty="0">
                <a:solidFill>
                  <a:srgbClr val="275EC6"/>
                </a:solidFill>
                <a:latin typeface="Calibri"/>
                <a:cs typeface="Calibri"/>
              </a:rPr>
              <a:t>Пропуск.</a:t>
            </a:r>
            <a:r>
              <a:rPr sz="800" dirty="0">
                <a:solidFill>
                  <a:srgbClr val="275EC6"/>
                </a:solidFill>
                <a:latin typeface="Calibri"/>
                <a:cs typeface="Calibri"/>
              </a:rPr>
              <a:t> </a:t>
            </a:r>
            <a:r>
              <a:rPr sz="800" spc="60" dirty="0">
                <a:solidFill>
                  <a:srgbClr val="275EC6"/>
                </a:solidFill>
                <a:latin typeface="Calibri"/>
                <a:cs typeface="Calibri"/>
              </a:rPr>
              <a:t>способность</a:t>
            </a:r>
            <a:endParaRPr sz="8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25"/>
              </a:spcBef>
            </a:pPr>
            <a:r>
              <a:rPr sz="1100" b="1" spc="15" dirty="0">
                <a:latin typeface="Arial"/>
                <a:cs typeface="Arial"/>
              </a:rPr>
              <a:t>176</a:t>
            </a:r>
            <a:r>
              <a:rPr sz="1100" b="1" spc="-60" dirty="0">
                <a:latin typeface="Arial"/>
                <a:cs typeface="Arial"/>
              </a:rPr>
              <a:t> </a:t>
            </a:r>
            <a:r>
              <a:rPr sz="1100" b="1" spc="15" dirty="0">
                <a:latin typeface="Arial"/>
                <a:cs typeface="Arial"/>
              </a:rPr>
              <a:t>Гбит/с</a:t>
            </a:r>
            <a:endParaRPr sz="11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65"/>
              </a:spcBef>
            </a:pPr>
            <a:r>
              <a:rPr sz="800" spc="70" dirty="0">
                <a:solidFill>
                  <a:srgbClr val="275EC6"/>
                </a:solidFill>
                <a:latin typeface="Calibri"/>
                <a:cs typeface="Calibri"/>
              </a:rPr>
              <a:t>Интерфейсы</a:t>
            </a:r>
            <a:endParaRPr sz="8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30"/>
              </a:spcBef>
            </a:pPr>
            <a:r>
              <a:rPr sz="1100" b="1" spc="20" dirty="0">
                <a:latin typeface="Arial"/>
                <a:cs typeface="Arial"/>
              </a:rPr>
              <a:t>48 </a:t>
            </a:r>
            <a:r>
              <a:rPr sz="1100" b="1" spc="-15" dirty="0">
                <a:latin typeface="Arial"/>
                <a:cs typeface="Arial"/>
              </a:rPr>
              <a:t>× </a:t>
            </a:r>
            <a:r>
              <a:rPr sz="1100" b="1" spc="-20" dirty="0">
                <a:latin typeface="Arial"/>
                <a:cs typeface="Arial"/>
              </a:rPr>
              <a:t>1G</a:t>
            </a:r>
            <a:r>
              <a:rPr sz="1100" b="1" spc="-155" dirty="0">
                <a:latin typeface="Arial"/>
                <a:cs typeface="Arial"/>
              </a:rPr>
              <a:t> </a:t>
            </a:r>
            <a:r>
              <a:rPr sz="1100" b="1" spc="-35" dirty="0">
                <a:latin typeface="Arial"/>
                <a:cs typeface="Arial"/>
              </a:rPr>
              <a:t>PoE/PoE+</a:t>
            </a:r>
            <a:endParaRPr sz="11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1100" b="1" spc="15" dirty="0">
                <a:latin typeface="Arial"/>
                <a:cs typeface="Arial"/>
              </a:rPr>
              <a:t>4 </a:t>
            </a:r>
            <a:r>
              <a:rPr sz="1100" b="1" spc="-15" dirty="0">
                <a:latin typeface="Arial"/>
                <a:cs typeface="Arial"/>
              </a:rPr>
              <a:t>× </a:t>
            </a:r>
            <a:r>
              <a:rPr sz="1100" b="1" spc="-10" dirty="0">
                <a:latin typeface="Arial"/>
                <a:cs typeface="Arial"/>
              </a:rPr>
              <a:t>10G</a:t>
            </a:r>
            <a:r>
              <a:rPr sz="1100" b="1" spc="-110" dirty="0">
                <a:latin typeface="Arial"/>
                <a:cs typeface="Arial"/>
              </a:rPr>
              <a:t> </a:t>
            </a:r>
            <a:r>
              <a:rPr sz="1100" b="1" spc="-70" dirty="0">
                <a:latin typeface="Arial"/>
                <a:cs typeface="Arial"/>
              </a:rPr>
              <a:t>SFP+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745228" y="3292855"/>
            <a:ext cx="1188720" cy="12833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spc="5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MES2448P</a:t>
            </a:r>
            <a:endParaRPr sz="14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  <a:p>
            <a:pPr marL="12700">
              <a:lnSpc>
                <a:spcPct val="100000"/>
              </a:lnSpc>
              <a:spcBef>
                <a:spcPts val="1015"/>
              </a:spcBef>
            </a:pPr>
            <a:r>
              <a:rPr sz="800" spc="55" dirty="0">
                <a:solidFill>
                  <a:srgbClr val="275EC6"/>
                </a:solidFill>
                <a:latin typeface="Calibri"/>
                <a:cs typeface="Calibri"/>
              </a:rPr>
              <a:t>Пропуск.</a:t>
            </a:r>
            <a:r>
              <a:rPr sz="800" spc="-5" dirty="0">
                <a:solidFill>
                  <a:srgbClr val="275EC6"/>
                </a:solidFill>
                <a:latin typeface="Calibri"/>
                <a:cs typeface="Calibri"/>
              </a:rPr>
              <a:t> </a:t>
            </a:r>
            <a:r>
              <a:rPr sz="800" spc="60" dirty="0">
                <a:solidFill>
                  <a:srgbClr val="275EC6"/>
                </a:solidFill>
                <a:latin typeface="Calibri"/>
                <a:cs typeface="Calibri"/>
              </a:rPr>
              <a:t>способность</a:t>
            </a:r>
            <a:endParaRPr sz="8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25"/>
              </a:spcBef>
            </a:pPr>
            <a:r>
              <a:rPr sz="1100" b="1" spc="15" dirty="0">
                <a:latin typeface="Arial"/>
                <a:cs typeface="Arial"/>
              </a:rPr>
              <a:t>176</a:t>
            </a:r>
            <a:r>
              <a:rPr sz="1100" b="1" spc="-60" dirty="0">
                <a:latin typeface="Arial"/>
                <a:cs typeface="Arial"/>
              </a:rPr>
              <a:t> </a:t>
            </a:r>
            <a:r>
              <a:rPr sz="1100" b="1" spc="15" dirty="0">
                <a:latin typeface="Arial"/>
                <a:cs typeface="Arial"/>
              </a:rPr>
              <a:t>Гбит/с</a:t>
            </a:r>
            <a:endParaRPr sz="11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65"/>
              </a:spcBef>
            </a:pPr>
            <a:r>
              <a:rPr sz="800" spc="70" dirty="0">
                <a:solidFill>
                  <a:srgbClr val="275EC6"/>
                </a:solidFill>
                <a:latin typeface="Calibri"/>
                <a:cs typeface="Calibri"/>
              </a:rPr>
              <a:t>Интерфейсы</a:t>
            </a:r>
            <a:endParaRPr sz="8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30"/>
              </a:spcBef>
            </a:pPr>
            <a:r>
              <a:rPr sz="1100" b="1" spc="20" dirty="0">
                <a:latin typeface="Arial"/>
                <a:cs typeface="Arial"/>
              </a:rPr>
              <a:t>48 </a:t>
            </a:r>
            <a:r>
              <a:rPr sz="1100" b="1" spc="-15" dirty="0">
                <a:latin typeface="Arial"/>
                <a:cs typeface="Arial"/>
              </a:rPr>
              <a:t>× </a:t>
            </a:r>
            <a:r>
              <a:rPr sz="1100" b="1" spc="-20" dirty="0">
                <a:latin typeface="Arial"/>
                <a:cs typeface="Arial"/>
              </a:rPr>
              <a:t>1G</a:t>
            </a:r>
            <a:r>
              <a:rPr sz="1100" b="1" spc="-160" dirty="0">
                <a:latin typeface="Arial"/>
                <a:cs typeface="Arial"/>
              </a:rPr>
              <a:t> </a:t>
            </a:r>
            <a:r>
              <a:rPr sz="1100" b="1" spc="-35" dirty="0">
                <a:latin typeface="Arial"/>
                <a:cs typeface="Arial"/>
              </a:rPr>
              <a:t>PoE/PoE+</a:t>
            </a:r>
            <a:endParaRPr sz="11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1100" b="1" spc="15" dirty="0">
                <a:latin typeface="Arial"/>
                <a:cs typeface="Arial"/>
              </a:rPr>
              <a:t>4 </a:t>
            </a:r>
            <a:r>
              <a:rPr sz="1100" b="1" spc="-15" dirty="0">
                <a:latin typeface="Arial"/>
                <a:cs typeface="Arial"/>
              </a:rPr>
              <a:t>× </a:t>
            </a:r>
            <a:r>
              <a:rPr sz="1100" b="1" spc="-10" dirty="0">
                <a:latin typeface="Arial"/>
                <a:cs typeface="Arial"/>
              </a:rPr>
              <a:t>10G</a:t>
            </a:r>
            <a:r>
              <a:rPr sz="1100" b="1" spc="-110" dirty="0">
                <a:latin typeface="Arial"/>
                <a:cs typeface="Arial"/>
              </a:rPr>
              <a:t> </a:t>
            </a:r>
            <a:r>
              <a:rPr sz="1100" b="1" spc="-70" dirty="0">
                <a:latin typeface="Arial"/>
                <a:cs typeface="Arial"/>
              </a:rPr>
              <a:t>SFP+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9488805" y="3605794"/>
            <a:ext cx="1096010" cy="932180"/>
          </a:xfrm>
          <a:prstGeom prst="rect">
            <a:avLst/>
          </a:prstGeom>
        </p:spPr>
        <p:txBody>
          <a:bodyPr vert="horz" wrap="square" lIns="0" tIns="425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35"/>
              </a:spcBef>
            </a:pPr>
            <a:r>
              <a:rPr sz="800" spc="55" dirty="0">
                <a:solidFill>
                  <a:srgbClr val="275EC6"/>
                </a:solidFill>
                <a:latin typeface="Calibri"/>
                <a:cs typeface="Calibri"/>
              </a:rPr>
              <a:t>Бюджет</a:t>
            </a:r>
            <a:r>
              <a:rPr sz="800" dirty="0">
                <a:solidFill>
                  <a:srgbClr val="275EC6"/>
                </a:solidFill>
                <a:latin typeface="Calibri"/>
                <a:cs typeface="Calibri"/>
              </a:rPr>
              <a:t> </a:t>
            </a:r>
            <a:r>
              <a:rPr sz="800" spc="55" dirty="0">
                <a:solidFill>
                  <a:srgbClr val="275EC6"/>
                </a:solidFill>
                <a:latin typeface="Calibri"/>
                <a:cs typeface="Calibri"/>
              </a:rPr>
              <a:t>PoE</a:t>
            </a:r>
            <a:endParaRPr sz="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25"/>
              </a:spcBef>
            </a:pPr>
            <a:r>
              <a:rPr sz="1100" b="1" spc="15" dirty="0">
                <a:latin typeface="Arial"/>
                <a:cs typeface="Arial"/>
              </a:rPr>
              <a:t>1450</a:t>
            </a:r>
            <a:r>
              <a:rPr sz="1100" b="1" spc="-70" dirty="0">
                <a:latin typeface="Arial"/>
                <a:cs typeface="Arial"/>
              </a:rPr>
              <a:t> </a:t>
            </a:r>
            <a:r>
              <a:rPr sz="1100" b="1" spc="-20" dirty="0">
                <a:latin typeface="Arial"/>
                <a:cs typeface="Arial"/>
              </a:rPr>
              <a:t>Вт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65"/>
              </a:spcBef>
            </a:pPr>
            <a:r>
              <a:rPr sz="800" spc="70" dirty="0">
                <a:solidFill>
                  <a:srgbClr val="275EC6"/>
                </a:solidFill>
                <a:latin typeface="Calibri"/>
                <a:cs typeface="Calibri"/>
              </a:rPr>
              <a:t>Питание</a:t>
            </a:r>
            <a:endParaRPr sz="8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  <a:spcBef>
                <a:spcPts val="330"/>
              </a:spcBef>
            </a:pPr>
            <a:r>
              <a:rPr sz="1100" b="1" spc="10" dirty="0">
                <a:latin typeface="Arial"/>
                <a:cs typeface="Arial"/>
              </a:rPr>
              <a:t>1+1 </a:t>
            </a:r>
            <a:r>
              <a:rPr sz="1100" b="1" spc="-60" dirty="0">
                <a:latin typeface="Arial"/>
                <a:cs typeface="Arial"/>
              </a:rPr>
              <a:t>– </a:t>
            </a:r>
            <a:r>
              <a:rPr sz="1100" b="1" spc="10" dirty="0">
                <a:latin typeface="Arial"/>
                <a:cs typeface="Arial"/>
              </a:rPr>
              <a:t>сменные  </a:t>
            </a:r>
            <a:r>
              <a:rPr sz="1100" b="1" spc="15" dirty="0">
                <a:latin typeface="Arial"/>
                <a:cs typeface="Arial"/>
              </a:rPr>
              <a:t>блоки</a:t>
            </a:r>
            <a:r>
              <a:rPr sz="1100" b="1" spc="-75" dirty="0">
                <a:latin typeface="Arial"/>
                <a:cs typeface="Arial"/>
              </a:rPr>
              <a:t> </a:t>
            </a:r>
            <a:r>
              <a:rPr sz="1100" b="1" spc="35" dirty="0">
                <a:latin typeface="Arial"/>
                <a:cs typeface="Arial"/>
              </a:rPr>
              <a:t>питания</a:t>
            </a:r>
            <a:endParaRPr sz="11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906014" y="3605794"/>
            <a:ext cx="1218565" cy="932180"/>
          </a:xfrm>
          <a:prstGeom prst="rect">
            <a:avLst/>
          </a:prstGeom>
        </p:spPr>
        <p:txBody>
          <a:bodyPr vert="horz" wrap="square" lIns="0" tIns="425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35"/>
              </a:spcBef>
            </a:pPr>
            <a:r>
              <a:rPr sz="800" spc="55" dirty="0">
                <a:solidFill>
                  <a:srgbClr val="275EC6"/>
                </a:solidFill>
                <a:latin typeface="Calibri"/>
                <a:cs typeface="Calibri"/>
              </a:rPr>
              <a:t>Бюджет</a:t>
            </a:r>
            <a:r>
              <a:rPr sz="800" dirty="0">
                <a:solidFill>
                  <a:srgbClr val="275EC6"/>
                </a:solidFill>
                <a:latin typeface="Calibri"/>
                <a:cs typeface="Calibri"/>
              </a:rPr>
              <a:t> </a:t>
            </a:r>
            <a:r>
              <a:rPr sz="800" spc="55" dirty="0">
                <a:solidFill>
                  <a:srgbClr val="275EC6"/>
                </a:solidFill>
                <a:latin typeface="Calibri"/>
                <a:cs typeface="Calibri"/>
              </a:rPr>
              <a:t>PoE</a:t>
            </a:r>
            <a:endParaRPr sz="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25"/>
              </a:spcBef>
            </a:pPr>
            <a:r>
              <a:rPr sz="1100" b="1" spc="15" dirty="0">
                <a:latin typeface="Arial"/>
                <a:cs typeface="Arial"/>
              </a:rPr>
              <a:t>370</a:t>
            </a:r>
            <a:r>
              <a:rPr sz="1100" b="1" spc="-140" dirty="0">
                <a:latin typeface="Arial"/>
                <a:cs typeface="Arial"/>
              </a:rPr>
              <a:t> </a:t>
            </a:r>
            <a:r>
              <a:rPr sz="1100" b="1" spc="-20" dirty="0">
                <a:latin typeface="Arial"/>
                <a:cs typeface="Arial"/>
              </a:rPr>
              <a:t>Вт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65"/>
              </a:spcBef>
            </a:pPr>
            <a:r>
              <a:rPr sz="800" spc="70" dirty="0">
                <a:solidFill>
                  <a:srgbClr val="275EC6"/>
                </a:solidFill>
                <a:latin typeface="Calibri"/>
                <a:cs typeface="Calibri"/>
              </a:rPr>
              <a:t>Питание</a:t>
            </a:r>
            <a:endParaRPr sz="8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  <a:spcBef>
                <a:spcPts val="330"/>
              </a:spcBef>
            </a:pPr>
            <a:r>
              <a:rPr sz="1100" b="1" spc="-85" dirty="0">
                <a:latin typeface="Arial"/>
                <a:cs typeface="Arial"/>
              </a:rPr>
              <a:t>AC </a:t>
            </a:r>
            <a:r>
              <a:rPr sz="1100" b="1" spc="-60" dirty="0">
                <a:latin typeface="Arial"/>
                <a:cs typeface="Arial"/>
              </a:rPr>
              <a:t>– </a:t>
            </a:r>
            <a:r>
              <a:rPr sz="1100" b="1" spc="10" dirty="0">
                <a:latin typeface="Arial"/>
                <a:cs typeface="Arial"/>
              </a:rPr>
              <a:t>встроенный  </a:t>
            </a:r>
            <a:r>
              <a:rPr sz="1100" b="1" spc="5" dirty="0">
                <a:latin typeface="Arial"/>
                <a:cs typeface="Arial"/>
              </a:rPr>
              <a:t>блок</a:t>
            </a:r>
            <a:r>
              <a:rPr sz="1100" b="1" spc="-30" dirty="0">
                <a:latin typeface="Arial"/>
                <a:cs typeface="Arial"/>
              </a:rPr>
              <a:t> </a:t>
            </a:r>
            <a:r>
              <a:rPr sz="1100" b="1" spc="35" dirty="0">
                <a:latin typeface="Arial"/>
                <a:cs typeface="Arial"/>
              </a:rPr>
              <a:t>питания</a:t>
            </a:r>
            <a:endParaRPr sz="11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161023" y="3605794"/>
            <a:ext cx="1096010" cy="932180"/>
          </a:xfrm>
          <a:prstGeom prst="rect">
            <a:avLst/>
          </a:prstGeom>
        </p:spPr>
        <p:txBody>
          <a:bodyPr vert="horz" wrap="square" lIns="0" tIns="425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35"/>
              </a:spcBef>
            </a:pPr>
            <a:r>
              <a:rPr sz="800" spc="55" dirty="0">
                <a:solidFill>
                  <a:srgbClr val="275EC6"/>
                </a:solidFill>
                <a:latin typeface="Calibri"/>
                <a:cs typeface="Calibri"/>
              </a:rPr>
              <a:t>Бюджет</a:t>
            </a:r>
            <a:r>
              <a:rPr sz="800" dirty="0">
                <a:solidFill>
                  <a:srgbClr val="275EC6"/>
                </a:solidFill>
                <a:latin typeface="Calibri"/>
                <a:cs typeface="Calibri"/>
              </a:rPr>
              <a:t> </a:t>
            </a:r>
            <a:r>
              <a:rPr sz="800" spc="55" dirty="0">
                <a:solidFill>
                  <a:srgbClr val="275EC6"/>
                </a:solidFill>
                <a:latin typeface="Calibri"/>
                <a:cs typeface="Calibri"/>
              </a:rPr>
              <a:t>PoE</a:t>
            </a:r>
            <a:endParaRPr sz="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25"/>
              </a:spcBef>
            </a:pPr>
            <a:r>
              <a:rPr sz="1100" b="1" spc="15" dirty="0">
                <a:latin typeface="Arial"/>
                <a:cs typeface="Arial"/>
              </a:rPr>
              <a:t>720</a:t>
            </a:r>
            <a:r>
              <a:rPr sz="1100" b="1" spc="-140" dirty="0">
                <a:latin typeface="Arial"/>
                <a:cs typeface="Arial"/>
              </a:rPr>
              <a:t> </a:t>
            </a:r>
            <a:r>
              <a:rPr sz="1100" b="1" spc="-20" dirty="0">
                <a:latin typeface="Arial"/>
                <a:cs typeface="Arial"/>
              </a:rPr>
              <a:t>Вт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65"/>
              </a:spcBef>
            </a:pPr>
            <a:r>
              <a:rPr sz="800" spc="70" dirty="0">
                <a:solidFill>
                  <a:srgbClr val="275EC6"/>
                </a:solidFill>
                <a:latin typeface="Calibri"/>
                <a:cs typeface="Calibri"/>
              </a:rPr>
              <a:t>Питание</a:t>
            </a:r>
            <a:endParaRPr sz="8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  <a:spcBef>
                <a:spcPts val="330"/>
              </a:spcBef>
            </a:pPr>
            <a:r>
              <a:rPr sz="1100" b="1" spc="10" dirty="0">
                <a:latin typeface="Arial"/>
                <a:cs typeface="Arial"/>
              </a:rPr>
              <a:t>1+1 </a:t>
            </a:r>
            <a:r>
              <a:rPr sz="1100" b="1" spc="-60" dirty="0">
                <a:latin typeface="Arial"/>
                <a:cs typeface="Arial"/>
              </a:rPr>
              <a:t>– </a:t>
            </a:r>
            <a:r>
              <a:rPr sz="1100" b="1" spc="10" dirty="0">
                <a:latin typeface="Arial"/>
                <a:cs typeface="Arial"/>
              </a:rPr>
              <a:t>сменные  </a:t>
            </a:r>
            <a:r>
              <a:rPr sz="1100" b="1" spc="15" dirty="0">
                <a:latin typeface="Arial"/>
                <a:cs typeface="Arial"/>
              </a:rPr>
              <a:t>блоки</a:t>
            </a:r>
            <a:r>
              <a:rPr sz="1100" b="1" spc="-75" dirty="0">
                <a:latin typeface="Arial"/>
                <a:cs typeface="Arial"/>
              </a:rPr>
              <a:t> </a:t>
            </a:r>
            <a:r>
              <a:rPr sz="1100" b="1" spc="35" dirty="0">
                <a:latin typeface="Arial"/>
                <a:cs typeface="Arial"/>
              </a:rPr>
              <a:t>питания</a:t>
            </a:r>
            <a:endParaRPr sz="1100">
              <a:latin typeface="Arial"/>
              <a:cs typeface="Arial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1958339" y="2382011"/>
            <a:ext cx="1792224" cy="67208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187696" y="2441448"/>
            <a:ext cx="1816607" cy="63855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8517635" y="2455164"/>
            <a:ext cx="1783079" cy="55626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2615564" y="2012442"/>
            <a:ext cx="726440" cy="2705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800" spc="65" dirty="0">
                <a:solidFill>
                  <a:srgbClr val="275EC6"/>
                </a:solidFill>
                <a:latin typeface="Calibri"/>
                <a:cs typeface="Calibri"/>
              </a:rPr>
              <a:t>Тра</a:t>
            </a:r>
            <a:r>
              <a:rPr sz="800" spc="60" dirty="0">
                <a:solidFill>
                  <a:srgbClr val="275EC6"/>
                </a:solidFill>
                <a:latin typeface="Calibri"/>
                <a:cs typeface="Calibri"/>
              </a:rPr>
              <a:t>нсп</a:t>
            </a:r>
            <a:r>
              <a:rPr sz="800" spc="55" dirty="0">
                <a:solidFill>
                  <a:srgbClr val="275EC6"/>
                </a:solidFill>
                <a:latin typeface="Calibri"/>
                <a:cs typeface="Calibri"/>
              </a:rPr>
              <a:t>о</a:t>
            </a:r>
            <a:r>
              <a:rPr sz="800" spc="80" dirty="0">
                <a:solidFill>
                  <a:srgbClr val="275EC6"/>
                </a:solidFill>
                <a:latin typeface="Calibri"/>
                <a:cs typeface="Calibri"/>
              </a:rPr>
              <a:t>р</a:t>
            </a:r>
            <a:r>
              <a:rPr sz="800" spc="60" dirty="0">
                <a:solidFill>
                  <a:srgbClr val="275EC6"/>
                </a:solidFill>
                <a:latin typeface="Calibri"/>
                <a:cs typeface="Calibri"/>
              </a:rPr>
              <a:t>т</a:t>
            </a:r>
            <a:r>
              <a:rPr sz="800" spc="75" dirty="0">
                <a:solidFill>
                  <a:srgbClr val="275EC6"/>
                </a:solidFill>
                <a:latin typeface="Calibri"/>
                <a:cs typeface="Calibri"/>
              </a:rPr>
              <a:t>н</a:t>
            </a:r>
            <a:r>
              <a:rPr sz="800" spc="55" dirty="0">
                <a:solidFill>
                  <a:srgbClr val="275EC6"/>
                </a:solidFill>
                <a:latin typeface="Calibri"/>
                <a:cs typeface="Calibri"/>
              </a:rPr>
              <a:t>а</a:t>
            </a:r>
            <a:r>
              <a:rPr sz="800" spc="40" dirty="0">
                <a:solidFill>
                  <a:srgbClr val="275EC6"/>
                </a:solidFill>
                <a:latin typeface="Calibri"/>
                <a:cs typeface="Calibri"/>
              </a:rPr>
              <a:t>я  </a:t>
            </a:r>
            <a:r>
              <a:rPr sz="800" spc="60" dirty="0">
                <a:solidFill>
                  <a:srgbClr val="275EC6"/>
                </a:solidFill>
                <a:latin typeface="Calibri"/>
                <a:cs typeface="Calibri"/>
              </a:rPr>
              <a:t>безопасность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2319527" y="2008632"/>
            <a:ext cx="263651" cy="28803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5852286" y="2012442"/>
            <a:ext cx="726440" cy="2705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800" spc="65" dirty="0">
                <a:solidFill>
                  <a:srgbClr val="275EC6"/>
                </a:solidFill>
                <a:latin typeface="Calibri"/>
                <a:cs typeface="Calibri"/>
              </a:rPr>
              <a:t>Тра</a:t>
            </a:r>
            <a:r>
              <a:rPr sz="800" spc="60" dirty="0">
                <a:solidFill>
                  <a:srgbClr val="275EC6"/>
                </a:solidFill>
                <a:latin typeface="Calibri"/>
                <a:cs typeface="Calibri"/>
              </a:rPr>
              <a:t>нсп</a:t>
            </a:r>
            <a:r>
              <a:rPr sz="800" spc="55" dirty="0">
                <a:solidFill>
                  <a:srgbClr val="275EC6"/>
                </a:solidFill>
                <a:latin typeface="Calibri"/>
                <a:cs typeface="Calibri"/>
              </a:rPr>
              <a:t>о</a:t>
            </a:r>
            <a:r>
              <a:rPr sz="800" spc="80" dirty="0">
                <a:solidFill>
                  <a:srgbClr val="275EC6"/>
                </a:solidFill>
                <a:latin typeface="Calibri"/>
                <a:cs typeface="Calibri"/>
              </a:rPr>
              <a:t>р</a:t>
            </a:r>
            <a:r>
              <a:rPr sz="800" spc="60" dirty="0">
                <a:solidFill>
                  <a:srgbClr val="275EC6"/>
                </a:solidFill>
                <a:latin typeface="Calibri"/>
                <a:cs typeface="Calibri"/>
              </a:rPr>
              <a:t>т</a:t>
            </a:r>
            <a:r>
              <a:rPr sz="800" spc="75" dirty="0">
                <a:solidFill>
                  <a:srgbClr val="275EC6"/>
                </a:solidFill>
                <a:latin typeface="Calibri"/>
                <a:cs typeface="Calibri"/>
              </a:rPr>
              <a:t>н</a:t>
            </a:r>
            <a:r>
              <a:rPr sz="800" spc="55" dirty="0">
                <a:solidFill>
                  <a:srgbClr val="275EC6"/>
                </a:solidFill>
                <a:latin typeface="Calibri"/>
                <a:cs typeface="Calibri"/>
              </a:rPr>
              <a:t>а</a:t>
            </a:r>
            <a:r>
              <a:rPr sz="800" spc="40" dirty="0">
                <a:solidFill>
                  <a:srgbClr val="275EC6"/>
                </a:solidFill>
                <a:latin typeface="Calibri"/>
                <a:cs typeface="Calibri"/>
              </a:rPr>
              <a:t>я  </a:t>
            </a:r>
            <a:r>
              <a:rPr sz="800" spc="60" dirty="0">
                <a:solidFill>
                  <a:srgbClr val="275EC6"/>
                </a:solidFill>
                <a:latin typeface="Calibri"/>
                <a:cs typeface="Calibri"/>
              </a:rPr>
              <a:t>безопасность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5556503" y="2008632"/>
            <a:ext cx="262127" cy="28803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3023742" y="5253726"/>
            <a:ext cx="912494" cy="942975"/>
          </a:xfrm>
          <a:prstGeom prst="rect">
            <a:avLst/>
          </a:prstGeom>
        </p:spPr>
        <p:txBody>
          <a:bodyPr vert="horz" wrap="square" lIns="0" tIns="12318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69"/>
              </a:spcBef>
            </a:pPr>
            <a:r>
              <a:rPr sz="2800" b="1" spc="-5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L</a:t>
            </a:r>
            <a:r>
              <a:rPr lang="ru-RU" sz="2800" b="1" spc="-5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2+</a:t>
            </a:r>
            <a:endParaRPr sz="28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  <a:p>
            <a:pPr marL="12700" marR="5080">
              <a:lnSpc>
                <a:spcPct val="100000"/>
              </a:lnSpc>
              <a:spcBef>
                <a:spcPts val="350"/>
              </a:spcBef>
            </a:pPr>
            <a:r>
              <a:rPr sz="1100" spc="95" dirty="0">
                <a:solidFill>
                  <a:srgbClr val="151515"/>
                </a:solidFill>
                <a:latin typeface="Calibri"/>
                <a:cs typeface="Calibri"/>
              </a:rPr>
              <a:t>Уровень  </a:t>
            </a:r>
            <a:r>
              <a:rPr sz="1100" spc="60" dirty="0">
                <a:solidFill>
                  <a:srgbClr val="151515"/>
                </a:solidFill>
                <a:latin typeface="Calibri"/>
                <a:cs typeface="Calibri"/>
              </a:rPr>
              <a:t>к</a:t>
            </a:r>
            <a:r>
              <a:rPr sz="1100" spc="75" dirty="0">
                <a:solidFill>
                  <a:srgbClr val="151515"/>
                </a:solidFill>
                <a:latin typeface="Calibri"/>
                <a:cs typeface="Calibri"/>
              </a:rPr>
              <a:t>о</a:t>
            </a:r>
            <a:r>
              <a:rPr sz="1100" spc="55" dirty="0">
                <a:solidFill>
                  <a:srgbClr val="151515"/>
                </a:solidFill>
                <a:latin typeface="Calibri"/>
                <a:cs typeface="Calibri"/>
              </a:rPr>
              <a:t>мм</a:t>
            </a:r>
            <a:r>
              <a:rPr sz="1100" spc="80" dirty="0">
                <a:solidFill>
                  <a:srgbClr val="151515"/>
                </a:solidFill>
                <a:latin typeface="Calibri"/>
                <a:cs typeface="Calibri"/>
              </a:rPr>
              <a:t>у</a:t>
            </a:r>
            <a:r>
              <a:rPr sz="1100" spc="55" dirty="0">
                <a:solidFill>
                  <a:srgbClr val="151515"/>
                </a:solidFill>
                <a:latin typeface="Calibri"/>
                <a:cs typeface="Calibri"/>
              </a:rPr>
              <a:t>т</a:t>
            </a:r>
            <a:r>
              <a:rPr sz="1100" spc="95" dirty="0">
                <a:solidFill>
                  <a:srgbClr val="151515"/>
                </a:solidFill>
                <a:latin typeface="Calibri"/>
                <a:cs typeface="Calibri"/>
              </a:rPr>
              <a:t>а</a:t>
            </a:r>
            <a:r>
              <a:rPr sz="1100" spc="70" dirty="0">
                <a:solidFill>
                  <a:srgbClr val="151515"/>
                </a:solidFill>
                <a:latin typeface="Calibri"/>
                <a:cs typeface="Calibri"/>
              </a:rPr>
              <a:t>т</a:t>
            </a:r>
            <a:r>
              <a:rPr sz="1100" spc="75" dirty="0">
                <a:solidFill>
                  <a:srgbClr val="151515"/>
                </a:solidFill>
                <a:latin typeface="Calibri"/>
                <a:cs typeface="Calibri"/>
              </a:rPr>
              <a:t>о</a:t>
            </a:r>
            <a:r>
              <a:rPr sz="1100" spc="90" dirty="0">
                <a:solidFill>
                  <a:srgbClr val="151515"/>
                </a:solidFill>
                <a:latin typeface="Calibri"/>
                <a:cs typeface="Calibri"/>
              </a:rPr>
              <a:t>р</a:t>
            </a:r>
            <a:r>
              <a:rPr sz="1100" spc="85" dirty="0">
                <a:solidFill>
                  <a:srgbClr val="151515"/>
                </a:solidFill>
                <a:latin typeface="Calibri"/>
                <a:cs typeface="Calibri"/>
              </a:rPr>
              <a:t>а</a:t>
            </a:r>
            <a:endParaRPr sz="1100" dirty="0"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5750814" y="5253726"/>
            <a:ext cx="581025" cy="942975"/>
          </a:xfrm>
          <a:prstGeom prst="rect">
            <a:avLst/>
          </a:prstGeom>
        </p:spPr>
        <p:txBody>
          <a:bodyPr vert="horz" wrap="square" lIns="0" tIns="12318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69"/>
              </a:spcBef>
            </a:pPr>
            <a:r>
              <a:rPr sz="2800" b="1" spc="-10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1K</a:t>
            </a:r>
            <a:endParaRPr sz="28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  <a:p>
            <a:pPr marL="12700">
              <a:lnSpc>
                <a:spcPct val="100000"/>
              </a:lnSpc>
              <a:spcBef>
                <a:spcPts val="350"/>
              </a:spcBef>
            </a:pPr>
            <a:r>
              <a:rPr sz="1100" spc="60" dirty="0">
                <a:latin typeface="Calibri"/>
                <a:cs typeface="Calibri"/>
              </a:rPr>
              <a:t>ARP-</a:t>
            </a:r>
            <a:endParaRPr sz="11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100" spc="55" dirty="0">
                <a:latin typeface="Calibri"/>
                <a:cs typeface="Calibri"/>
              </a:rPr>
              <a:t>з</a:t>
            </a:r>
            <a:r>
              <a:rPr sz="1100" spc="95" dirty="0">
                <a:latin typeface="Calibri"/>
                <a:cs typeface="Calibri"/>
              </a:rPr>
              <a:t>апи</a:t>
            </a:r>
            <a:r>
              <a:rPr sz="1100" spc="80" dirty="0">
                <a:latin typeface="Calibri"/>
                <a:cs typeface="Calibri"/>
              </a:rPr>
              <a:t>сей</a:t>
            </a:r>
            <a:endParaRPr sz="1100" dirty="0">
              <a:latin typeface="Calibri"/>
              <a:cs typeface="Calibr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8474456" y="5253726"/>
            <a:ext cx="687705" cy="942975"/>
          </a:xfrm>
          <a:prstGeom prst="rect">
            <a:avLst/>
          </a:prstGeom>
        </p:spPr>
        <p:txBody>
          <a:bodyPr vert="horz" wrap="square" lIns="0" tIns="12318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69"/>
              </a:spcBef>
            </a:pPr>
            <a:r>
              <a:rPr sz="2800" b="1" spc="85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12</a:t>
            </a:r>
            <a:r>
              <a:rPr sz="2800" b="1" spc="-105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K</a:t>
            </a:r>
            <a:endParaRPr sz="28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  <a:p>
            <a:pPr marL="12700">
              <a:lnSpc>
                <a:spcPct val="100000"/>
              </a:lnSpc>
              <a:spcBef>
                <a:spcPts val="350"/>
              </a:spcBef>
            </a:pPr>
            <a:r>
              <a:rPr sz="1100" spc="60" dirty="0">
                <a:latin typeface="Calibri"/>
                <a:cs typeface="Calibri"/>
              </a:rPr>
              <a:t>Jumbo-</a:t>
            </a:r>
            <a:endParaRPr sz="11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100" spc="85" dirty="0">
                <a:latin typeface="Calibri"/>
                <a:cs typeface="Calibri"/>
              </a:rPr>
              <a:t>фрейм</a:t>
            </a:r>
            <a:endParaRPr sz="1100" dirty="0">
              <a:latin typeface="Calibri"/>
              <a:cs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7127493" y="5253726"/>
            <a:ext cx="523875" cy="942975"/>
          </a:xfrm>
          <a:prstGeom prst="rect">
            <a:avLst/>
          </a:prstGeom>
        </p:spPr>
        <p:txBody>
          <a:bodyPr vert="horz" wrap="square" lIns="0" tIns="12318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69"/>
              </a:spcBef>
            </a:pPr>
            <a:r>
              <a:rPr sz="2800" b="1" spc="85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24</a:t>
            </a:r>
            <a:endParaRPr sz="28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  <a:p>
            <a:pPr marL="12700">
              <a:lnSpc>
                <a:spcPct val="100000"/>
              </a:lnSpc>
              <a:spcBef>
                <a:spcPts val="350"/>
              </a:spcBef>
            </a:pPr>
            <a:r>
              <a:rPr sz="1100" spc="70" dirty="0">
                <a:latin typeface="Calibri"/>
                <a:cs typeface="Calibri"/>
              </a:rPr>
              <a:t>LAG-</a:t>
            </a:r>
            <a:endParaRPr sz="11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100" spc="95" dirty="0">
                <a:latin typeface="Calibri"/>
                <a:cs typeface="Calibri"/>
              </a:rPr>
              <a:t>г</a:t>
            </a:r>
            <a:r>
              <a:rPr sz="1100" spc="90" dirty="0">
                <a:latin typeface="Calibri"/>
                <a:cs typeface="Calibri"/>
              </a:rPr>
              <a:t>р</a:t>
            </a:r>
            <a:r>
              <a:rPr sz="1100" spc="95" dirty="0">
                <a:latin typeface="Calibri"/>
                <a:cs typeface="Calibri"/>
              </a:rPr>
              <a:t>уппы</a:t>
            </a:r>
            <a:endParaRPr sz="1100" dirty="0">
              <a:latin typeface="Calibri"/>
              <a:cs typeface="Calibr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4477892" y="5253726"/>
            <a:ext cx="600075" cy="942975"/>
          </a:xfrm>
          <a:prstGeom prst="rect">
            <a:avLst/>
          </a:prstGeom>
        </p:spPr>
        <p:txBody>
          <a:bodyPr vert="horz" wrap="square" lIns="0" tIns="12318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69"/>
              </a:spcBef>
            </a:pPr>
            <a:r>
              <a:rPr sz="2800" b="1" spc="-10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4K</a:t>
            </a:r>
            <a:endParaRPr sz="28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  <a:p>
            <a:pPr marL="12700">
              <a:lnSpc>
                <a:spcPct val="100000"/>
              </a:lnSpc>
              <a:spcBef>
                <a:spcPts val="350"/>
              </a:spcBef>
            </a:pPr>
            <a:r>
              <a:rPr sz="1100" spc="70" dirty="0">
                <a:latin typeface="Calibri"/>
                <a:cs typeface="Calibri"/>
              </a:rPr>
              <a:t>Т</a:t>
            </a:r>
            <a:r>
              <a:rPr sz="1100" spc="75" dirty="0">
                <a:latin typeface="Calibri"/>
                <a:cs typeface="Calibri"/>
              </a:rPr>
              <a:t>абл</a:t>
            </a:r>
            <a:r>
              <a:rPr sz="1100" spc="95" dirty="0">
                <a:latin typeface="Calibri"/>
                <a:cs typeface="Calibri"/>
              </a:rPr>
              <a:t>иц</a:t>
            </a:r>
            <a:r>
              <a:rPr sz="1100" spc="85" dirty="0">
                <a:latin typeface="Calibri"/>
                <a:cs typeface="Calibri"/>
              </a:rPr>
              <a:t>а</a:t>
            </a:r>
            <a:endParaRPr sz="11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100" spc="75" dirty="0">
                <a:latin typeface="Calibri"/>
                <a:cs typeface="Calibri"/>
              </a:rPr>
              <a:t>VLAN</a:t>
            </a:r>
            <a:endParaRPr sz="1100" dirty="0">
              <a:latin typeface="Calibri"/>
              <a:cs typeface="Calibri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8133333" y="386588"/>
            <a:ext cx="270510" cy="1827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b="1" spc="-125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  <a:hlinkClick r:id="rId6" action="ppaction://hlinksldjump"/>
              </a:rPr>
              <a:t>E</a:t>
            </a:r>
            <a:r>
              <a:rPr sz="1100" b="1" spc="-130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  <a:hlinkClick r:id="rId6" action="ppaction://hlinksldjump"/>
              </a:rPr>
              <a:t>S</a:t>
            </a:r>
            <a:r>
              <a:rPr sz="1100" b="1" spc="-90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  <a:hlinkClick r:id="rId6" action="ppaction://hlinksldjump"/>
              </a:rPr>
              <a:t>R</a:t>
            </a:r>
            <a:endParaRPr sz="11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8982202" y="386588"/>
            <a:ext cx="233679" cy="1827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b="1" spc="-10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  <a:hlinkClick r:id="" action="ppaction://noaction"/>
              </a:rPr>
              <a:t>ME</a:t>
            </a:r>
            <a:endParaRPr sz="11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6389370" y="386588"/>
            <a:ext cx="332105" cy="1827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b="1" spc="-55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  <a:hlinkClick r:id="rId7" action="ppaction://hlinksldjump"/>
              </a:rPr>
              <a:t>P</a:t>
            </a:r>
            <a:r>
              <a:rPr sz="1100" b="1" spc="5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  <a:hlinkClick r:id="rId7" action="ppaction://hlinksldjump"/>
              </a:rPr>
              <a:t>O</a:t>
            </a:r>
            <a:r>
              <a:rPr sz="1100" b="1" spc="70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  <a:hlinkClick r:id="rId7" action="ppaction://hlinksldjump"/>
              </a:rPr>
              <a:t>N</a:t>
            </a:r>
            <a:endParaRPr sz="11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0" y="5241925"/>
            <a:ext cx="400913" cy="73682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1517376" y="2627883"/>
            <a:ext cx="349123" cy="34912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1">
            <a:extLst>
              <a:ext uri="{FF2B5EF4-FFF2-40B4-BE49-F238E27FC236}">
                <a16:creationId xmlns:a16="http://schemas.microsoft.com/office/drawing/2014/main" id="{D631C544-8821-7139-A5E0-8233A0A33CB5}"/>
              </a:ext>
            </a:extLst>
          </p:cNvPr>
          <p:cNvSpPr txBox="1"/>
          <p:nvPr/>
        </p:nvSpPr>
        <p:spPr>
          <a:xfrm>
            <a:off x="7253478" y="386588"/>
            <a:ext cx="318770" cy="1827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b="1" dirty="0">
                <a:solidFill>
                  <a:srgbClr val="FFFFFF"/>
                </a:solidFill>
                <a:latin typeface="Arial"/>
                <a:cs typeface="Arial"/>
                <a:hlinkClick r:id="rId10" action="ppaction://hlinksldjump"/>
              </a:rPr>
              <a:t>E</a:t>
            </a:r>
            <a:r>
              <a:rPr sz="1100" b="1" spc="-100" dirty="0">
                <a:solidFill>
                  <a:srgbClr val="FFFFFF"/>
                </a:solidFill>
                <a:latin typeface="Arial"/>
                <a:cs typeface="Arial"/>
                <a:hlinkClick r:id="rId10" action="ppaction://hlinksldjump"/>
              </a:rPr>
              <a:t>S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37" name="object 30">
            <a:extLst>
              <a:ext uri="{FF2B5EF4-FFF2-40B4-BE49-F238E27FC236}">
                <a16:creationId xmlns:a16="http://schemas.microsoft.com/office/drawing/2014/main" id="{3B940C70-0839-79E3-D8E6-BDE4F55781A4}"/>
              </a:ext>
            </a:extLst>
          </p:cNvPr>
          <p:cNvSpPr/>
          <p:nvPr/>
        </p:nvSpPr>
        <p:spPr>
          <a:xfrm>
            <a:off x="7057643" y="297179"/>
            <a:ext cx="704215" cy="372110"/>
          </a:xfrm>
          <a:custGeom>
            <a:avLst/>
            <a:gdLst/>
            <a:ahLst/>
            <a:cxnLst/>
            <a:rect l="l" t="t" r="r" b="b"/>
            <a:pathLst>
              <a:path w="704215" h="372109">
                <a:moveTo>
                  <a:pt x="518159" y="0"/>
                </a:moveTo>
                <a:lnTo>
                  <a:pt x="185927" y="0"/>
                </a:lnTo>
                <a:lnTo>
                  <a:pt x="136480" y="6637"/>
                </a:lnTo>
                <a:lnTo>
                  <a:pt x="92060" y="25371"/>
                </a:lnTo>
                <a:lnTo>
                  <a:pt x="54435" y="54435"/>
                </a:lnTo>
                <a:lnTo>
                  <a:pt x="25371" y="92060"/>
                </a:lnTo>
                <a:lnTo>
                  <a:pt x="6637" y="136480"/>
                </a:lnTo>
                <a:lnTo>
                  <a:pt x="0" y="185928"/>
                </a:lnTo>
                <a:lnTo>
                  <a:pt x="6637" y="235375"/>
                </a:lnTo>
                <a:lnTo>
                  <a:pt x="25371" y="279795"/>
                </a:lnTo>
                <a:lnTo>
                  <a:pt x="54435" y="317420"/>
                </a:lnTo>
                <a:lnTo>
                  <a:pt x="92060" y="346484"/>
                </a:lnTo>
                <a:lnTo>
                  <a:pt x="136480" y="365218"/>
                </a:lnTo>
                <a:lnTo>
                  <a:pt x="185927" y="371856"/>
                </a:lnTo>
                <a:lnTo>
                  <a:pt x="518159" y="371856"/>
                </a:lnTo>
                <a:lnTo>
                  <a:pt x="567607" y="365218"/>
                </a:lnTo>
                <a:lnTo>
                  <a:pt x="612027" y="346484"/>
                </a:lnTo>
                <a:lnTo>
                  <a:pt x="649652" y="317420"/>
                </a:lnTo>
                <a:lnTo>
                  <a:pt x="678716" y="279795"/>
                </a:lnTo>
                <a:lnTo>
                  <a:pt x="697450" y="235375"/>
                </a:lnTo>
                <a:lnTo>
                  <a:pt x="704087" y="185928"/>
                </a:lnTo>
                <a:lnTo>
                  <a:pt x="697450" y="136480"/>
                </a:lnTo>
                <a:lnTo>
                  <a:pt x="678716" y="92060"/>
                </a:lnTo>
                <a:lnTo>
                  <a:pt x="649652" y="54435"/>
                </a:lnTo>
                <a:lnTo>
                  <a:pt x="612027" y="25371"/>
                </a:lnTo>
                <a:lnTo>
                  <a:pt x="567607" y="6637"/>
                </a:lnTo>
                <a:lnTo>
                  <a:pt x="518159" y="0"/>
                </a:lnTo>
                <a:close/>
              </a:path>
            </a:pathLst>
          </a:custGeom>
          <a:solidFill>
            <a:srgbClr val="275E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1">
            <a:extLst>
              <a:ext uri="{FF2B5EF4-FFF2-40B4-BE49-F238E27FC236}">
                <a16:creationId xmlns:a16="http://schemas.microsoft.com/office/drawing/2014/main" id="{68BD00D2-5C18-3C98-75CC-4A530C017238}"/>
              </a:ext>
            </a:extLst>
          </p:cNvPr>
          <p:cNvSpPr txBox="1"/>
          <p:nvPr/>
        </p:nvSpPr>
        <p:spPr>
          <a:xfrm>
            <a:off x="7253478" y="386588"/>
            <a:ext cx="31877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b="1" spc="10" dirty="0">
                <a:solidFill>
                  <a:srgbClr val="FFFFFF"/>
                </a:solidFill>
                <a:latin typeface="Arial"/>
                <a:cs typeface="Arial"/>
                <a:hlinkClick r:id="rId10" action="ppaction://hlinksldjump"/>
              </a:rPr>
              <a:t>M</a:t>
            </a:r>
            <a:r>
              <a:rPr sz="1100" b="1" dirty="0">
                <a:solidFill>
                  <a:srgbClr val="FFFFFF"/>
                </a:solidFill>
                <a:latin typeface="Arial"/>
                <a:cs typeface="Arial"/>
                <a:hlinkClick r:id="rId10" action="ppaction://hlinksldjump"/>
              </a:rPr>
              <a:t>E</a:t>
            </a:r>
            <a:r>
              <a:rPr sz="1100" b="1" spc="-100" dirty="0">
                <a:solidFill>
                  <a:srgbClr val="FFFFFF"/>
                </a:solidFill>
                <a:latin typeface="Arial"/>
                <a:cs typeface="Arial"/>
                <a:hlinkClick r:id="rId10" action="ppaction://hlinksldjump"/>
              </a:rPr>
              <a:t>S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39" name="object 37">
            <a:extLst>
              <a:ext uri="{FF2B5EF4-FFF2-40B4-BE49-F238E27FC236}">
                <a16:creationId xmlns:a16="http://schemas.microsoft.com/office/drawing/2014/main" id="{15BC6AC9-3185-7BBE-90D7-26D8A196A34A}"/>
              </a:ext>
            </a:extLst>
          </p:cNvPr>
          <p:cNvSpPr txBox="1"/>
          <p:nvPr/>
        </p:nvSpPr>
        <p:spPr>
          <a:xfrm>
            <a:off x="7257512" y="410897"/>
            <a:ext cx="318770" cy="1827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b="1" spc="10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  <a:hlinkClick r:id="rId10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</a:t>
            </a:r>
            <a:r>
              <a:rPr sz="1100" b="1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  <a:hlinkClick r:id="rId10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</a:t>
            </a:r>
            <a:r>
              <a:rPr sz="1100" b="1" spc="-100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  <a:hlinkClick r:id="rId10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</a:t>
            </a:r>
            <a:endParaRPr sz="11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B5D26692-E51D-47C9-5404-62DFC1630D9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4140" y="6116850"/>
            <a:ext cx="1971216" cy="450662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44567" y="1569719"/>
            <a:ext cx="3127375" cy="3194685"/>
          </a:xfrm>
          <a:custGeom>
            <a:avLst/>
            <a:gdLst/>
            <a:ahLst/>
            <a:cxnLst/>
            <a:rect l="l" t="t" r="r" b="b"/>
            <a:pathLst>
              <a:path w="3127375" h="3194685">
                <a:moveTo>
                  <a:pt x="2907538" y="0"/>
                </a:moveTo>
                <a:lnTo>
                  <a:pt x="219710" y="0"/>
                </a:lnTo>
                <a:lnTo>
                  <a:pt x="175410" y="4460"/>
                </a:lnTo>
                <a:lnTo>
                  <a:pt x="134159" y="17256"/>
                </a:lnTo>
                <a:lnTo>
                  <a:pt x="96837" y="37504"/>
                </a:lnTo>
                <a:lnTo>
                  <a:pt x="64325" y="64325"/>
                </a:lnTo>
                <a:lnTo>
                  <a:pt x="37504" y="96837"/>
                </a:lnTo>
                <a:lnTo>
                  <a:pt x="17256" y="134159"/>
                </a:lnTo>
                <a:lnTo>
                  <a:pt x="4460" y="175410"/>
                </a:lnTo>
                <a:lnTo>
                  <a:pt x="0" y="219709"/>
                </a:lnTo>
                <a:lnTo>
                  <a:pt x="0" y="2974593"/>
                </a:lnTo>
                <a:lnTo>
                  <a:pt x="4460" y="3018893"/>
                </a:lnTo>
                <a:lnTo>
                  <a:pt x="17256" y="3060144"/>
                </a:lnTo>
                <a:lnTo>
                  <a:pt x="37504" y="3097466"/>
                </a:lnTo>
                <a:lnTo>
                  <a:pt x="64325" y="3129978"/>
                </a:lnTo>
                <a:lnTo>
                  <a:pt x="96837" y="3156799"/>
                </a:lnTo>
                <a:lnTo>
                  <a:pt x="134159" y="3177047"/>
                </a:lnTo>
                <a:lnTo>
                  <a:pt x="175410" y="3189843"/>
                </a:lnTo>
                <a:lnTo>
                  <a:pt x="219710" y="3194304"/>
                </a:lnTo>
                <a:lnTo>
                  <a:pt x="2907538" y="3194304"/>
                </a:lnTo>
                <a:lnTo>
                  <a:pt x="2951837" y="3189843"/>
                </a:lnTo>
                <a:lnTo>
                  <a:pt x="2993088" y="3177047"/>
                </a:lnTo>
                <a:lnTo>
                  <a:pt x="3030410" y="3156799"/>
                </a:lnTo>
                <a:lnTo>
                  <a:pt x="3062922" y="3129978"/>
                </a:lnTo>
                <a:lnTo>
                  <a:pt x="3089743" y="3097466"/>
                </a:lnTo>
                <a:lnTo>
                  <a:pt x="3109991" y="3060144"/>
                </a:lnTo>
                <a:lnTo>
                  <a:pt x="3122787" y="3018893"/>
                </a:lnTo>
                <a:lnTo>
                  <a:pt x="3127248" y="2974593"/>
                </a:lnTo>
                <a:lnTo>
                  <a:pt x="3127248" y="219709"/>
                </a:lnTo>
                <a:lnTo>
                  <a:pt x="3122787" y="175410"/>
                </a:lnTo>
                <a:lnTo>
                  <a:pt x="3109991" y="134159"/>
                </a:lnTo>
                <a:lnTo>
                  <a:pt x="3089743" y="96837"/>
                </a:lnTo>
                <a:lnTo>
                  <a:pt x="3062922" y="64325"/>
                </a:lnTo>
                <a:lnTo>
                  <a:pt x="3030410" y="37504"/>
                </a:lnTo>
                <a:lnTo>
                  <a:pt x="2993088" y="17256"/>
                </a:lnTo>
                <a:lnTo>
                  <a:pt x="2951837" y="4460"/>
                </a:lnTo>
                <a:lnTo>
                  <a:pt x="290753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669535" y="1685544"/>
            <a:ext cx="2877820" cy="1179830"/>
          </a:xfrm>
          <a:custGeom>
            <a:avLst/>
            <a:gdLst/>
            <a:ahLst/>
            <a:cxnLst/>
            <a:rect l="l" t="t" r="r" b="b"/>
            <a:pathLst>
              <a:path w="2877820" h="1179830">
                <a:moveTo>
                  <a:pt x="2777490" y="0"/>
                </a:moveTo>
                <a:lnTo>
                  <a:pt x="99822" y="0"/>
                </a:lnTo>
                <a:lnTo>
                  <a:pt x="60971" y="7846"/>
                </a:lnTo>
                <a:lnTo>
                  <a:pt x="29241" y="29241"/>
                </a:lnTo>
                <a:lnTo>
                  <a:pt x="7846" y="60971"/>
                </a:lnTo>
                <a:lnTo>
                  <a:pt x="0" y="99821"/>
                </a:lnTo>
                <a:lnTo>
                  <a:pt x="0" y="1079753"/>
                </a:lnTo>
                <a:lnTo>
                  <a:pt x="7846" y="1118604"/>
                </a:lnTo>
                <a:lnTo>
                  <a:pt x="29241" y="1150334"/>
                </a:lnTo>
                <a:lnTo>
                  <a:pt x="60971" y="1171729"/>
                </a:lnTo>
                <a:lnTo>
                  <a:pt x="99822" y="1179576"/>
                </a:lnTo>
                <a:lnTo>
                  <a:pt x="2777490" y="1179576"/>
                </a:lnTo>
                <a:lnTo>
                  <a:pt x="2816340" y="1171729"/>
                </a:lnTo>
                <a:lnTo>
                  <a:pt x="2848070" y="1150334"/>
                </a:lnTo>
                <a:lnTo>
                  <a:pt x="2869465" y="1118604"/>
                </a:lnTo>
                <a:lnTo>
                  <a:pt x="2877312" y="1079753"/>
                </a:lnTo>
                <a:lnTo>
                  <a:pt x="2877312" y="99821"/>
                </a:lnTo>
                <a:lnTo>
                  <a:pt x="2869465" y="60971"/>
                </a:lnTo>
                <a:lnTo>
                  <a:pt x="2848070" y="29241"/>
                </a:lnTo>
                <a:lnTo>
                  <a:pt x="2816340" y="7846"/>
                </a:lnTo>
                <a:lnTo>
                  <a:pt x="2777490" y="0"/>
                </a:lnTo>
                <a:close/>
              </a:path>
            </a:pathLst>
          </a:custGeom>
          <a:solidFill>
            <a:srgbClr val="E2EDFF">
              <a:alpha val="36862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804404" y="1569719"/>
            <a:ext cx="3127375" cy="3194685"/>
          </a:xfrm>
          <a:custGeom>
            <a:avLst/>
            <a:gdLst/>
            <a:ahLst/>
            <a:cxnLst/>
            <a:rect l="l" t="t" r="r" b="b"/>
            <a:pathLst>
              <a:path w="3127375" h="3194685">
                <a:moveTo>
                  <a:pt x="2907538" y="0"/>
                </a:moveTo>
                <a:lnTo>
                  <a:pt x="219710" y="0"/>
                </a:lnTo>
                <a:lnTo>
                  <a:pt x="175410" y="4460"/>
                </a:lnTo>
                <a:lnTo>
                  <a:pt x="134159" y="17256"/>
                </a:lnTo>
                <a:lnTo>
                  <a:pt x="96837" y="37504"/>
                </a:lnTo>
                <a:lnTo>
                  <a:pt x="64325" y="64325"/>
                </a:lnTo>
                <a:lnTo>
                  <a:pt x="37504" y="96837"/>
                </a:lnTo>
                <a:lnTo>
                  <a:pt x="17256" y="134159"/>
                </a:lnTo>
                <a:lnTo>
                  <a:pt x="4460" y="175410"/>
                </a:lnTo>
                <a:lnTo>
                  <a:pt x="0" y="219709"/>
                </a:lnTo>
                <a:lnTo>
                  <a:pt x="0" y="2974593"/>
                </a:lnTo>
                <a:lnTo>
                  <a:pt x="4460" y="3018893"/>
                </a:lnTo>
                <a:lnTo>
                  <a:pt x="17256" y="3060144"/>
                </a:lnTo>
                <a:lnTo>
                  <a:pt x="37504" y="3097466"/>
                </a:lnTo>
                <a:lnTo>
                  <a:pt x="64325" y="3129978"/>
                </a:lnTo>
                <a:lnTo>
                  <a:pt x="96837" y="3156799"/>
                </a:lnTo>
                <a:lnTo>
                  <a:pt x="134159" y="3177047"/>
                </a:lnTo>
                <a:lnTo>
                  <a:pt x="175410" y="3189843"/>
                </a:lnTo>
                <a:lnTo>
                  <a:pt x="219710" y="3194304"/>
                </a:lnTo>
                <a:lnTo>
                  <a:pt x="2907538" y="3194304"/>
                </a:lnTo>
                <a:lnTo>
                  <a:pt x="2951837" y="3189843"/>
                </a:lnTo>
                <a:lnTo>
                  <a:pt x="2993088" y="3177047"/>
                </a:lnTo>
                <a:lnTo>
                  <a:pt x="3030410" y="3156799"/>
                </a:lnTo>
                <a:lnTo>
                  <a:pt x="3062922" y="3129978"/>
                </a:lnTo>
                <a:lnTo>
                  <a:pt x="3089743" y="3097466"/>
                </a:lnTo>
                <a:lnTo>
                  <a:pt x="3109991" y="3060144"/>
                </a:lnTo>
                <a:lnTo>
                  <a:pt x="3122787" y="3018893"/>
                </a:lnTo>
                <a:lnTo>
                  <a:pt x="3127248" y="2974593"/>
                </a:lnTo>
                <a:lnTo>
                  <a:pt x="3127248" y="219709"/>
                </a:lnTo>
                <a:lnTo>
                  <a:pt x="3122787" y="175410"/>
                </a:lnTo>
                <a:lnTo>
                  <a:pt x="3109991" y="134159"/>
                </a:lnTo>
                <a:lnTo>
                  <a:pt x="3089743" y="96837"/>
                </a:lnTo>
                <a:lnTo>
                  <a:pt x="3062922" y="64325"/>
                </a:lnTo>
                <a:lnTo>
                  <a:pt x="3030410" y="37504"/>
                </a:lnTo>
                <a:lnTo>
                  <a:pt x="2993088" y="17256"/>
                </a:lnTo>
                <a:lnTo>
                  <a:pt x="2951837" y="4460"/>
                </a:lnTo>
                <a:lnTo>
                  <a:pt x="290753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290827" y="1569719"/>
            <a:ext cx="3127375" cy="3194685"/>
          </a:xfrm>
          <a:custGeom>
            <a:avLst/>
            <a:gdLst/>
            <a:ahLst/>
            <a:cxnLst/>
            <a:rect l="l" t="t" r="r" b="b"/>
            <a:pathLst>
              <a:path w="3127375" h="3194685">
                <a:moveTo>
                  <a:pt x="2907538" y="0"/>
                </a:moveTo>
                <a:lnTo>
                  <a:pt x="219709" y="0"/>
                </a:lnTo>
                <a:lnTo>
                  <a:pt x="175410" y="4460"/>
                </a:lnTo>
                <a:lnTo>
                  <a:pt x="134159" y="17256"/>
                </a:lnTo>
                <a:lnTo>
                  <a:pt x="96837" y="37504"/>
                </a:lnTo>
                <a:lnTo>
                  <a:pt x="64325" y="64325"/>
                </a:lnTo>
                <a:lnTo>
                  <a:pt x="37504" y="96837"/>
                </a:lnTo>
                <a:lnTo>
                  <a:pt x="17256" y="134159"/>
                </a:lnTo>
                <a:lnTo>
                  <a:pt x="4460" y="175410"/>
                </a:lnTo>
                <a:lnTo>
                  <a:pt x="0" y="219709"/>
                </a:lnTo>
                <a:lnTo>
                  <a:pt x="0" y="2974593"/>
                </a:lnTo>
                <a:lnTo>
                  <a:pt x="4460" y="3018893"/>
                </a:lnTo>
                <a:lnTo>
                  <a:pt x="17256" y="3060144"/>
                </a:lnTo>
                <a:lnTo>
                  <a:pt x="37504" y="3097466"/>
                </a:lnTo>
                <a:lnTo>
                  <a:pt x="64325" y="3129978"/>
                </a:lnTo>
                <a:lnTo>
                  <a:pt x="96837" y="3156799"/>
                </a:lnTo>
                <a:lnTo>
                  <a:pt x="134159" y="3177047"/>
                </a:lnTo>
                <a:lnTo>
                  <a:pt x="175410" y="3189843"/>
                </a:lnTo>
                <a:lnTo>
                  <a:pt x="219709" y="3194304"/>
                </a:lnTo>
                <a:lnTo>
                  <a:pt x="2907538" y="3194304"/>
                </a:lnTo>
                <a:lnTo>
                  <a:pt x="2951837" y="3189843"/>
                </a:lnTo>
                <a:lnTo>
                  <a:pt x="2993088" y="3177047"/>
                </a:lnTo>
                <a:lnTo>
                  <a:pt x="3030410" y="3156799"/>
                </a:lnTo>
                <a:lnTo>
                  <a:pt x="3062922" y="3129978"/>
                </a:lnTo>
                <a:lnTo>
                  <a:pt x="3089743" y="3097466"/>
                </a:lnTo>
                <a:lnTo>
                  <a:pt x="3109991" y="3060144"/>
                </a:lnTo>
                <a:lnTo>
                  <a:pt x="3122787" y="3018893"/>
                </a:lnTo>
                <a:lnTo>
                  <a:pt x="3127248" y="2974593"/>
                </a:lnTo>
                <a:lnTo>
                  <a:pt x="3127248" y="219709"/>
                </a:lnTo>
                <a:lnTo>
                  <a:pt x="3122787" y="175410"/>
                </a:lnTo>
                <a:lnTo>
                  <a:pt x="3109991" y="134159"/>
                </a:lnTo>
                <a:lnTo>
                  <a:pt x="3089743" y="96837"/>
                </a:lnTo>
                <a:lnTo>
                  <a:pt x="3062922" y="64325"/>
                </a:lnTo>
                <a:lnTo>
                  <a:pt x="3030410" y="37504"/>
                </a:lnTo>
                <a:lnTo>
                  <a:pt x="2993088" y="17256"/>
                </a:lnTo>
                <a:lnTo>
                  <a:pt x="2951837" y="4460"/>
                </a:lnTo>
                <a:lnTo>
                  <a:pt x="290753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929371" y="1685544"/>
            <a:ext cx="2877820" cy="1179830"/>
          </a:xfrm>
          <a:custGeom>
            <a:avLst/>
            <a:gdLst/>
            <a:ahLst/>
            <a:cxnLst/>
            <a:rect l="l" t="t" r="r" b="b"/>
            <a:pathLst>
              <a:path w="2877820" h="1179830">
                <a:moveTo>
                  <a:pt x="2777489" y="0"/>
                </a:moveTo>
                <a:lnTo>
                  <a:pt x="99822" y="0"/>
                </a:lnTo>
                <a:lnTo>
                  <a:pt x="60971" y="7846"/>
                </a:lnTo>
                <a:lnTo>
                  <a:pt x="29241" y="29241"/>
                </a:lnTo>
                <a:lnTo>
                  <a:pt x="7846" y="60971"/>
                </a:lnTo>
                <a:lnTo>
                  <a:pt x="0" y="99821"/>
                </a:lnTo>
                <a:lnTo>
                  <a:pt x="0" y="1079753"/>
                </a:lnTo>
                <a:lnTo>
                  <a:pt x="7846" y="1118604"/>
                </a:lnTo>
                <a:lnTo>
                  <a:pt x="29241" y="1150334"/>
                </a:lnTo>
                <a:lnTo>
                  <a:pt x="60971" y="1171729"/>
                </a:lnTo>
                <a:lnTo>
                  <a:pt x="99822" y="1179576"/>
                </a:lnTo>
                <a:lnTo>
                  <a:pt x="2777489" y="1179576"/>
                </a:lnTo>
                <a:lnTo>
                  <a:pt x="2816340" y="1171729"/>
                </a:lnTo>
                <a:lnTo>
                  <a:pt x="2848070" y="1150334"/>
                </a:lnTo>
                <a:lnTo>
                  <a:pt x="2869465" y="1118604"/>
                </a:lnTo>
                <a:lnTo>
                  <a:pt x="2877311" y="1079753"/>
                </a:lnTo>
                <a:lnTo>
                  <a:pt x="2877311" y="99821"/>
                </a:lnTo>
                <a:lnTo>
                  <a:pt x="2869465" y="60971"/>
                </a:lnTo>
                <a:lnTo>
                  <a:pt x="2848070" y="29241"/>
                </a:lnTo>
                <a:lnTo>
                  <a:pt x="2816340" y="7846"/>
                </a:lnTo>
                <a:lnTo>
                  <a:pt x="2777489" y="0"/>
                </a:lnTo>
                <a:close/>
              </a:path>
            </a:pathLst>
          </a:custGeom>
          <a:solidFill>
            <a:srgbClr val="E2EDFF">
              <a:alpha val="36862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415796" y="1685544"/>
            <a:ext cx="2877820" cy="1179830"/>
          </a:xfrm>
          <a:custGeom>
            <a:avLst/>
            <a:gdLst/>
            <a:ahLst/>
            <a:cxnLst/>
            <a:rect l="l" t="t" r="r" b="b"/>
            <a:pathLst>
              <a:path w="2877820" h="1179830">
                <a:moveTo>
                  <a:pt x="2777490" y="0"/>
                </a:moveTo>
                <a:lnTo>
                  <a:pt x="99822" y="0"/>
                </a:lnTo>
                <a:lnTo>
                  <a:pt x="60971" y="7846"/>
                </a:lnTo>
                <a:lnTo>
                  <a:pt x="29241" y="29241"/>
                </a:lnTo>
                <a:lnTo>
                  <a:pt x="7846" y="60971"/>
                </a:lnTo>
                <a:lnTo>
                  <a:pt x="0" y="99821"/>
                </a:lnTo>
                <a:lnTo>
                  <a:pt x="0" y="1079753"/>
                </a:lnTo>
                <a:lnTo>
                  <a:pt x="7846" y="1118604"/>
                </a:lnTo>
                <a:lnTo>
                  <a:pt x="29241" y="1150334"/>
                </a:lnTo>
                <a:lnTo>
                  <a:pt x="60971" y="1171729"/>
                </a:lnTo>
                <a:lnTo>
                  <a:pt x="99822" y="1179576"/>
                </a:lnTo>
                <a:lnTo>
                  <a:pt x="2777490" y="1179576"/>
                </a:lnTo>
                <a:lnTo>
                  <a:pt x="2816340" y="1171729"/>
                </a:lnTo>
                <a:lnTo>
                  <a:pt x="2848070" y="1150334"/>
                </a:lnTo>
                <a:lnTo>
                  <a:pt x="2869465" y="1118604"/>
                </a:lnTo>
                <a:lnTo>
                  <a:pt x="2877312" y="1079753"/>
                </a:lnTo>
                <a:lnTo>
                  <a:pt x="2877312" y="99821"/>
                </a:lnTo>
                <a:lnTo>
                  <a:pt x="2869465" y="60971"/>
                </a:lnTo>
                <a:lnTo>
                  <a:pt x="2848070" y="29241"/>
                </a:lnTo>
                <a:lnTo>
                  <a:pt x="2816340" y="7846"/>
                </a:lnTo>
                <a:lnTo>
                  <a:pt x="2777490" y="0"/>
                </a:lnTo>
                <a:close/>
              </a:path>
            </a:pathLst>
          </a:custGeom>
          <a:solidFill>
            <a:srgbClr val="E2EDFF">
              <a:alpha val="36862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3023742" y="5253726"/>
            <a:ext cx="912494" cy="942975"/>
          </a:xfrm>
          <a:prstGeom prst="rect">
            <a:avLst/>
          </a:prstGeom>
        </p:spPr>
        <p:txBody>
          <a:bodyPr vert="horz" wrap="square" lIns="0" tIns="12318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69"/>
              </a:spcBef>
            </a:pPr>
            <a:r>
              <a:rPr sz="2800" b="1" spc="-5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L3</a:t>
            </a:r>
            <a:endParaRPr sz="28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  <a:p>
            <a:pPr marL="12700" marR="5080">
              <a:lnSpc>
                <a:spcPct val="100000"/>
              </a:lnSpc>
              <a:spcBef>
                <a:spcPts val="350"/>
              </a:spcBef>
            </a:pPr>
            <a:r>
              <a:rPr sz="1100" spc="95" dirty="0">
                <a:solidFill>
                  <a:srgbClr val="151515"/>
                </a:solidFill>
                <a:latin typeface="Calibri"/>
                <a:cs typeface="Calibri"/>
              </a:rPr>
              <a:t>Уровень  </a:t>
            </a:r>
            <a:r>
              <a:rPr sz="1100" spc="60" dirty="0">
                <a:solidFill>
                  <a:srgbClr val="151515"/>
                </a:solidFill>
                <a:latin typeface="Calibri"/>
                <a:cs typeface="Calibri"/>
              </a:rPr>
              <a:t>к</a:t>
            </a:r>
            <a:r>
              <a:rPr sz="1100" spc="75" dirty="0">
                <a:solidFill>
                  <a:srgbClr val="151515"/>
                </a:solidFill>
                <a:latin typeface="Calibri"/>
                <a:cs typeface="Calibri"/>
              </a:rPr>
              <a:t>о</a:t>
            </a:r>
            <a:r>
              <a:rPr sz="1100" spc="55" dirty="0">
                <a:solidFill>
                  <a:srgbClr val="151515"/>
                </a:solidFill>
                <a:latin typeface="Calibri"/>
                <a:cs typeface="Calibri"/>
              </a:rPr>
              <a:t>мм</a:t>
            </a:r>
            <a:r>
              <a:rPr sz="1100" spc="80" dirty="0">
                <a:solidFill>
                  <a:srgbClr val="151515"/>
                </a:solidFill>
                <a:latin typeface="Calibri"/>
                <a:cs typeface="Calibri"/>
              </a:rPr>
              <a:t>у</a:t>
            </a:r>
            <a:r>
              <a:rPr sz="1100" spc="55" dirty="0">
                <a:solidFill>
                  <a:srgbClr val="151515"/>
                </a:solidFill>
                <a:latin typeface="Calibri"/>
                <a:cs typeface="Calibri"/>
              </a:rPr>
              <a:t>т</a:t>
            </a:r>
            <a:r>
              <a:rPr sz="1100" spc="95" dirty="0">
                <a:solidFill>
                  <a:srgbClr val="151515"/>
                </a:solidFill>
                <a:latin typeface="Calibri"/>
                <a:cs typeface="Calibri"/>
              </a:rPr>
              <a:t>а</a:t>
            </a:r>
            <a:r>
              <a:rPr sz="1100" spc="70" dirty="0">
                <a:solidFill>
                  <a:srgbClr val="151515"/>
                </a:solidFill>
                <a:latin typeface="Calibri"/>
                <a:cs typeface="Calibri"/>
              </a:rPr>
              <a:t>т</a:t>
            </a:r>
            <a:r>
              <a:rPr sz="1100" spc="75" dirty="0">
                <a:solidFill>
                  <a:srgbClr val="151515"/>
                </a:solidFill>
                <a:latin typeface="Calibri"/>
                <a:cs typeface="Calibri"/>
              </a:rPr>
              <a:t>о</a:t>
            </a:r>
            <a:r>
              <a:rPr sz="1100" spc="90" dirty="0">
                <a:solidFill>
                  <a:srgbClr val="151515"/>
                </a:solidFill>
                <a:latin typeface="Calibri"/>
                <a:cs typeface="Calibri"/>
              </a:rPr>
              <a:t>р</a:t>
            </a:r>
            <a:r>
              <a:rPr sz="1100" spc="85" dirty="0">
                <a:solidFill>
                  <a:srgbClr val="151515"/>
                </a:solidFill>
                <a:latin typeface="Calibri"/>
                <a:cs typeface="Calibri"/>
              </a:rPr>
              <a:t>а</a:t>
            </a:r>
            <a:endParaRPr sz="1100" dirty="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750814" y="5253726"/>
            <a:ext cx="687070" cy="942975"/>
          </a:xfrm>
          <a:prstGeom prst="rect">
            <a:avLst/>
          </a:prstGeom>
        </p:spPr>
        <p:txBody>
          <a:bodyPr vert="horz" wrap="square" lIns="0" tIns="12318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69"/>
              </a:spcBef>
            </a:pPr>
            <a:r>
              <a:rPr sz="2800" b="1" spc="85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16</a:t>
            </a:r>
            <a:r>
              <a:rPr sz="2800" b="1" spc="-105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K</a:t>
            </a:r>
            <a:endParaRPr sz="28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  <a:p>
            <a:pPr marL="12700">
              <a:lnSpc>
                <a:spcPct val="100000"/>
              </a:lnSpc>
              <a:spcBef>
                <a:spcPts val="350"/>
              </a:spcBef>
            </a:pPr>
            <a:r>
              <a:rPr sz="1100" spc="55" dirty="0">
                <a:latin typeface="Calibri"/>
                <a:cs typeface="Calibri"/>
              </a:rPr>
              <a:t>MAC-</a:t>
            </a:r>
            <a:endParaRPr sz="11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100" spc="70" dirty="0">
                <a:latin typeface="Calibri"/>
                <a:cs typeface="Calibri"/>
              </a:rPr>
              <a:t>адресов</a:t>
            </a:r>
            <a:endParaRPr sz="1100" dirty="0">
              <a:latin typeface="Calibri"/>
              <a:cs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447544" y="3174492"/>
            <a:ext cx="188849" cy="1066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689091" y="3174492"/>
            <a:ext cx="188849" cy="1066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8968740" y="3174492"/>
            <a:ext cx="188849" cy="1066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927860" y="2005583"/>
            <a:ext cx="1792224" cy="90373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8345423" y="2269235"/>
            <a:ext cx="2045207" cy="60045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001767" y="2113788"/>
            <a:ext cx="2225040" cy="69189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8663431" y="5253726"/>
            <a:ext cx="578485" cy="942975"/>
          </a:xfrm>
          <a:prstGeom prst="rect">
            <a:avLst/>
          </a:prstGeom>
        </p:spPr>
        <p:txBody>
          <a:bodyPr vert="horz" wrap="square" lIns="0" tIns="12318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69"/>
              </a:spcBef>
            </a:pPr>
            <a:r>
              <a:rPr sz="2800" b="1" spc="80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8</a:t>
            </a:r>
            <a:endParaRPr sz="28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  <a:p>
            <a:pPr marL="12700" marR="5080">
              <a:lnSpc>
                <a:spcPct val="100000"/>
              </a:lnSpc>
              <a:spcBef>
                <a:spcPts val="350"/>
              </a:spcBef>
            </a:pPr>
            <a:r>
              <a:rPr sz="1100" spc="180" dirty="0">
                <a:latin typeface="Calibri"/>
                <a:cs typeface="Calibri"/>
              </a:rPr>
              <a:t>Ю</a:t>
            </a:r>
            <a:r>
              <a:rPr sz="1100" spc="105" dirty="0">
                <a:latin typeface="Calibri"/>
                <a:cs typeface="Calibri"/>
              </a:rPr>
              <a:t>н</a:t>
            </a:r>
            <a:r>
              <a:rPr sz="1100" spc="95" dirty="0">
                <a:latin typeface="Calibri"/>
                <a:cs typeface="Calibri"/>
              </a:rPr>
              <a:t>и</a:t>
            </a:r>
            <a:r>
              <a:rPr sz="1100" spc="85" dirty="0">
                <a:latin typeface="Calibri"/>
                <a:cs typeface="Calibri"/>
              </a:rPr>
              <a:t>т</a:t>
            </a:r>
            <a:r>
              <a:rPr sz="1100" spc="75" dirty="0">
                <a:latin typeface="Calibri"/>
                <a:cs typeface="Calibri"/>
              </a:rPr>
              <a:t>о</a:t>
            </a:r>
            <a:r>
              <a:rPr sz="1100" spc="65" dirty="0">
                <a:latin typeface="Calibri"/>
                <a:cs typeface="Calibri"/>
              </a:rPr>
              <a:t>в  </a:t>
            </a:r>
            <a:r>
              <a:rPr sz="1100" spc="105" dirty="0">
                <a:latin typeface="Calibri"/>
                <a:cs typeface="Calibri"/>
              </a:rPr>
              <a:t>в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стеке</a:t>
            </a:r>
            <a:endParaRPr sz="1100" dirty="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7127493" y="5253726"/>
            <a:ext cx="819150" cy="942975"/>
          </a:xfrm>
          <a:prstGeom prst="rect">
            <a:avLst/>
          </a:prstGeom>
        </p:spPr>
        <p:txBody>
          <a:bodyPr vert="horz" wrap="square" lIns="0" tIns="12318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69"/>
              </a:spcBef>
            </a:pPr>
            <a:r>
              <a:rPr sz="2800" b="1" spc="85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816</a:t>
            </a:r>
            <a:endParaRPr sz="28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  <a:p>
            <a:pPr marL="12700">
              <a:lnSpc>
                <a:spcPct val="100000"/>
              </a:lnSpc>
              <a:spcBef>
                <a:spcPts val="350"/>
              </a:spcBef>
            </a:pPr>
            <a:r>
              <a:rPr sz="1100" spc="60" dirty="0">
                <a:latin typeface="Calibri"/>
                <a:cs typeface="Calibri"/>
              </a:rPr>
              <a:t>IPv4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spc="65" dirty="0">
                <a:latin typeface="Calibri"/>
                <a:cs typeface="Calibri"/>
              </a:rPr>
              <a:t>Unicast</a:t>
            </a:r>
            <a:endParaRPr sz="11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100" spc="90" dirty="0">
                <a:latin typeface="Calibri"/>
                <a:cs typeface="Calibri"/>
              </a:rPr>
              <a:t>маршрутов</a:t>
            </a:r>
            <a:endParaRPr sz="1100" dirty="0">
              <a:latin typeface="Calibri"/>
              <a:cs typeface="Calibri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0" y="295656"/>
            <a:ext cx="2124710" cy="375285"/>
          </a:xfrm>
          <a:custGeom>
            <a:avLst/>
            <a:gdLst/>
            <a:ahLst/>
            <a:cxnLst/>
            <a:rect l="l" t="t" r="r" b="b"/>
            <a:pathLst>
              <a:path w="2124710" h="375284">
                <a:moveTo>
                  <a:pt x="1937004" y="0"/>
                </a:moveTo>
                <a:lnTo>
                  <a:pt x="0" y="0"/>
                </a:lnTo>
                <a:lnTo>
                  <a:pt x="0" y="374904"/>
                </a:lnTo>
                <a:lnTo>
                  <a:pt x="1937004" y="374904"/>
                </a:lnTo>
                <a:lnTo>
                  <a:pt x="1986828" y="368206"/>
                </a:lnTo>
                <a:lnTo>
                  <a:pt x="2031604" y="349306"/>
                </a:lnTo>
                <a:lnTo>
                  <a:pt x="2069544" y="319992"/>
                </a:lnTo>
                <a:lnTo>
                  <a:pt x="2098858" y="282052"/>
                </a:lnTo>
                <a:lnTo>
                  <a:pt x="2117758" y="237276"/>
                </a:lnTo>
                <a:lnTo>
                  <a:pt x="2124456" y="187452"/>
                </a:lnTo>
                <a:lnTo>
                  <a:pt x="2117758" y="137627"/>
                </a:lnTo>
                <a:lnTo>
                  <a:pt x="2098858" y="92851"/>
                </a:lnTo>
                <a:lnTo>
                  <a:pt x="2069544" y="54911"/>
                </a:lnTo>
                <a:lnTo>
                  <a:pt x="2031604" y="25597"/>
                </a:lnTo>
                <a:lnTo>
                  <a:pt x="1986828" y="6697"/>
                </a:lnTo>
                <a:lnTo>
                  <a:pt x="1937004" y="0"/>
                </a:lnTo>
                <a:close/>
              </a:path>
            </a:pathLst>
          </a:custGeom>
          <a:solidFill>
            <a:srgbClr val="275E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333247" y="367665"/>
            <a:ext cx="1673106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80" dirty="0">
                <a:solidFill>
                  <a:srgbClr val="FFFFF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Коммутаторы</a:t>
            </a:r>
            <a:r>
              <a:rPr sz="1200" b="1" spc="-70" dirty="0">
                <a:solidFill>
                  <a:srgbClr val="FFFFF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sz="1200" b="1" spc="-55" dirty="0">
                <a:solidFill>
                  <a:srgbClr val="FFFFF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PoE</a:t>
            </a:r>
            <a:endParaRPr sz="12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455547" y="3100832"/>
            <a:ext cx="1120140" cy="14890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MES2308P</a:t>
            </a:r>
            <a:endParaRPr sz="14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  <a:p>
            <a:pPr marL="12700">
              <a:lnSpc>
                <a:spcPct val="100000"/>
              </a:lnSpc>
              <a:spcBef>
                <a:spcPts val="1015"/>
              </a:spcBef>
            </a:pPr>
            <a:r>
              <a:rPr sz="800" spc="55" dirty="0">
                <a:solidFill>
                  <a:srgbClr val="275EC6"/>
                </a:solidFill>
                <a:latin typeface="Calibri"/>
                <a:cs typeface="Calibri"/>
              </a:rPr>
              <a:t>Пропуск.</a:t>
            </a:r>
            <a:r>
              <a:rPr sz="800" spc="-30" dirty="0">
                <a:solidFill>
                  <a:srgbClr val="275EC6"/>
                </a:solidFill>
                <a:latin typeface="Calibri"/>
                <a:cs typeface="Calibri"/>
              </a:rPr>
              <a:t> </a:t>
            </a:r>
            <a:r>
              <a:rPr sz="800" spc="60" dirty="0">
                <a:solidFill>
                  <a:srgbClr val="275EC6"/>
                </a:solidFill>
                <a:latin typeface="Calibri"/>
                <a:cs typeface="Calibri"/>
              </a:rPr>
              <a:t>способность</a:t>
            </a:r>
            <a:endParaRPr sz="8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25"/>
              </a:spcBef>
            </a:pPr>
            <a:r>
              <a:rPr sz="1100" b="1" spc="15" dirty="0">
                <a:latin typeface="Arial"/>
                <a:cs typeface="Arial"/>
              </a:rPr>
              <a:t>24</a:t>
            </a:r>
            <a:r>
              <a:rPr sz="1100" b="1" spc="-114" dirty="0">
                <a:latin typeface="Arial"/>
                <a:cs typeface="Arial"/>
              </a:rPr>
              <a:t> </a:t>
            </a:r>
            <a:r>
              <a:rPr sz="1100" b="1" spc="15" dirty="0">
                <a:latin typeface="Arial"/>
                <a:cs typeface="Arial"/>
              </a:rPr>
              <a:t>Гбит/с</a:t>
            </a:r>
            <a:endParaRPr sz="11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65"/>
              </a:spcBef>
            </a:pPr>
            <a:r>
              <a:rPr sz="800" spc="70" dirty="0">
                <a:solidFill>
                  <a:srgbClr val="275EC6"/>
                </a:solidFill>
                <a:latin typeface="Calibri"/>
                <a:cs typeface="Calibri"/>
              </a:rPr>
              <a:t>Интерфейсы</a:t>
            </a:r>
            <a:endParaRPr sz="8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30"/>
              </a:spcBef>
            </a:pPr>
            <a:r>
              <a:rPr sz="1100" b="1" spc="15" dirty="0">
                <a:latin typeface="Arial"/>
                <a:cs typeface="Arial"/>
              </a:rPr>
              <a:t>8 </a:t>
            </a:r>
            <a:r>
              <a:rPr sz="1100" b="1" spc="-15" dirty="0">
                <a:latin typeface="Arial"/>
                <a:cs typeface="Arial"/>
              </a:rPr>
              <a:t>× </a:t>
            </a:r>
            <a:r>
              <a:rPr sz="1100" b="1" spc="-20" dirty="0">
                <a:latin typeface="Arial"/>
                <a:cs typeface="Arial"/>
              </a:rPr>
              <a:t>1G</a:t>
            </a:r>
            <a:r>
              <a:rPr sz="1100" b="1" spc="-135" dirty="0">
                <a:latin typeface="Arial"/>
                <a:cs typeface="Arial"/>
              </a:rPr>
              <a:t> </a:t>
            </a:r>
            <a:r>
              <a:rPr sz="1100" b="1" spc="-35" dirty="0">
                <a:latin typeface="Arial"/>
                <a:cs typeface="Arial"/>
              </a:rPr>
              <a:t>PoE/PoE+</a:t>
            </a:r>
            <a:endParaRPr sz="11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1100" b="1" spc="15" dirty="0">
                <a:latin typeface="Arial"/>
                <a:cs typeface="Arial"/>
              </a:rPr>
              <a:t>2 </a:t>
            </a:r>
            <a:r>
              <a:rPr sz="1100" b="1" spc="-15" dirty="0">
                <a:latin typeface="Arial"/>
                <a:cs typeface="Arial"/>
              </a:rPr>
              <a:t>× </a:t>
            </a:r>
            <a:r>
              <a:rPr sz="1100" b="1" spc="-20" dirty="0">
                <a:latin typeface="Arial"/>
                <a:cs typeface="Arial"/>
              </a:rPr>
              <a:t>1G</a:t>
            </a:r>
            <a:r>
              <a:rPr sz="1100" b="1" spc="-100" dirty="0">
                <a:latin typeface="Arial"/>
                <a:cs typeface="Arial"/>
              </a:rPr>
              <a:t> </a:t>
            </a:r>
            <a:r>
              <a:rPr sz="1100" b="1" spc="-90" dirty="0">
                <a:latin typeface="Arial"/>
                <a:cs typeface="Arial"/>
              </a:rPr>
              <a:t>SFP</a:t>
            </a:r>
            <a:endParaRPr sz="11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1100" b="1" spc="15" dirty="0">
                <a:latin typeface="Arial"/>
                <a:cs typeface="Arial"/>
              </a:rPr>
              <a:t>2 </a:t>
            </a:r>
            <a:r>
              <a:rPr sz="1100" b="1" spc="-15" dirty="0">
                <a:latin typeface="Arial"/>
                <a:cs typeface="Arial"/>
              </a:rPr>
              <a:t>×</a:t>
            </a:r>
            <a:r>
              <a:rPr sz="1100" b="1" spc="-75" dirty="0">
                <a:latin typeface="Arial"/>
                <a:cs typeface="Arial"/>
              </a:rPr>
              <a:t> </a:t>
            </a:r>
            <a:r>
              <a:rPr sz="1100" b="1" spc="-20" dirty="0">
                <a:latin typeface="Arial"/>
                <a:cs typeface="Arial"/>
              </a:rPr>
              <a:t>1G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7973314" y="3100832"/>
            <a:ext cx="1188720" cy="12833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MES2348P</a:t>
            </a:r>
            <a:endParaRPr sz="14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  <a:p>
            <a:pPr marL="12700">
              <a:lnSpc>
                <a:spcPct val="100000"/>
              </a:lnSpc>
              <a:spcBef>
                <a:spcPts val="1015"/>
              </a:spcBef>
            </a:pPr>
            <a:r>
              <a:rPr sz="800" spc="55" dirty="0">
                <a:solidFill>
                  <a:srgbClr val="275EC6"/>
                </a:solidFill>
                <a:latin typeface="Calibri"/>
                <a:cs typeface="Calibri"/>
              </a:rPr>
              <a:t>Пропуск.</a:t>
            </a:r>
            <a:r>
              <a:rPr sz="800" spc="-5" dirty="0">
                <a:solidFill>
                  <a:srgbClr val="275EC6"/>
                </a:solidFill>
                <a:latin typeface="Calibri"/>
                <a:cs typeface="Calibri"/>
              </a:rPr>
              <a:t> </a:t>
            </a:r>
            <a:r>
              <a:rPr sz="800" spc="60" dirty="0">
                <a:solidFill>
                  <a:srgbClr val="275EC6"/>
                </a:solidFill>
                <a:latin typeface="Calibri"/>
                <a:cs typeface="Calibri"/>
              </a:rPr>
              <a:t>способность</a:t>
            </a:r>
            <a:endParaRPr sz="8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25"/>
              </a:spcBef>
            </a:pPr>
            <a:r>
              <a:rPr sz="1100" b="1" spc="15" dirty="0">
                <a:latin typeface="Arial"/>
                <a:cs typeface="Arial"/>
              </a:rPr>
              <a:t>176</a:t>
            </a:r>
            <a:r>
              <a:rPr sz="1100" b="1" spc="-60" dirty="0">
                <a:latin typeface="Arial"/>
                <a:cs typeface="Arial"/>
              </a:rPr>
              <a:t> </a:t>
            </a:r>
            <a:r>
              <a:rPr sz="1100" b="1" spc="15" dirty="0">
                <a:latin typeface="Arial"/>
                <a:cs typeface="Arial"/>
              </a:rPr>
              <a:t>Гбит/с</a:t>
            </a:r>
            <a:endParaRPr sz="11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65"/>
              </a:spcBef>
            </a:pPr>
            <a:r>
              <a:rPr sz="800" spc="70" dirty="0">
                <a:solidFill>
                  <a:srgbClr val="275EC6"/>
                </a:solidFill>
                <a:latin typeface="Calibri"/>
                <a:cs typeface="Calibri"/>
              </a:rPr>
              <a:t>Интерфейсы</a:t>
            </a:r>
            <a:endParaRPr sz="8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30"/>
              </a:spcBef>
            </a:pPr>
            <a:r>
              <a:rPr sz="1100" b="1" spc="20" dirty="0">
                <a:latin typeface="Arial"/>
                <a:cs typeface="Arial"/>
              </a:rPr>
              <a:t>48 </a:t>
            </a:r>
            <a:r>
              <a:rPr sz="1100" b="1" spc="-15" dirty="0">
                <a:latin typeface="Arial"/>
                <a:cs typeface="Arial"/>
              </a:rPr>
              <a:t>× </a:t>
            </a:r>
            <a:r>
              <a:rPr sz="1100" b="1" spc="-20" dirty="0">
                <a:latin typeface="Arial"/>
                <a:cs typeface="Arial"/>
              </a:rPr>
              <a:t>1G</a:t>
            </a:r>
            <a:r>
              <a:rPr sz="1100" b="1" spc="-160" dirty="0">
                <a:latin typeface="Arial"/>
                <a:cs typeface="Arial"/>
              </a:rPr>
              <a:t> </a:t>
            </a:r>
            <a:r>
              <a:rPr sz="1100" b="1" spc="-35" dirty="0">
                <a:latin typeface="Arial"/>
                <a:cs typeface="Arial"/>
              </a:rPr>
              <a:t>PoE/PoE+</a:t>
            </a:r>
            <a:endParaRPr sz="11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1100" b="1" spc="15" dirty="0">
                <a:latin typeface="Arial"/>
                <a:cs typeface="Arial"/>
              </a:rPr>
              <a:t>4 </a:t>
            </a:r>
            <a:r>
              <a:rPr sz="1100" b="1" spc="-15" dirty="0">
                <a:latin typeface="Arial"/>
                <a:cs typeface="Arial"/>
              </a:rPr>
              <a:t>× </a:t>
            </a:r>
            <a:r>
              <a:rPr sz="1100" b="1" spc="-10" dirty="0">
                <a:latin typeface="Arial"/>
                <a:cs typeface="Arial"/>
              </a:rPr>
              <a:t>10G</a:t>
            </a:r>
            <a:r>
              <a:rPr sz="1100" b="1" spc="-110" dirty="0">
                <a:latin typeface="Arial"/>
                <a:cs typeface="Arial"/>
              </a:rPr>
              <a:t> </a:t>
            </a:r>
            <a:r>
              <a:rPr sz="1100" b="1" spc="-70" dirty="0">
                <a:latin typeface="Arial"/>
                <a:cs typeface="Arial"/>
              </a:rPr>
              <a:t>SFP+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4709540" y="3100832"/>
            <a:ext cx="1188720" cy="12833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MES2324P</a:t>
            </a:r>
            <a:endParaRPr sz="14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  <a:p>
            <a:pPr marL="12700">
              <a:lnSpc>
                <a:spcPct val="100000"/>
              </a:lnSpc>
              <a:spcBef>
                <a:spcPts val="1015"/>
              </a:spcBef>
            </a:pPr>
            <a:r>
              <a:rPr sz="800" spc="55" dirty="0">
                <a:solidFill>
                  <a:srgbClr val="275EC6"/>
                </a:solidFill>
                <a:latin typeface="Calibri"/>
                <a:cs typeface="Calibri"/>
              </a:rPr>
              <a:t>Пропуск.</a:t>
            </a:r>
            <a:r>
              <a:rPr sz="800" spc="-5" dirty="0">
                <a:solidFill>
                  <a:srgbClr val="275EC6"/>
                </a:solidFill>
                <a:latin typeface="Calibri"/>
                <a:cs typeface="Calibri"/>
              </a:rPr>
              <a:t> </a:t>
            </a:r>
            <a:r>
              <a:rPr sz="800" spc="60" dirty="0">
                <a:solidFill>
                  <a:srgbClr val="275EC6"/>
                </a:solidFill>
                <a:latin typeface="Calibri"/>
                <a:cs typeface="Calibri"/>
              </a:rPr>
              <a:t>способность</a:t>
            </a:r>
            <a:endParaRPr sz="8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25"/>
              </a:spcBef>
            </a:pPr>
            <a:r>
              <a:rPr sz="1100" b="1" spc="15" dirty="0">
                <a:latin typeface="Arial"/>
                <a:cs typeface="Arial"/>
              </a:rPr>
              <a:t>128</a:t>
            </a:r>
            <a:r>
              <a:rPr sz="1100" b="1" spc="-60" dirty="0">
                <a:latin typeface="Arial"/>
                <a:cs typeface="Arial"/>
              </a:rPr>
              <a:t> </a:t>
            </a:r>
            <a:r>
              <a:rPr sz="1100" b="1" spc="15" dirty="0">
                <a:latin typeface="Arial"/>
                <a:cs typeface="Arial"/>
              </a:rPr>
              <a:t>Гбит/с</a:t>
            </a:r>
            <a:endParaRPr sz="11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65"/>
              </a:spcBef>
            </a:pPr>
            <a:r>
              <a:rPr sz="800" spc="70" dirty="0">
                <a:solidFill>
                  <a:srgbClr val="275EC6"/>
                </a:solidFill>
                <a:latin typeface="Calibri"/>
                <a:cs typeface="Calibri"/>
              </a:rPr>
              <a:t>Интерфейсы</a:t>
            </a:r>
            <a:endParaRPr sz="8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30"/>
              </a:spcBef>
            </a:pPr>
            <a:r>
              <a:rPr sz="1100" b="1" spc="20" dirty="0">
                <a:latin typeface="Arial"/>
                <a:cs typeface="Arial"/>
              </a:rPr>
              <a:t>24 </a:t>
            </a:r>
            <a:r>
              <a:rPr sz="1100" b="1" spc="-15" dirty="0">
                <a:latin typeface="Arial"/>
                <a:cs typeface="Arial"/>
              </a:rPr>
              <a:t>× </a:t>
            </a:r>
            <a:r>
              <a:rPr sz="1100" b="1" spc="-20" dirty="0">
                <a:latin typeface="Arial"/>
                <a:cs typeface="Arial"/>
              </a:rPr>
              <a:t>1G</a:t>
            </a:r>
            <a:r>
              <a:rPr sz="1100" b="1" spc="-160" dirty="0">
                <a:latin typeface="Arial"/>
                <a:cs typeface="Arial"/>
              </a:rPr>
              <a:t> </a:t>
            </a:r>
            <a:r>
              <a:rPr sz="1100" b="1" spc="-35" dirty="0">
                <a:latin typeface="Arial"/>
                <a:cs typeface="Arial"/>
              </a:rPr>
              <a:t>PoE/PoE+</a:t>
            </a:r>
            <a:endParaRPr sz="11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1100" b="1" spc="15" dirty="0">
                <a:latin typeface="Arial"/>
                <a:cs typeface="Arial"/>
              </a:rPr>
              <a:t>4 </a:t>
            </a:r>
            <a:r>
              <a:rPr sz="1100" b="1" spc="-15" dirty="0">
                <a:latin typeface="Arial"/>
                <a:cs typeface="Arial"/>
              </a:rPr>
              <a:t>× </a:t>
            </a:r>
            <a:r>
              <a:rPr sz="1100" b="1" spc="-10" dirty="0">
                <a:latin typeface="Arial"/>
                <a:cs typeface="Arial"/>
              </a:rPr>
              <a:t>10G</a:t>
            </a:r>
            <a:r>
              <a:rPr sz="1100" b="1" spc="-110" dirty="0">
                <a:latin typeface="Arial"/>
                <a:cs typeface="Arial"/>
              </a:rPr>
              <a:t> </a:t>
            </a:r>
            <a:r>
              <a:rPr sz="1100" b="1" spc="-70" dirty="0">
                <a:latin typeface="Arial"/>
                <a:cs typeface="Arial"/>
              </a:rPr>
              <a:t>SFP+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11538457" y="332395"/>
            <a:ext cx="325755" cy="297180"/>
          </a:xfrm>
          <a:custGeom>
            <a:avLst/>
            <a:gdLst/>
            <a:ahLst/>
            <a:cxnLst/>
            <a:rect l="l" t="t" r="r" b="b"/>
            <a:pathLst>
              <a:path w="325754" h="297180">
                <a:moveTo>
                  <a:pt x="52096" y="188364"/>
                </a:moveTo>
                <a:lnTo>
                  <a:pt x="9808" y="211528"/>
                </a:lnTo>
                <a:lnTo>
                  <a:pt x="0" y="242752"/>
                </a:lnTo>
                <a:lnTo>
                  <a:pt x="2575" y="259294"/>
                </a:lnTo>
                <a:lnTo>
                  <a:pt x="9838" y="273966"/>
                </a:lnTo>
                <a:lnTo>
                  <a:pt x="21122" y="285810"/>
                </a:lnTo>
                <a:lnTo>
                  <a:pt x="35758" y="293871"/>
                </a:lnTo>
                <a:lnTo>
                  <a:pt x="52140" y="297103"/>
                </a:lnTo>
                <a:lnTo>
                  <a:pt x="68361" y="295280"/>
                </a:lnTo>
                <a:lnTo>
                  <a:pt x="83305" y="288703"/>
                </a:lnTo>
                <a:lnTo>
                  <a:pt x="95854" y="277670"/>
                </a:lnTo>
                <a:lnTo>
                  <a:pt x="117419" y="259070"/>
                </a:lnTo>
                <a:lnTo>
                  <a:pt x="143141" y="248580"/>
                </a:lnTo>
                <a:lnTo>
                  <a:pt x="170851" y="246696"/>
                </a:lnTo>
                <a:lnTo>
                  <a:pt x="197278" y="246696"/>
                </a:lnTo>
                <a:lnTo>
                  <a:pt x="197277" y="238778"/>
                </a:lnTo>
                <a:lnTo>
                  <a:pt x="143157" y="236891"/>
                </a:lnTo>
                <a:lnTo>
                  <a:pt x="95854" y="207803"/>
                </a:lnTo>
                <a:lnTo>
                  <a:pt x="83288" y="196760"/>
                </a:lnTo>
                <a:lnTo>
                  <a:pt x="68328" y="190184"/>
                </a:lnTo>
                <a:lnTo>
                  <a:pt x="52096" y="188364"/>
                </a:lnTo>
                <a:close/>
              </a:path>
              <a:path w="325754" h="297180">
                <a:moveTo>
                  <a:pt x="208970" y="111964"/>
                </a:moveTo>
                <a:lnTo>
                  <a:pt x="203131" y="116651"/>
                </a:lnTo>
                <a:lnTo>
                  <a:pt x="196616" y="120421"/>
                </a:lnTo>
                <a:lnTo>
                  <a:pt x="189647" y="123146"/>
                </a:lnTo>
                <a:lnTo>
                  <a:pt x="209650" y="143427"/>
                </a:lnTo>
                <a:lnTo>
                  <a:pt x="221870" y="168428"/>
                </a:lnTo>
                <a:lnTo>
                  <a:pt x="225664" y="196013"/>
                </a:lnTo>
                <a:lnTo>
                  <a:pt x="220389" y="224047"/>
                </a:lnTo>
                <a:lnTo>
                  <a:pt x="217145" y="240472"/>
                </a:lnTo>
                <a:lnTo>
                  <a:pt x="218946" y="256749"/>
                </a:lnTo>
                <a:lnTo>
                  <a:pt x="225493" y="271756"/>
                </a:lnTo>
                <a:lnTo>
                  <a:pt x="236482" y="284369"/>
                </a:lnTo>
                <a:lnTo>
                  <a:pt x="250775" y="293034"/>
                </a:lnTo>
                <a:lnTo>
                  <a:pt x="266648" y="296894"/>
                </a:lnTo>
                <a:lnTo>
                  <a:pt x="282948" y="295850"/>
                </a:lnTo>
                <a:lnTo>
                  <a:pt x="298520" y="289799"/>
                </a:lnTo>
                <a:lnTo>
                  <a:pt x="311521" y="279293"/>
                </a:lnTo>
                <a:lnTo>
                  <a:pt x="320561" y="265654"/>
                </a:lnTo>
                <a:lnTo>
                  <a:pt x="325150" y="249936"/>
                </a:lnTo>
                <a:lnTo>
                  <a:pt x="324792" y="233195"/>
                </a:lnTo>
                <a:lnTo>
                  <a:pt x="319390" y="217359"/>
                </a:lnTo>
                <a:lnTo>
                  <a:pt x="309705" y="204184"/>
                </a:lnTo>
                <a:lnTo>
                  <a:pt x="296555" y="194492"/>
                </a:lnTo>
                <a:lnTo>
                  <a:pt x="280753" y="189109"/>
                </a:lnTo>
                <a:lnTo>
                  <a:pt x="253904" y="179689"/>
                </a:lnTo>
                <a:lnTo>
                  <a:pt x="231981" y="162600"/>
                </a:lnTo>
                <a:lnTo>
                  <a:pt x="216498" y="139479"/>
                </a:lnTo>
                <a:lnTo>
                  <a:pt x="208970" y="111964"/>
                </a:lnTo>
                <a:close/>
              </a:path>
              <a:path w="325754" h="297180">
                <a:moveTo>
                  <a:pt x="197278" y="246696"/>
                </a:moveTo>
                <a:lnTo>
                  <a:pt x="170851" y="246696"/>
                </a:lnTo>
                <a:lnTo>
                  <a:pt x="198382" y="253913"/>
                </a:lnTo>
                <a:lnTo>
                  <a:pt x="197278" y="246696"/>
                </a:lnTo>
                <a:close/>
              </a:path>
              <a:path w="325754" h="297180">
                <a:moveTo>
                  <a:pt x="198382" y="231548"/>
                </a:moveTo>
                <a:lnTo>
                  <a:pt x="170863" y="238778"/>
                </a:lnTo>
                <a:lnTo>
                  <a:pt x="197277" y="238778"/>
                </a:lnTo>
                <a:lnTo>
                  <a:pt x="198382" y="231548"/>
                </a:lnTo>
                <a:close/>
              </a:path>
              <a:path w="325754" h="297180">
                <a:moveTo>
                  <a:pt x="158016" y="0"/>
                </a:moveTo>
                <a:lnTo>
                  <a:pt x="116880" y="25163"/>
                </a:lnTo>
                <a:lnTo>
                  <a:pt x="108545" y="56422"/>
                </a:lnTo>
                <a:lnTo>
                  <a:pt x="111802" y="72841"/>
                </a:lnTo>
                <a:lnTo>
                  <a:pt x="117088" y="100866"/>
                </a:lnTo>
                <a:lnTo>
                  <a:pt x="113291" y="128445"/>
                </a:lnTo>
                <a:lnTo>
                  <a:pt x="101063" y="153446"/>
                </a:lnTo>
                <a:lnTo>
                  <a:pt x="81060" y="173742"/>
                </a:lnTo>
                <a:lnTo>
                  <a:pt x="88030" y="176468"/>
                </a:lnTo>
                <a:lnTo>
                  <a:pt x="94533" y="180241"/>
                </a:lnTo>
                <a:lnTo>
                  <a:pt x="100384" y="184924"/>
                </a:lnTo>
                <a:lnTo>
                  <a:pt x="107902" y="157416"/>
                </a:lnTo>
                <a:lnTo>
                  <a:pt x="123386" y="134307"/>
                </a:lnTo>
                <a:lnTo>
                  <a:pt x="145314" y="117220"/>
                </a:lnTo>
                <a:lnTo>
                  <a:pt x="172166" y="107780"/>
                </a:lnTo>
                <a:lnTo>
                  <a:pt x="187979" y="102390"/>
                </a:lnTo>
                <a:lnTo>
                  <a:pt x="201138" y="92689"/>
                </a:lnTo>
                <a:lnTo>
                  <a:pt x="210824" y="79502"/>
                </a:lnTo>
                <a:lnTo>
                  <a:pt x="216215" y="63652"/>
                </a:lnTo>
                <a:lnTo>
                  <a:pt x="216553" y="46914"/>
                </a:lnTo>
                <a:lnTo>
                  <a:pt x="211950" y="31201"/>
                </a:lnTo>
                <a:lnTo>
                  <a:pt x="202899" y="17568"/>
                </a:lnTo>
                <a:lnTo>
                  <a:pt x="189890" y="7070"/>
                </a:lnTo>
                <a:lnTo>
                  <a:pt x="174317" y="1030"/>
                </a:lnTo>
                <a:lnTo>
                  <a:pt x="158016" y="0"/>
                </a:lnTo>
                <a:close/>
              </a:path>
            </a:pathLst>
          </a:custGeom>
          <a:solidFill>
            <a:srgbClr val="275E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9212960" y="3100832"/>
            <a:ext cx="1359535" cy="12452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spc="10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MES2300-48P</a:t>
            </a:r>
            <a:endParaRPr sz="14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  <a:p>
            <a:pPr marL="275590">
              <a:lnSpc>
                <a:spcPct val="100000"/>
              </a:lnSpc>
              <a:spcBef>
                <a:spcPts val="1015"/>
              </a:spcBef>
            </a:pPr>
            <a:r>
              <a:rPr sz="800" spc="55" dirty="0">
                <a:solidFill>
                  <a:srgbClr val="275EC6"/>
                </a:solidFill>
                <a:latin typeface="Calibri"/>
                <a:cs typeface="Calibri"/>
              </a:rPr>
              <a:t>Бюджет</a:t>
            </a:r>
            <a:r>
              <a:rPr sz="800" dirty="0">
                <a:solidFill>
                  <a:srgbClr val="275EC6"/>
                </a:solidFill>
                <a:latin typeface="Calibri"/>
                <a:cs typeface="Calibri"/>
              </a:rPr>
              <a:t> </a:t>
            </a:r>
            <a:r>
              <a:rPr sz="800" spc="55" dirty="0">
                <a:solidFill>
                  <a:srgbClr val="275EC6"/>
                </a:solidFill>
                <a:latin typeface="Calibri"/>
                <a:cs typeface="Calibri"/>
              </a:rPr>
              <a:t>PoE</a:t>
            </a:r>
            <a:endParaRPr sz="800" dirty="0">
              <a:latin typeface="Calibri"/>
              <a:cs typeface="Calibri"/>
            </a:endParaRPr>
          </a:p>
          <a:p>
            <a:pPr marL="275590">
              <a:lnSpc>
                <a:spcPct val="100000"/>
              </a:lnSpc>
              <a:spcBef>
                <a:spcPts val="325"/>
              </a:spcBef>
            </a:pPr>
            <a:r>
              <a:rPr sz="1100" b="1" spc="15" dirty="0">
                <a:latin typeface="Arial"/>
                <a:cs typeface="Arial"/>
              </a:rPr>
              <a:t>1450</a:t>
            </a:r>
            <a:r>
              <a:rPr sz="1100" b="1" spc="-70" dirty="0">
                <a:latin typeface="Arial"/>
                <a:cs typeface="Arial"/>
              </a:rPr>
              <a:t> </a:t>
            </a:r>
            <a:r>
              <a:rPr sz="1100" b="1" spc="-20" dirty="0">
                <a:latin typeface="Arial"/>
                <a:cs typeface="Arial"/>
              </a:rPr>
              <a:t>Вт</a:t>
            </a:r>
            <a:endParaRPr sz="1100" dirty="0">
              <a:latin typeface="Arial"/>
              <a:cs typeface="Arial"/>
            </a:endParaRPr>
          </a:p>
          <a:p>
            <a:pPr marL="275590">
              <a:lnSpc>
                <a:spcPct val="100000"/>
              </a:lnSpc>
              <a:spcBef>
                <a:spcPts val="365"/>
              </a:spcBef>
            </a:pPr>
            <a:r>
              <a:rPr sz="800" spc="70" dirty="0">
                <a:solidFill>
                  <a:srgbClr val="275EC6"/>
                </a:solidFill>
                <a:latin typeface="Calibri"/>
                <a:cs typeface="Calibri"/>
              </a:rPr>
              <a:t>Питание</a:t>
            </a:r>
            <a:endParaRPr sz="800" dirty="0">
              <a:latin typeface="Calibri"/>
              <a:cs typeface="Calibri"/>
            </a:endParaRPr>
          </a:p>
          <a:p>
            <a:pPr marL="275590" marR="5080">
              <a:lnSpc>
                <a:spcPct val="100000"/>
              </a:lnSpc>
              <a:spcBef>
                <a:spcPts val="330"/>
              </a:spcBef>
            </a:pPr>
            <a:r>
              <a:rPr sz="1100" b="1" spc="10" dirty="0">
                <a:latin typeface="Arial"/>
                <a:cs typeface="Arial"/>
              </a:rPr>
              <a:t>1+1 </a:t>
            </a:r>
            <a:r>
              <a:rPr sz="1100" b="1" spc="-60" dirty="0">
                <a:latin typeface="Arial"/>
                <a:cs typeface="Arial"/>
              </a:rPr>
              <a:t>– </a:t>
            </a:r>
            <a:r>
              <a:rPr sz="1100" b="1" spc="10" dirty="0">
                <a:latin typeface="Arial"/>
                <a:cs typeface="Arial"/>
              </a:rPr>
              <a:t>сменные  </a:t>
            </a:r>
            <a:r>
              <a:rPr sz="1100" b="1" spc="15" dirty="0">
                <a:latin typeface="Arial"/>
                <a:cs typeface="Arial"/>
              </a:rPr>
              <a:t>блоки</a:t>
            </a:r>
            <a:r>
              <a:rPr sz="1100" b="1" spc="-75" dirty="0">
                <a:latin typeface="Arial"/>
                <a:cs typeface="Arial"/>
              </a:rPr>
              <a:t> </a:t>
            </a:r>
            <a:r>
              <a:rPr sz="1100" b="1" spc="35" dirty="0">
                <a:latin typeface="Arial"/>
                <a:cs typeface="Arial"/>
              </a:rPr>
              <a:t>питания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5929376" y="3100832"/>
            <a:ext cx="1566545" cy="12452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spc="10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MES2300-24P</a:t>
            </a:r>
            <a:endParaRPr sz="14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  <a:p>
            <a:pPr marL="114935">
              <a:lnSpc>
                <a:spcPct val="100000"/>
              </a:lnSpc>
              <a:spcBef>
                <a:spcPts val="1015"/>
              </a:spcBef>
            </a:pPr>
            <a:r>
              <a:rPr sz="800" spc="55" dirty="0">
                <a:solidFill>
                  <a:srgbClr val="275EC6"/>
                </a:solidFill>
                <a:latin typeface="Calibri"/>
                <a:cs typeface="Calibri"/>
              </a:rPr>
              <a:t>Бюджет</a:t>
            </a:r>
            <a:r>
              <a:rPr sz="800" dirty="0">
                <a:solidFill>
                  <a:srgbClr val="275EC6"/>
                </a:solidFill>
                <a:latin typeface="Calibri"/>
                <a:cs typeface="Calibri"/>
              </a:rPr>
              <a:t> </a:t>
            </a:r>
            <a:r>
              <a:rPr sz="800" spc="55" dirty="0">
                <a:solidFill>
                  <a:srgbClr val="275EC6"/>
                </a:solidFill>
                <a:latin typeface="Calibri"/>
                <a:cs typeface="Calibri"/>
              </a:rPr>
              <a:t>PoE</a:t>
            </a:r>
            <a:endParaRPr sz="800" dirty="0">
              <a:latin typeface="Calibri"/>
              <a:cs typeface="Calibri"/>
            </a:endParaRPr>
          </a:p>
          <a:p>
            <a:pPr marL="114935">
              <a:lnSpc>
                <a:spcPct val="100000"/>
              </a:lnSpc>
              <a:spcBef>
                <a:spcPts val="325"/>
              </a:spcBef>
            </a:pPr>
            <a:r>
              <a:rPr sz="1100" b="1" spc="15" dirty="0">
                <a:latin typeface="Arial"/>
                <a:cs typeface="Arial"/>
              </a:rPr>
              <a:t>380</a:t>
            </a:r>
            <a:r>
              <a:rPr sz="1100" b="1" spc="-140" dirty="0">
                <a:latin typeface="Arial"/>
                <a:cs typeface="Arial"/>
              </a:rPr>
              <a:t> </a:t>
            </a:r>
            <a:r>
              <a:rPr sz="1100" b="1" spc="-20" dirty="0">
                <a:latin typeface="Arial"/>
                <a:cs typeface="Arial"/>
              </a:rPr>
              <a:t>Вт</a:t>
            </a:r>
            <a:endParaRPr sz="1100" dirty="0">
              <a:latin typeface="Arial"/>
              <a:cs typeface="Arial"/>
            </a:endParaRPr>
          </a:p>
          <a:p>
            <a:pPr marL="114935">
              <a:lnSpc>
                <a:spcPct val="100000"/>
              </a:lnSpc>
              <a:spcBef>
                <a:spcPts val="365"/>
              </a:spcBef>
            </a:pPr>
            <a:r>
              <a:rPr sz="800" spc="70" dirty="0">
                <a:solidFill>
                  <a:srgbClr val="275EC6"/>
                </a:solidFill>
                <a:latin typeface="Calibri"/>
                <a:cs typeface="Calibri"/>
              </a:rPr>
              <a:t>Питание</a:t>
            </a:r>
            <a:endParaRPr sz="800" dirty="0">
              <a:latin typeface="Calibri"/>
              <a:cs typeface="Calibri"/>
            </a:endParaRPr>
          </a:p>
          <a:p>
            <a:pPr marL="114935" marR="5080">
              <a:lnSpc>
                <a:spcPct val="100000"/>
              </a:lnSpc>
              <a:spcBef>
                <a:spcPts val="330"/>
              </a:spcBef>
            </a:pPr>
            <a:r>
              <a:rPr sz="1100" b="1" spc="-30" dirty="0">
                <a:latin typeface="Arial"/>
                <a:cs typeface="Arial"/>
              </a:rPr>
              <a:t>AC/DC </a:t>
            </a:r>
            <a:r>
              <a:rPr sz="1100" b="1" spc="-60" dirty="0">
                <a:latin typeface="Arial"/>
                <a:cs typeface="Arial"/>
              </a:rPr>
              <a:t>–</a:t>
            </a:r>
            <a:r>
              <a:rPr sz="1100" b="1" spc="-100" dirty="0">
                <a:latin typeface="Arial"/>
                <a:cs typeface="Arial"/>
              </a:rPr>
              <a:t> </a:t>
            </a:r>
            <a:r>
              <a:rPr sz="1100" b="1" spc="10" dirty="0">
                <a:latin typeface="Arial"/>
                <a:cs typeface="Arial"/>
              </a:rPr>
              <a:t>встроенный  </a:t>
            </a:r>
            <a:r>
              <a:rPr sz="1100" b="1" spc="5" dirty="0">
                <a:latin typeface="Arial"/>
                <a:cs typeface="Arial"/>
              </a:rPr>
              <a:t>блок</a:t>
            </a:r>
            <a:r>
              <a:rPr sz="1100" b="1" spc="-25" dirty="0">
                <a:latin typeface="Arial"/>
                <a:cs typeface="Arial"/>
              </a:rPr>
              <a:t> </a:t>
            </a:r>
            <a:r>
              <a:rPr sz="1100" b="1" spc="35" dirty="0">
                <a:latin typeface="Arial"/>
                <a:cs typeface="Arial"/>
              </a:rPr>
              <a:t>питания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4477892" y="5253726"/>
            <a:ext cx="600075" cy="942975"/>
          </a:xfrm>
          <a:prstGeom prst="rect">
            <a:avLst/>
          </a:prstGeom>
        </p:spPr>
        <p:txBody>
          <a:bodyPr vert="horz" wrap="square" lIns="0" tIns="12318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69"/>
              </a:spcBef>
            </a:pPr>
            <a:r>
              <a:rPr sz="2800" b="1" spc="-10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4K</a:t>
            </a:r>
            <a:endParaRPr sz="28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  <a:p>
            <a:pPr marL="12700">
              <a:lnSpc>
                <a:spcPct val="100000"/>
              </a:lnSpc>
              <a:spcBef>
                <a:spcPts val="350"/>
              </a:spcBef>
            </a:pPr>
            <a:r>
              <a:rPr sz="1100" spc="70" dirty="0">
                <a:latin typeface="Calibri"/>
                <a:cs typeface="Calibri"/>
              </a:rPr>
              <a:t>Т</a:t>
            </a:r>
            <a:r>
              <a:rPr sz="1100" spc="75" dirty="0">
                <a:latin typeface="Calibri"/>
                <a:cs typeface="Calibri"/>
              </a:rPr>
              <a:t>абл</a:t>
            </a:r>
            <a:r>
              <a:rPr sz="1100" spc="95" dirty="0">
                <a:latin typeface="Calibri"/>
                <a:cs typeface="Calibri"/>
              </a:rPr>
              <a:t>иц</a:t>
            </a:r>
            <a:r>
              <a:rPr sz="1100" spc="85" dirty="0">
                <a:latin typeface="Calibri"/>
                <a:cs typeface="Calibri"/>
              </a:rPr>
              <a:t>а</a:t>
            </a:r>
            <a:endParaRPr sz="11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100" spc="75" dirty="0">
                <a:latin typeface="Calibri"/>
                <a:cs typeface="Calibri"/>
              </a:rPr>
              <a:t>VLAN</a:t>
            </a:r>
            <a:endParaRPr sz="1100" dirty="0">
              <a:latin typeface="Calibri"/>
              <a:cs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2579370" y="1830451"/>
            <a:ext cx="726440" cy="2698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800" spc="65" dirty="0">
                <a:solidFill>
                  <a:srgbClr val="275EC6"/>
                </a:solidFill>
                <a:latin typeface="Calibri"/>
                <a:cs typeface="Calibri"/>
              </a:rPr>
              <a:t>Тра</a:t>
            </a:r>
            <a:r>
              <a:rPr sz="800" spc="60" dirty="0">
                <a:solidFill>
                  <a:srgbClr val="275EC6"/>
                </a:solidFill>
                <a:latin typeface="Calibri"/>
                <a:cs typeface="Calibri"/>
              </a:rPr>
              <a:t>нсп</a:t>
            </a:r>
            <a:r>
              <a:rPr sz="800" spc="55" dirty="0">
                <a:solidFill>
                  <a:srgbClr val="275EC6"/>
                </a:solidFill>
                <a:latin typeface="Calibri"/>
                <a:cs typeface="Calibri"/>
              </a:rPr>
              <a:t>о</a:t>
            </a:r>
            <a:r>
              <a:rPr sz="800" spc="80" dirty="0">
                <a:solidFill>
                  <a:srgbClr val="275EC6"/>
                </a:solidFill>
                <a:latin typeface="Calibri"/>
                <a:cs typeface="Calibri"/>
              </a:rPr>
              <a:t>р</a:t>
            </a:r>
            <a:r>
              <a:rPr sz="800" spc="60" dirty="0">
                <a:solidFill>
                  <a:srgbClr val="275EC6"/>
                </a:solidFill>
                <a:latin typeface="Calibri"/>
                <a:cs typeface="Calibri"/>
              </a:rPr>
              <a:t>т</a:t>
            </a:r>
            <a:r>
              <a:rPr sz="800" spc="75" dirty="0">
                <a:solidFill>
                  <a:srgbClr val="275EC6"/>
                </a:solidFill>
                <a:latin typeface="Calibri"/>
                <a:cs typeface="Calibri"/>
              </a:rPr>
              <a:t>н</a:t>
            </a:r>
            <a:r>
              <a:rPr sz="800" spc="55" dirty="0">
                <a:solidFill>
                  <a:srgbClr val="275EC6"/>
                </a:solidFill>
                <a:latin typeface="Calibri"/>
                <a:cs typeface="Calibri"/>
              </a:rPr>
              <a:t>а</a:t>
            </a:r>
            <a:r>
              <a:rPr sz="800" spc="40" dirty="0">
                <a:solidFill>
                  <a:srgbClr val="275EC6"/>
                </a:solidFill>
                <a:latin typeface="Calibri"/>
                <a:cs typeface="Calibri"/>
              </a:rPr>
              <a:t>я  </a:t>
            </a:r>
            <a:r>
              <a:rPr sz="800" spc="60" dirty="0">
                <a:solidFill>
                  <a:srgbClr val="275EC6"/>
                </a:solidFill>
                <a:latin typeface="Calibri"/>
                <a:cs typeface="Calibri"/>
              </a:rPr>
              <a:t>безопасность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2282951" y="1825751"/>
            <a:ext cx="263651" cy="28803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5817870" y="1830451"/>
            <a:ext cx="726440" cy="2698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800" spc="65" dirty="0">
                <a:solidFill>
                  <a:srgbClr val="275EC6"/>
                </a:solidFill>
                <a:latin typeface="Calibri"/>
                <a:cs typeface="Calibri"/>
              </a:rPr>
              <a:t>Тра</a:t>
            </a:r>
            <a:r>
              <a:rPr sz="800" spc="60" dirty="0">
                <a:solidFill>
                  <a:srgbClr val="275EC6"/>
                </a:solidFill>
                <a:latin typeface="Calibri"/>
                <a:cs typeface="Calibri"/>
              </a:rPr>
              <a:t>нсп</a:t>
            </a:r>
            <a:r>
              <a:rPr sz="800" spc="55" dirty="0">
                <a:solidFill>
                  <a:srgbClr val="275EC6"/>
                </a:solidFill>
                <a:latin typeface="Calibri"/>
                <a:cs typeface="Calibri"/>
              </a:rPr>
              <a:t>о</a:t>
            </a:r>
            <a:r>
              <a:rPr sz="800" spc="80" dirty="0">
                <a:solidFill>
                  <a:srgbClr val="275EC6"/>
                </a:solidFill>
                <a:latin typeface="Calibri"/>
                <a:cs typeface="Calibri"/>
              </a:rPr>
              <a:t>р</a:t>
            </a:r>
            <a:r>
              <a:rPr sz="800" spc="60" dirty="0">
                <a:solidFill>
                  <a:srgbClr val="275EC6"/>
                </a:solidFill>
                <a:latin typeface="Calibri"/>
                <a:cs typeface="Calibri"/>
              </a:rPr>
              <a:t>т</a:t>
            </a:r>
            <a:r>
              <a:rPr sz="800" spc="75" dirty="0">
                <a:solidFill>
                  <a:srgbClr val="275EC6"/>
                </a:solidFill>
                <a:latin typeface="Calibri"/>
                <a:cs typeface="Calibri"/>
              </a:rPr>
              <a:t>н</a:t>
            </a:r>
            <a:r>
              <a:rPr sz="800" spc="55" dirty="0">
                <a:solidFill>
                  <a:srgbClr val="275EC6"/>
                </a:solidFill>
                <a:latin typeface="Calibri"/>
                <a:cs typeface="Calibri"/>
              </a:rPr>
              <a:t>а</a:t>
            </a:r>
            <a:r>
              <a:rPr sz="800" spc="40" dirty="0">
                <a:solidFill>
                  <a:srgbClr val="275EC6"/>
                </a:solidFill>
                <a:latin typeface="Calibri"/>
                <a:cs typeface="Calibri"/>
              </a:rPr>
              <a:t>я  </a:t>
            </a:r>
            <a:r>
              <a:rPr sz="800" spc="60" dirty="0">
                <a:solidFill>
                  <a:srgbClr val="275EC6"/>
                </a:solidFill>
                <a:latin typeface="Calibri"/>
                <a:cs typeface="Calibri"/>
              </a:rPr>
              <a:t>безопасность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5521452" y="1825751"/>
            <a:ext cx="263651" cy="28803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/>
          <p:nvPr/>
        </p:nvSpPr>
        <p:spPr>
          <a:xfrm>
            <a:off x="9044685" y="1830451"/>
            <a:ext cx="726440" cy="2698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800" spc="65" dirty="0">
                <a:solidFill>
                  <a:srgbClr val="275EC6"/>
                </a:solidFill>
                <a:latin typeface="Calibri"/>
                <a:cs typeface="Calibri"/>
              </a:rPr>
              <a:t>Тра</a:t>
            </a:r>
            <a:r>
              <a:rPr sz="800" spc="60" dirty="0">
                <a:solidFill>
                  <a:srgbClr val="275EC6"/>
                </a:solidFill>
                <a:latin typeface="Calibri"/>
                <a:cs typeface="Calibri"/>
              </a:rPr>
              <a:t>нсп</a:t>
            </a:r>
            <a:r>
              <a:rPr sz="800" spc="55" dirty="0">
                <a:solidFill>
                  <a:srgbClr val="275EC6"/>
                </a:solidFill>
                <a:latin typeface="Calibri"/>
                <a:cs typeface="Calibri"/>
              </a:rPr>
              <a:t>о</a:t>
            </a:r>
            <a:r>
              <a:rPr sz="800" spc="80" dirty="0">
                <a:solidFill>
                  <a:srgbClr val="275EC6"/>
                </a:solidFill>
                <a:latin typeface="Calibri"/>
                <a:cs typeface="Calibri"/>
              </a:rPr>
              <a:t>р</a:t>
            </a:r>
            <a:r>
              <a:rPr sz="800" spc="60" dirty="0">
                <a:solidFill>
                  <a:srgbClr val="275EC6"/>
                </a:solidFill>
                <a:latin typeface="Calibri"/>
                <a:cs typeface="Calibri"/>
              </a:rPr>
              <a:t>т</a:t>
            </a:r>
            <a:r>
              <a:rPr sz="800" spc="75" dirty="0">
                <a:solidFill>
                  <a:srgbClr val="275EC6"/>
                </a:solidFill>
                <a:latin typeface="Calibri"/>
                <a:cs typeface="Calibri"/>
              </a:rPr>
              <a:t>н</a:t>
            </a:r>
            <a:r>
              <a:rPr sz="800" spc="55" dirty="0">
                <a:solidFill>
                  <a:srgbClr val="275EC6"/>
                </a:solidFill>
                <a:latin typeface="Calibri"/>
                <a:cs typeface="Calibri"/>
              </a:rPr>
              <a:t>а</a:t>
            </a:r>
            <a:r>
              <a:rPr sz="800" spc="40" dirty="0">
                <a:solidFill>
                  <a:srgbClr val="275EC6"/>
                </a:solidFill>
                <a:latin typeface="Calibri"/>
                <a:cs typeface="Calibri"/>
              </a:rPr>
              <a:t>я  </a:t>
            </a:r>
            <a:r>
              <a:rPr sz="800" spc="60" dirty="0">
                <a:solidFill>
                  <a:srgbClr val="275EC6"/>
                </a:solidFill>
                <a:latin typeface="Calibri"/>
                <a:cs typeface="Calibri"/>
              </a:rPr>
              <a:t>безопасность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8747759" y="1825751"/>
            <a:ext cx="263651" cy="28803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 txBox="1"/>
          <p:nvPr/>
        </p:nvSpPr>
        <p:spPr>
          <a:xfrm>
            <a:off x="2689098" y="2909623"/>
            <a:ext cx="1589405" cy="143637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259079">
              <a:lnSpc>
                <a:spcPct val="100000"/>
              </a:lnSpc>
              <a:spcBef>
                <a:spcPts val="180"/>
              </a:spcBef>
            </a:pPr>
            <a:endParaRPr sz="11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400" b="1" spc="10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MES2300-08P</a:t>
            </a:r>
            <a:endParaRPr sz="14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  <a:p>
            <a:pPr marL="138430">
              <a:lnSpc>
                <a:spcPct val="100000"/>
              </a:lnSpc>
              <a:spcBef>
                <a:spcPts val="1015"/>
              </a:spcBef>
            </a:pPr>
            <a:r>
              <a:rPr sz="800" spc="55" dirty="0">
                <a:solidFill>
                  <a:srgbClr val="275EC6"/>
                </a:solidFill>
                <a:latin typeface="Calibri"/>
                <a:cs typeface="Calibri"/>
              </a:rPr>
              <a:t>Бюджет</a:t>
            </a:r>
            <a:r>
              <a:rPr sz="800" dirty="0">
                <a:solidFill>
                  <a:srgbClr val="275EC6"/>
                </a:solidFill>
                <a:latin typeface="Calibri"/>
                <a:cs typeface="Calibri"/>
              </a:rPr>
              <a:t> </a:t>
            </a:r>
            <a:r>
              <a:rPr sz="800" spc="55" dirty="0">
                <a:solidFill>
                  <a:srgbClr val="275EC6"/>
                </a:solidFill>
                <a:latin typeface="Calibri"/>
                <a:cs typeface="Calibri"/>
              </a:rPr>
              <a:t>PoE</a:t>
            </a:r>
            <a:endParaRPr sz="800" dirty="0">
              <a:latin typeface="Calibri"/>
              <a:cs typeface="Calibri"/>
            </a:endParaRPr>
          </a:p>
          <a:p>
            <a:pPr marL="138430">
              <a:lnSpc>
                <a:spcPct val="100000"/>
              </a:lnSpc>
              <a:spcBef>
                <a:spcPts val="325"/>
              </a:spcBef>
            </a:pPr>
            <a:r>
              <a:rPr sz="1100" b="1" spc="15" dirty="0">
                <a:latin typeface="Arial"/>
                <a:cs typeface="Arial"/>
              </a:rPr>
              <a:t>240</a:t>
            </a:r>
            <a:r>
              <a:rPr sz="1100" b="1" spc="-140" dirty="0">
                <a:latin typeface="Arial"/>
                <a:cs typeface="Arial"/>
              </a:rPr>
              <a:t> </a:t>
            </a:r>
            <a:r>
              <a:rPr sz="1100" b="1" spc="-20" dirty="0">
                <a:latin typeface="Arial"/>
                <a:cs typeface="Arial"/>
              </a:rPr>
              <a:t>Вт</a:t>
            </a:r>
            <a:endParaRPr sz="1100" dirty="0">
              <a:latin typeface="Arial"/>
              <a:cs typeface="Arial"/>
            </a:endParaRPr>
          </a:p>
          <a:p>
            <a:pPr marL="138430">
              <a:lnSpc>
                <a:spcPct val="100000"/>
              </a:lnSpc>
              <a:spcBef>
                <a:spcPts val="365"/>
              </a:spcBef>
            </a:pPr>
            <a:r>
              <a:rPr sz="800" spc="70" dirty="0">
                <a:solidFill>
                  <a:srgbClr val="275EC6"/>
                </a:solidFill>
                <a:latin typeface="Calibri"/>
                <a:cs typeface="Calibri"/>
              </a:rPr>
              <a:t>Питание</a:t>
            </a:r>
            <a:endParaRPr sz="800" dirty="0">
              <a:latin typeface="Calibri"/>
              <a:cs typeface="Calibri"/>
            </a:endParaRPr>
          </a:p>
          <a:p>
            <a:pPr marL="138430" marR="5080">
              <a:lnSpc>
                <a:spcPct val="100000"/>
              </a:lnSpc>
              <a:spcBef>
                <a:spcPts val="330"/>
              </a:spcBef>
            </a:pPr>
            <a:r>
              <a:rPr sz="1100" b="1" spc="-30" dirty="0">
                <a:latin typeface="Arial"/>
                <a:cs typeface="Arial"/>
              </a:rPr>
              <a:t>AC/DC </a:t>
            </a:r>
            <a:r>
              <a:rPr sz="1100" b="1" spc="-60" dirty="0">
                <a:latin typeface="Arial"/>
                <a:cs typeface="Arial"/>
              </a:rPr>
              <a:t>–</a:t>
            </a:r>
            <a:r>
              <a:rPr sz="1100" b="1" spc="-100" dirty="0">
                <a:latin typeface="Arial"/>
                <a:cs typeface="Arial"/>
              </a:rPr>
              <a:t> </a:t>
            </a:r>
            <a:r>
              <a:rPr sz="1100" b="1" spc="10" dirty="0">
                <a:latin typeface="Arial"/>
                <a:cs typeface="Arial"/>
              </a:rPr>
              <a:t>встроенный  </a:t>
            </a:r>
            <a:r>
              <a:rPr sz="1100" b="1" spc="5" dirty="0">
                <a:latin typeface="Arial"/>
                <a:cs typeface="Arial"/>
              </a:rPr>
              <a:t>блок</a:t>
            </a:r>
            <a:r>
              <a:rPr sz="1100" b="1" spc="-25" dirty="0">
                <a:latin typeface="Arial"/>
                <a:cs typeface="Arial"/>
              </a:rPr>
              <a:t> </a:t>
            </a:r>
            <a:r>
              <a:rPr sz="1100" b="1" spc="35" dirty="0">
                <a:latin typeface="Arial"/>
                <a:cs typeface="Arial"/>
              </a:rPr>
              <a:t>питания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7253478" y="386588"/>
            <a:ext cx="31877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b="1" spc="10" dirty="0">
                <a:solidFill>
                  <a:srgbClr val="FFFFFF"/>
                </a:solidFill>
                <a:latin typeface="Arial"/>
                <a:cs typeface="Arial"/>
                <a:hlinkClick r:id="rId8" action="ppaction://hlinksldjump"/>
              </a:rPr>
              <a:t>M</a:t>
            </a:r>
            <a:r>
              <a:rPr sz="1100" b="1" dirty="0">
                <a:solidFill>
                  <a:srgbClr val="FFFFFF"/>
                </a:solidFill>
                <a:latin typeface="Arial"/>
                <a:cs typeface="Arial"/>
                <a:hlinkClick r:id="rId8" action="ppaction://hlinksldjump"/>
              </a:rPr>
              <a:t>E</a:t>
            </a:r>
            <a:r>
              <a:rPr sz="1100" b="1" spc="-100" dirty="0">
                <a:solidFill>
                  <a:srgbClr val="FFFFFF"/>
                </a:solidFill>
                <a:latin typeface="Arial"/>
                <a:cs typeface="Arial"/>
                <a:hlinkClick r:id="rId8" action="ppaction://hlinksldjump"/>
              </a:rPr>
              <a:t>S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8133333" y="386588"/>
            <a:ext cx="270510" cy="1827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b="1" spc="-125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  <a:hlinkClick r:id="rId9" action="ppaction://hlinksldjump"/>
              </a:rPr>
              <a:t>E</a:t>
            </a:r>
            <a:r>
              <a:rPr sz="1100" b="1" spc="-130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  <a:hlinkClick r:id="rId9" action="ppaction://hlinksldjump"/>
              </a:rPr>
              <a:t>S</a:t>
            </a:r>
            <a:r>
              <a:rPr sz="1100" b="1" spc="-90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  <a:hlinkClick r:id="rId9" action="ppaction://hlinksldjump"/>
              </a:rPr>
              <a:t>R</a:t>
            </a:r>
            <a:endParaRPr sz="11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8982202" y="386588"/>
            <a:ext cx="233679" cy="1827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b="1" spc="-10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  <a:hlinkClick r:id="" action="ppaction://noaction"/>
              </a:rPr>
              <a:t>ME</a:t>
            </a:r>
            <a:endParaRPr sz="11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6389370" y="386588"/>
            <a:ext cx="332105" cy="1827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b="1" spc="-55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  <a:hlinkClick r:id="rId10" action="ppaction://hlinksldjump"/>
              </a:rPr>
              <a:t>P</a:t>
            </a:r>
            <a:r>
              <a:rPr sz="1100" b="1" spc="5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  <a:hlinkClick r:id="rId10" action="ppaction://hlinksldjump"/>
              </a:rPr>
              <a:t>O</a:t>
            </a:r>
            <a:r>
              <a:rPr sz="1100" b="1" spc="70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  <a:hlinkClick r:id="rId10" action="ppaction://hlinksldjump"/>
              </a:rPr>
              <a:t>N</a:t>
            </a:r>
            <a:endParaRPr sz="11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11751436" y="5294884"/>
            <a:ext cx="440563" cy="748842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496328" y="2967111"/>
            <a:ext cx="348604" cy="348604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30">
            <a:extLst>
              <a:ext uri="{FF2B5EF4-FFF2-40B4-BE49-F238E27FC236}">
                <a16:creationId xmlns:a16="http://schemas.microsoft.com/office/drawing/2014/main" id="{BB22779C-1CFB-27B1-B34F-03C89F3631B4}"/>
              </a:ext>
            </a:extLst>
          </p:cNvPr>
          <p:cNvSpPr/>
          <p:nvPr/>
        </p:nvSpPr>
        <p:spPr>
          <a:xfrm>
            <a:off x="7057643" y="297179"/>
            <a:ext cx="704215" cy="372110"/>
          </a:xfrm>
          <a:custGeom>
            <a:avLst/>
            <a:gdLst/>
            <a:ahLst/>
            <a:cxnLst/>
            <a:rect l="l" t="t" r="r" b="b"/>
            <a:pathLst>
              <a:path w="704215" h="372109">
                <a:moveTo>
                  <a:pt x="518159" y="0"/>
                </a:moveTo>
                <a:lnTo>
                  <a:pt x="185927" y="0"/>
                </a:lnTo>
                <a:lnTo>
                  <a:pt x="136480" y="6637"/>
                </a:lnTo>
                <a:lnTo>
                  <a:pt x="92060" y="25371"/>
                </a:lnTo>
                <a:lnTo>
                  <a:pt x="54435" y="54435"/>
                </a:lnTo>
                <a:lnTo>
                  <a:pt x="25371" y="92060"/>
                </a:lnTo>
                <a:lnTo>
                  <a:pt x="6637" y="136480"/>
                </a:lnTo>
                <a:lnTo>
                  <a:pt x="0" y="185928"/>
                </a:lnTo>
                <a:lnTo>
                  <a:pt x="6637" y="235375"/>
                </a:lnTo>
                <a:lnTo>
                  <a:pt x="25371" y="279795"/>
                </a:lnTo>
                <a:lnTo>
                  <a:pt x="54435" y="317420"/>
                </a:lnTo>
                <a:lnTo>
                  <a:pt x="92060" y="346484"/>
                </a:lnTo>
                <a:lnTo>
                  <a:pt x="136480" y="365218"/>
                </a:lnTo>
                <a:lnTo>
                  <a:pt x="185927" y="371856"/>
                </a:lnTo>
                <a:lnTo>
                  <a:pt x="518159" y="371856"/>
                </a:lnTo>
                <a:lnTo>
                  <a:pt x="567607" y="365218"/>
                </a:lnTo>
                <a:lnTo>
                  <a:pt x="612027" y="346484"/>
                </a:lnTo>
                <a:lnTo>
                  <a:pt x="649652" y="317420"/>
                </a:lnTo>
                <a:lnTo>
                  <a:pt x="678716" y="279795"/>
                </a:lnTo>
                <a:lnTo>
                  <a:pt x="697450" y="235375"/>
                </a:lnTo>
                <a:lnTo>
                  <a:pt x="704087" y="185928"/>
                </a:lnTo>
                <a:lnTo>
                  <a:pt x="697450" y="136480"/>
                </a:lnTo>
                <a:lnTo>
                  <a:pt x="678716" y="92060"/>
                </a:lnTo>
                <a:lnTo>
                  <a:pt x="649652" y="54435"/>
                </a:lnTo>
                <a:lnTo>
                  <a:pt x="612027" y="25371"/>
                </a:lnTo>
                <a:lnTo>
                  <a:pt x="567607" y="6637"/>
                </a:lnTo>
                <a:lnTo>
                  <a:pt x="518159" y="0"/>
                </a:lnTo>
                <a:close/>
              </a:path>
            </a:pathLst>
          </a:custGeom>
          <a:solidFill>
            <a:srgbClr val="275E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31">
            <a:extLst>
              <a:ext uri="{FF2B5EF4-FFF2-40B4-BE49-F238E27FC236}">
                <a16:creationId xmlns:a16="http://schemas.microsoft.com/office/drawing/2014/main" id="{4FC43576-858C-75F1-AAC7-403EA3E592D5}"/>
              </a:ext>
            </a:extLst>
          </p:cNvPr>
          <p:cNvSpPr txBox="1"/>
          <p:nvPr/>
        </p:nvSpPr>
        <p:spPr>
          <a:xfrm>
            <a:off x="7253478" y="386588"/>
            <a:ext cx="31877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b="1" spc="10" dirty="0">
                <a:solidFill>
                  <a:srgbClr val="FFFFFF"/>
                </a:solidFill>
                <a:latin typeface="Arial"/>
                <a:cs typeface="Arial"/>
                <a:hlinkClick r:id="rId8" action="ppaction://hlinksldjump"/>
              </a:rPr>
              <a:t>M</a:t>
            </a:r>
            <a:r>
              <a:rPr sz="1100" b="1" dirty="0">
                <a:solidFill>
                  <a:srgbClr val="FFFFFF"/>
                </a:solidFill>
                <a:latin typeface="Arial"/>
                <a:cs typeface="Arial"/>
                <a:hlinkClick r:id="rId8" action="ppaction://hlinksldjump"/>
              </a:rPr>
              <a:t>E</a:t>
            </a:r>
            <a:r>
              <a:rPr sz="1100" b="1" spc="-100" dirty="0">
                <a:solidFill>
                  <a:srgbClr val="FFFFFF"/>
                </a:solidFill>
                <a:latin typeface="Arial"/>
                <a:cs typeface="Arial"/>
                <a:hlinkClick r:id="rId8" action="ppaction://hlinksldjump"/>
              </a:rPr>
              <a:t>S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43" name="object 37">
            <a:extLst>
              <a:ext uri="{FF2B5EF4-FFF2-40B4-BE49-F238E27FC236}">
                <a16:creationId xmlns:a16="http://schemas.microsoft.com/office/drawing/2014/main" id="{AF357839-4473-0685-C873-1D3142E11379}"/>
              </a:ext>
            </a:extLst>
          </p:cNvPr>
          <p:cNvSpPr txBox="1"/>
          <p:nvPr/>
        </p:nvSpPr>
        <p:spPr>
          <a:xfrm>
            <a:off x="7257512" y="410897"/>
            <a:ext cx="318770" cy="1827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b="1" spc="10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  <a:hlinkClick r:id="rId8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</a:t>
            </a:r>
            <a:r>
              <a:rPr sz="1100" b="1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  <a:hlinkClick r:id="rId8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</a:t>
            </a:r>
            <a:r>
              <a:rPr sz="1100" b="1" spc="-100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  <a:hlinkClick r:id="rId8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</a:t>
            </a:r>
            <a:endParaRPr sz="11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FA8ACECB-5756-E8C1-D37C-28EE300CB38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4140" y="6116850"/>
            <a:ext cx="1971216" cy="450662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089135" y="4469891"/>
            <a:ext cx="2772410" cy="1620520"/>
          </a:xfrm>
          <a:custGeom>
            <a:avLst/>
            <a:gdLst/>
            <a:ahLst/>
            <a:cxnLst/>
            <a:rect l="l" t="t" r="r" b="b"/>
            <a:pathLst>
              <a:path w="2772409" h="1620520">
                <a:moveTo>
                  <a:pt x="2665476" y="0"/>
                </a:moveTo>
                <a:lnTo>
                  <a:pt x="106680" y="0"/>
                </a:lnTo>
                <a:lnTo>
                  <a:pt x="65151" y="8381"/>
                </a:lnTo>
                <a:lnTo>
                  <a:pt x="31242" y="31241"/>
                </a:lnTo>
                <a:lnTo>
                  <a:pt x="8381" y="65150"/>
                </a:lnTo>
                <a:lnTo>
                  <a:pt x="0" y="106679"/>
                </a:lnTo>
                <a:lnTo>
                  <a:pt x="0" y="1513357"/>
                </a:lnTo>
                <a:lnTo>
                  <a:pt x="8381" y="1554871"/>
                </a:lnTo>
                <a:lnTo>
                  <a:pt x="31242" y="1588773"/>
                </a:lnTo>
                <a:lnTo>
                  <a:pt x="65151" y="1611630"/>
                </a:lnTo>
                <a:lnTo>
                  <a:pt x="106680" y="1620011"/>
                </a:lnTo>
                <a:lnTo>
                  <a:pt x="2665476" y="1620011"/>
                </a:lnTo>
                <a:lnTo>
                  <a:pt x="2707005" y="1611630"/>
                </a:lnTo>
                <a:lnTo>
                  <a:pt x="2740914" y="1588773"/>
                </a:lnTo>
                <a:lnTo>
                  <a:pt x="2763774" y="1554871"/>
                </a:lnTo>
                <a:lnTo>
                  <a:pt x="2772156" y="1513357"/>
                </a:lnTo>
                <a:lnTo>
                  <a:pt x="2772156" y="106679"/>
                </a:lnTo>
                <a:lnTo>
                  <a:pt x="2763774" y="65150"/>
                </a:lnTo>
                <a:lnTo>
                  <a:pt x="2740914" y="31241"/>
                </a:lnTo>
                <a:lnTo>
                  <a:pt x="2707005" y="8381"/>
                </a:lnTo>
                <a:lnTo>
                  <a:pt x="266547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2482595"/>
            <a:ext cx="5193791" cy="19309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089135" y="1267967"/>
            <a:ext cx="2772410" cy="1469390"/>
          </a:xfrm>
          <a:custGeom>
            <a:avLst/>
            <a:gdLst/>
            <a:ahLst/>
            <a:cxnLst/>
            <a:rect l="l" t="t" r="r" b="b"/>
            <a:pathLst>
              <a:path w="2772409" h="1469389">
                <a:moveTo>
                  <a:pt x="2675382" y="0"/>
                </a:moveTo>
                <a:lnTo>
                  <a:pt x="96774" y="0"/>
                </a:lnTo>
                <a:lnTo>
                  <a:pt x="59096" y="7602"/>
                </a:lnTo>
                <a:lnTo>
                  <a:pt x="28336" y="28336"/>
                </a:lnTo>
                <a:lnTo>
                  <a:pt x="7602" y="59096"/>
                </a:lnTo>
                <a:lnTo>
                  <a:pt x="0" y="96774"/>
                </a:lnTo>
                <a:lnTo>
                  <a:pt x="0" y="1372362"/>
                </a:lnTo>
                <a:lnTo>
                  <a:pt x="7602" y="1410039"/>
                </a:lnTo>
                <a:lnTo>
                  <a:pt x="28336" y="1440799"/>
                </a:lnTo>
                <a:lnTo>
                  <a:pt x="59096" y="1461533"/>
                </a:lnTo>
                <a:lnTo>
                  <a:pt x="96774" y="1469136"/>
                </a:lnTo>
                <a:lnTo>
                  <a:pt x="2675382" y="1469136"/>
                </a:lnTo>
                <a:lnTo>
                  <a:pt x="2713059" y="1461533"/>
                </a:lnTo>
                <a:lnTo>
                  <a:pt x="2743819" y="1440799"/>
                </a:lnTo>
                <a:lnTo>
                  <a:pt x="2764553" y="1410039"/>
                </a:lnTo>
                <a:lnTo>
                  <a:pt x="2772156" y="1372362"/>
                </a:lnTo>
                <a:lnTo>
                  <a:pt x="2772156" y="96774"/>
                </a:lnTo>
                <a:lnTo>
                  <a:pt x="2764553" y="59096"/>
                </a:lnTo>
                <a:lnTo>
                  <a:pt x="2743819" y="28336"/>
                </a:lnTo>
                <a:lnTo>
                  <a:pt x="2713059" y="7602"/>
                </a:lnTo>
                <a:lnTo>
                  <a:pt x="267538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089135" y="2860548"/>
            <a:ext cx="2772410" cy="1469390"/>
          </a:xfrm>
          <a:custGeom>
            <a:avLst/>
            <a:gdLst/>
            <a:ahLst/>
            <a:cxnLst/>
            <a:rect l="l" t="t" r="r" b="b"/>
            <a:pathLst>
              <a:path w="2772409" h="1469389">
                <a:moveTo>
                  <a:pt x="2675382" y="0"/>
                </a:moveTo>
                <a:lnTo>
                  <a:pt x="96774" y="0"/>
                </a:lnTo>
                <a:lnTo>
                  <a:pt x="59096" y="7602"/>
                </a:lnTo>
                <a:lnTo>
                  <a:pt x="28336" y="28336"/>
                </a:lnTo>
                <a:lnTo>
                  <a:pt x="7602" y="59096"/>
                </a:lnTo>
                <a:lnTo>
                  <a:pt x="0" y="96774"/>
                </a:lnTo>
                <a:lnTo>
                  <a:pt x="0" y="1372362"/>
                </a:lnTo>
                <a:lnTo>
                  <a:pt x="7602" y="1410039"/>
                </a:lnTo>
                <a:lnTo>
                  <a:pt x="28336" y="1440799"/>
                </a:lnTo>
                <a:lnTo>
                  <a:pt x="59096" y="1461533"/>
                </a:lnTo>
                <a:lnTo>
                  <a:pt x="96774" y="1469135"/>
                </a:lnTo>
                <a:lnTo>
                  <a:pt x="2675382" y="1469135"/>
                </a:lnTo>
                <a:lnTo>
                  <a:pt x="2713059" y="1461533"/>
                </a:lnTo>
                <a:lnTo>
                  <a:pt x="2743819" y="1440799"/>
                </a:lnTo>
                <a:lnTo>
                  <a:pt x="2764553" y="1410039"/>
                </a:lnTo>
                <a:lnTo>
                  <a:pt x="2772156" y="1372362"/>
                </a:lnTo>
                <a:lnTo>
                  <a:pt x="2772156" y="96774"/>
                </a:lnTo>
                <a:lnTo>
                  <a:pt x="2764553" y="59096"/>
                </a:lnTo>
                <a:lnTo>
                  <a:pt x="2743819" y="28336"/>
                </a:lnTo>
                <a:lnTo>
                  <a:pt x="2713059" y="7602"/>
                </a:lnTo>
                <a:lnTo>
                  <a:pt x="267538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0"/>
            <a:ext cx="3705429" cy="616378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0" y="295656"/>
            <a:ext cx="2946400" cy="375285"/>
          </a:xfrm>
          <a:custGeom>
            <a:avLst/>
            <a:gdLst/>
            <a:ahLst/>
            <a:cxnLst/>
            <a:rect l="l" t="t" r="r" b="b"/>
            <a:pathLst>
              <a:path w="2946400" h="375284">
                <a:moveTo>
                  <a:pt x="2758440" y="0"/>
                </a:moveTo>
                <a:lnTo>
                  <a:pt x="0" y="0"/>
                </a:lnTo>
                <a:lnTo>
                  <a:pt x="0" y="374904"/>
                </a:lnTo>
                <a:lnTo>
                  <a:pt x="2758440" y="374904"/>
                </a:lnTo>
                <a:lnTo>
                  <a:pt x="2808264" y="368206"/>
                </a:lnTo>
                <a:lnTo>
                  <a:pt x="2853040" y="349306"/>
                </a:lnTo>
                <a:lnTo>
                  <a:pt x="2890980" y="319992"/>
                </a:lnTo>
                <a:lnTo>
                  <a:pt x="2920294" y="282052"/>
                </a:lnTo>
                <a:lnTo>
                  <a:pt x="2939194" y="237276"/>
                </a:lnTo>
                <a:lnTo>
                  <a:pt x="2945892" y="187452"/>
                </a:lnTo>
                <a:lnTo>
                  <a:pt x="2939194" y="137627"/>
                </a:lnTo>
                <a:lnTo>
                  <a:pt x="2920294" y="92851"/>
                </a:lnTo>
                <a:lnTo>
                  <a:pt x="2890980" y="54911"/>
                </a:lnTo>
                <a:lnTo>
                  <a:pt x="2853040" y="25597"/>
                </a:lnTo>
                <a:lnTo>
                  <a:pt x="2808264" y="6697"/>
                </a:lnTo>
                <a:lnTo>
                  <a:pt x="2758440" y="0"/>
                </a:lnTo>
                <a:close/>
              </a:path>
            </a:pathLst>
          </a:custGeom>
          <a:solidFill>
            <a:srgbClr val="275E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333247" y="367665"/>
            <a:ext cx="2613153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80" dirty="0">
                <a:solidFill>
                  <a:srgbClr val="FFFFF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Коммутаторы </a:t>
            </a:r>
            <a:r>
              <a:rPr sz="1200" b="1" spc="95" dirty="0">
                <a:solidFill>
                  <a:srgbClr val="FFFFF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агрегации</a:t>
            </a:r>
            <a:r>
              <a:rPr sz="1200" b="1" spc="-180" dirty="0">
                <a:solidFill>
                  <a:srgbClr val="FFFFF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sz="1200" b="1" spc="-5" dirty="0">
                <a:solidFill>
                  <a:srgbClr val="FFFFF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1G</a:t>
            </a:r>
            <a:endParaRPr sz="12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184391" y="1267967"/>
            <a:ext cx="2772410" cy="1469390"/>
          </a:xfrm>
          <a:custGeom>
            <a:avLst/>
            <a:gdLst/>
            <a:ahLst/>
            <a:cxnLst/>
            <a:rect l="l" t="t" r="r" b="b"/>
            <a:pathLst>
              <a:path w="2772409" h="1469389">
                <a:moveTo>
                  <a:pt x="2675382" y="0"/>
                </a:moveTo>
                <a:lnTo>
                  <a:pt x="96774" y="0"/>
                </a:lnTo>
                <a:lnTo>
                  <a:pt x="59096" y="7602"/>
                </a:lnTo>
                <a:lnTo>
                  <a:pt x="28336" y="28336"/>
                </a:lnTo>
                <a:lnTo>
                  <a:pt x="7602" y="59096"/>
                </a:lnTo>
                <a:lnTo>
                  <a:pt x="0" y="96774"/>
                </a:lnTo>
                <a:lnTo>
                  <a:pt x="0" y="1372362"/>
                </a:lnTo>
                <a:lnTo>
                  <a:pt x="7602" y="1410039"/>
                </a:lnTo>
                <a:lnTo>
                  <a:pt x="28336" y="1440799"/>
                </a:lnTo>
                <a:lnTo>
                  <a:pt x="59096" y="1461533"/>
                </a:lnTo>
                <a:lnTo>
                  <a:pt x="96774" y="1469136"/>
                </a:lnTo>
                <a:lnTo>
                  <a:pt x="2675382" y="1469136"/>
                </a:lnTo>
                <a:lnTo>
                  <a:pt x="2713059" y="1461533"/>
                </a:lnTo>
                <a:lnTo>
                  <a:pt x="2743819" y="1440799"/>
                </a:lnTo>
                <a:lnTo>
                  <a:pt x="2764553" y="1410039"/>
                </a:lnTo>
                <a:lnTo>
                  <a:pt x="2772156" y="1372362"/>
                </a:lnTo>
                <a:lnTo>
                  <a:pt x="2772156" y="96774"/>
                </a:lnTo>
                <a:lnTo>
                  <a:pt x="2764553" y="59096"/>
                </a:lnTo>
                <a:lnTo>
                  <a:pt x="2743819" y="28336"/>
                </a:lnTo>
                <a:lnTo>
                  <a:pt x="2713059" y="7602"/>
                </a:lnTo>
                <a:lnTo>
                  <a:pt x="267538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6359778" y="1479931"/>
            <a:ext cx="1120140" cy="67818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spc="-5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MES3308F</a:t>
            </a:r>
            <a:endParaRPr sz="14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  <a:p>
            <a:pPr marL="12700">
              <a:lnSpc>
                <a:spcPct val="100000"/>
              </a:lnSpc>
              <a:spcBef>
                <a:spcPts val="940"/>
              </a:spcBef>
            </a:pPr>
            <a:r>
              <a:rPr sz="800" spc="55" dirty="0">
                <a:solidFill>
                  <a:srgbClr val="275EC6"/>
                </a:solidFill>
                <a:latin typeface="Calibri"/>
                <a:cs typeface="Calibri"/>
              </a:rPr>
              <a:t>Пропуск.</a:t>
            </a:r>
            <a:r>
              <a:rPr sz="800" spc="-30" dirty="0">
                <a:solidFill>
                  <a:srgbClr val="275EC6"/>
                </a:solidFill>
                <a:latin typeface="Calibri"/>
                <a:cs typeface="Calibri"/>
              </a:rPr>
              <a:t> </a:t>
            </a:r>
            <a:r>
              <a:rPr sz="800" spc="60" dirty="0">
                <a:solidFill>
                  <a:srgbClr val="275EC6"/>
                </a:solidFill>
                <a:latin typeface="Calibri"/>
                <a:cs typeface="Calibri"/>
              </a:rPr>
              <a:t>способность</a:t>
            </a:r>
            <a:endParaRPr sz="8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z="1100" b="1" spc="15" dirty="0">
                <a:latin typeface="Arial"/>
                <a:cs typeface="Arial"/>
              </a:rPr>
              <a:t>96</a:t>
            </a:r>
            <a:r>
              <a:rPr sz="1100" b="1" spc="-50" dirty="0">
                <a:latin typeface="Arial"/>
                <a:cs typeface="Arial"/>
              </a:rPr>
              <a:t> </a:t>
            </a:r>
            <a:r>
              <a:rPr sz="1100" b="1" spc="15" dirty="0">
                <a:latin typeface="Arial"/>
                <a:cs typeface="Arial"/>
              </a:rPr>
              <a:t>Гбит/с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599933" y="1479931"/>
            <a:ext cx="1183640" cy="10801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spc="15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M</a:t>
            </a:r>
            <a:r>
              <a:rPr sz="1400" b="1" spc="5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E</a:t>
            </a:r>
            <a:r>
              <a:rPr sz="1400" b="1" spc="-125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S</a:t>
            </a:r>
            <a:r>
              <a:rPr sz="1400" b="1" spc="40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330</a:t>
            </a:r>
            <a:r>
              <a:rPr sz="1400" b="1" spc="50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0</a:t>
            </a:r>
            <a:r>
              <a:rPr sz="1400" b="1" spc="-25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-</a:t>
            </a:r>
            <a:r>
              <a:rPr sz="1400" b="1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08F</a:t>
            </a:r>
            <a:endParaRPr sz="14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  <a:p>
            <a:pPr marL="145415">
              <a:lnSpc>
                <a:spcPct val="100000"/>
              </a:lnSpc>
              <a:spcBef>
                <a:spcPts val="940"/>
              </a:spcBef>
            </a:pPr>
            <a:r>
              <a:rPr sz="800" spc="70" dirty="0">
                <a:solidFill>
                  <a:srgbClr val="275EC6"/>
                </a:solidFill>
                <a:latin typeface="Calibri"/>
                <a:cs typeface="Calibri"/>
              </a:rPr>
              <a:t>Интерфейсы</a:t>
            </a:r>
            <a:endParaRPr sz="800" dirty="0">
              <a:latin typeface="Calibri"/>
              <a:cs typeface="Calibri"/>
            </a:endParaRPr>
          </a:p>
          <a:p>
            <a:pPr marL="145415">
              <a:lnSpc>
                <a:spcPct val="100000"/>
              </a:lnSpc>
              <a:spcBef>
                <a:spcPts val="155"/>
              </a:spcBef>
            </a:pPr>
            <a:r>
              <a:rPr sz="1100" b="1" spc="15" dirty="0">
                <a:latin typeface="Arial"/>
                <a:cs typeface="Arial"/>
              </a:rPr>
              <a:t>4 </a:t>
            </a:r>
            <a:r>
              <a:rPr sz="1100" b="1" spc="-15" dirty="0">
                <a:latin typeface="Arial"/>
                <a:cs typeface="Arial"/>
              </a:rPr>
              <a:t>× </a:t>
            </a:r>
            <a:r>
              <a:rPr sz="1100" b="1" spc="-20" dirty="0">
                <a:latin typeface="Arial"/>
                <a:cs typeface="Arial"/>
              </a:rPr>
              <a:t>1G</a:t>
            </a:r>
            <a:r>
              <a:rPr sz="1100" b="1" spc="-100" dirty="0">
                <a:latin typeface="Arial"/>
                <a:cs typeface="Arial"/>
              </a:rPr>
              <a:t> </a:t>
            </a:r>
            <a:r>
              <a:rPr sz="1100" b="1" spc="-90" dirty="0">
                <a:latin typeface="Arial"/>
                <a:cs typeface="Arial"/>
              </a:rPr>
              <a:t>SFP</a:t>
            </a:r>
            <a:endParaRPr sz="1100" dirty="0">
              <a:latin typeface="Arial"/>
              <a:cs typeface="Arial"/>
            </a:endParaRPr>
          </a:p>
          <a:p>
            <a:pPr marL="145415" marR="99695">
              <a:lnSpc>
                <a:spcPct val="122700"/>
              </a:lnSpc>
            </a:pPr>
            <a:r>
              <a:rPr sz="1100" b="1" spc="15" dirty="0">
                <a:latin typeface="Arial"/>
                <a:cs typeface="Arial"/>
              </a:rPr>
              <a:t>4 </a:t>
            </a:r>
            <a:r>
              <a:rPr sz="1100" b="1" spc="-15" dirty="0">
                <a:latin typeface="Arial"/>
                <a:cs typeface="Arial"/>
              </a:rPr>
              <a:t>× </a:t>
            </a:r>
            <a:r>
              <a:rPr sz="1100" b="1" spc="-20" dirty="0">
                <a:latin typeface="Arial"/>
                <a:cs typeface="Arial"/>
              </a:rPr>
              <a:t>1G</a:t>
            </a:r>
            <a:r>
              <a:rPr sz="1100" b="1" spc="-165" dirty="0">
                <a:latin typeface="Arial"/>
                <a:cs typeface="Arial"/>
              </a:rPr>
              <a:t> </a:t>
            </a:r>
            <a:r>
              <a:rPr sz="1100" b="1" spc="-5" dirty="0">
                <a:latin typeface="Arial"/>
                <a:cs typeface="Arial"/>
              </a:rPr>
              <a:t>Combo  </a:t>
            </a:r>
            <a:r>
              <a:rPr sz="1100" b="1" spc="15" dirty="0">
                <a:latin typeface="Arial"/>
                <a:cs typeface="Arial"/>
              </a:rPr>
              <a:t>4 </a:t>
            </a:r>
            <a:r>
              <a:rPr sz="1100" b="1" spc="-15" dirty="0">
                <a:latin typeface="Arial"/>
                <a:cs typeface="Arial"/>
              </a:rPr>
              <a:t>× </a:t>
            </a:r>
            <a:r>
              <a:rPr sz="1100" b="1" spc="-10" dirty="0">
                <a:latin typeface="Arial"/>
                <a:cs typeface="Arial"/>
              </a:rPr>
              <a:t>10G</a:t>
            </a:r>
            <a:r>
              <a:rPr sz="1100" b="1" spc="-135" dirty="0">
                <a:latin typeface="Arial"/>
                <a:cs typeface="Arial"/>
              </a:rPr>
              <a:t> </a:t>
            </a:r>
            <a:r>
              <a:rPr sz="1100" b="1" spc="-70" dirty="0">
                <a:latin typeface="Arial"/>
                <a:cs typeface="Arial"/>
              </a:rPr>
              <a:t>SFP+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7338059" y="1554480"/>
            <a:ext cx="188849" cy="10668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9258681" y="1473453"/>
            <a:ext cx="1120140" cy="67818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spc="-5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MES3316F</a:t>
            </a:r>
            <a:endParaRPr sz="14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  <a:p>
            <a:pPr marL="12700">
              <a:lnSpc>
                <a:spcPct val="100000"/>
              </a:lnSpc>
              <a:spcBef>
                <a:spcPts val="935"/>
              </a:spcBef>
            </a:pPr>
            <a:r>
              <a:rPr sz="800" spc="55" dirty="0">
                <a:solidFill>
                  <a:srgbClr val="275EC6"/>
                </a:solidFill>
                <a:latin typeface="Calibri"/>
                <a:cs typeface="Calibri"/>
              </a:rPr>
              <a:t>Пропуск.</a:t>
            </a:r>
            <a:r>
              <a:rPr sz="800" spc="-30" dirty="0">
                <a:solidFill>
                  <a:srgbClr val="275EC6"/>
                </a:solidFill>
                <a:latin typeface="Calibri"/>
                <a:cs typeface="Calibri"/>
              </a:rPr>
              <a:t> </a:t>
            </a:r>
            <a:r>
              <a:rPr sz="800" spc="60" dirty="0">
                <a:solidFill>
                  <a:srgbClr val="275EC6"/>
                </a:solidFill>
                <a:latin typeface="Calibri"/>
                <a:cs typeface="Calibri"/>
              </a:rPr>
              <a:t>способность</a:t>
            </a:r>
            <a:endParaRPr sz="8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35"/>
              </a:spcBef>
            </a:pPr>
            <a:r>
              <a:rPr sz="1100" b="1" spc="15" dirty="0">
                <a:latin typeface="Arial"/>
                <a:cs typeface="Arial"/>
              </a:rPr>
              <a:t>112</a:t>
            </a:r>
            <a:r>
              <a:rPr sz="1100" b="1" spc="-65" dirty="0">
                <a:latin typeface="Arial"/>
                <a:cs typeface="Arial"/>
              </a:rPr>
              <a:t> </a:t>
            </a:r>
            <a:r>
              <a:rPr sz="1100" b="1" spc="15" dirty="0">
                <a:latin typeface="Arial"/>
                <a:cs typeface="Arial"/>
              </a:rPr>
              <a:t>Гбит/с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0498963" y="1473453"/>
            <a:ext cx="1183005" cy="10433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spc="15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M</a:t>
            </a:r>
            <a:r>
              <a:rPr sz="1400" b="1" spc="5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E</a:t>
            </a:r>
            <a:r>
              <a:rPr sz="1400" b="1" spc="-125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S</a:t>
            </a:r>
            <a:r>
              <a:rPr sz="1400" b="1" spc="40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330</a:t>
            </a:r>
            <a:r>
              <a:rPr sz="1400" b="1" spc="45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0</a:t>
            </a:r>
            <a:r>
              <a:rPr sz="1400" b="1" spc="-25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-</a:t>
            </a:r>
            <a:r>
              <a:rPr sz="1400" b="1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16F</a:t>
            </a:r>
            <a:endParaRPr sz="14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  <a:p>
            <a:pPr marL="94615">
              <a:lnSpc>
                <a:spcPts val="894"/>
              </a:lnSpc>
              <a:spcBef>
                <a:spcPts val="935"/>
              </a:spcBef>
            </a:pPr>
            <a:r>
              <a:rPr sz="800" spc="70" dirty="0">
                <a:solidFill>
                  <a:srgbClr val="275EC6"/>
                </a:solidFill>
                <a:latin typeface="Calibri"/>
                <a:cs typeface="Calibri"/>
              </a:rPr>
              <a:t>Интерфейсы</a:t>
            </a:r>
            <a:endParaRPr sz="800" dirty="0">
              <a:latin typeface="Calibri"/>
              <a:cs typeface="Calibri"/>
            </a:endParaRPr>
          </a:p>
          <a:p>
            <a:pPr marL="94615">
              <a:lnSpc>
                <a:spcPts val="1255"/>
              </a:lnSpc>
            </a:pPr>
            <a:r>
              <a:rPr sz="1100" b="1" spc="15" dirty="0">
                <a:latin typeface="Arial"/>
                <a:cs typeface="Arial"/>
              </a:rPr>
              <a:t>12 </a:t>
            </a:r>
            <a:r>
              <a:rPr sz="1100" b="1" spc="-15" dirty="0">
                <a:latin typeface="Arial"/>
                <a:cs typeface="Arial"/>
              </a:rPr>
              <a:t>× </a:t>
            </a:r>
            <a:r>
              <a:rPr sz="1100" b="1" spc="-20" dirty="0">
                <a:latin typeface="Arial"/>
                <a:cs typeface="Arial"/>
              </a:rPr>
              <a:t>1G</a:t>
            </a:r>
            <a:r>
              <a:rPr sz="1100" b="1" spc="-114" dirty="0">
                <a:latin typeface="Arial"/>
                <a:cs typeface="Arial"/>
              </a:rPr>
              <a:t> </a:t>
            </a:r>
            <a:r>
              <a:rPr sz="1100" b="1" spc="-90" dirty="0">
                <a:latin typeface="Arial"/>
                <a:cs typeface="Arial"/>
              </a:rPr>
              <a:t>SFP</a:t>
            </a:r>
            <a:endParaRPr sz="1100" dirty="0">
              <a:latin typeface="Arial"/>
              <a:cs typeface="Arial"/>
            </a:endParaRPr>
          </a:p>
          <a:p>
            <a:pPr marL="94615" marR="149860">
              <a:lnSpc>
                <a:spcPct val="122700"/>
              </a:lnSpc>
            </a:pPr>
            <a:r>
              <a:rPr sz="1100" b="1" spc="15" dirty="0">
                <a:latin typeface="Arial"/>
                <a:cs typeface="Arial"/>
              </a:rPr>
              <a:t>4 </a:t>
            </a:r>
            <a:r>
              <a:rPr sz="1100" b="1" spc="-15" dirty="0">
                <a:latin typeface="Arial"/>
                <a:cs typeface="Arial"/>
              </a:rPr>
              <a:t>× </a:t>
            </a:r>
            <a:r>
              <a:rPr sz="1100" b="1" spc="-20" dirty="0">
                <a:latin typeface="Arial"/>
                <a:cs typeface="Arial"/>
              </a:rPr>
              <a:t>1G</a:t>
            </a:r>
            <a:r>
              <a:rPr sz="1100" b="1" spc="-165" dirty="0">
                <a:latin typeface="Arial"/>
                <a:cs typeface="Arial"/>
              </a:rPr>
              <a:t> </a:t>
            </a:r>
            <a:r>
              <a:rPr sz="1100" b="1" spc="-5" dirty="0">
                <a:latin typeface="Arial"/>
                <a:cs typeface="Arial"/>
              </a:rPr>
              <a:t>Combo  </a:t>
            </a:r>
            <a:r>
              <a:rPr sz="1100" b="1" spc="15" dirty="0">
                <a:latin typeface="Arial"/>
                <a:cs typeface="Arial"/>
              </a:rPr>
              <a:t>4 </a:t>
            </a:r>
            <a:r>
              <a:rPr sz="1100" b="1" spc="-15" dirty="0">
                <a:latin typeface="Arial"/>
                <a:cs typeface="Arial"/>
              </a:rPr>
              <a:t>× </a:t>
            </a:r>
            <a:r>
              <a:rPr sz="1100" b="1" spc="-10" dirty="0">
                <a:latin typeface="Arial"/>
                <a:cs typeface="Arial"/>
              </a:rPr>
              <a:t>10G</a:t>
            </a:r>
            <a:r>
              <a:rPr sz="1100" b="1" spc="-135" dirty="0">
                <a:latin typeface="Arial"/>
                <a:cs typeface="Arial"/>
              </a:rPr>
              <a:t> </a:t>
            </a:r>
            <a:r>
              <a:rPr sz="1100" b="1" spc="-70" dirty="0">
                <a:latin typeface="Arial"/>
                <a:cs typeface="Arial"/>
              </a:rPr>
              <a:t>SFP+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10236707" y="1551432"/>
            <a:ext cx="188849" cy="10667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10521442" y="3048126"/>
            <a:ext cx="1183005" cy="108966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spc="15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M</a:t>
            </a:r>
            <a:r>
              <a:rPr sz="1400" b="1" spc="5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E</a:t>
            </a:r>
            <a:r>
              <a:rPr sz="1400" b="1" spc="-125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S</a:t>
            </a:r>
            <a:r>
              <a:rPr sz="1400" b="1" spc="40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330</a:t>
            </a:r>
            <a:r>
              <a:rPr sz="1400" b="1" spc="45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0</a:t>
            </a:r>
            <a:r>
              <a:rPr sz="1400" b="1" spc="-25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-</a:t>
            </a:r>
            <a:r>
              <a:rPr sz="1400" b="1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24F</a:t>
            </a:r>
            <a:endParaRPr sz="14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  <a:p>
            <a:pPr marL="72390">
              <a:lnSpc>
                <a:spcPct val="100000"/>
              </a:lnSpc>
              <a:spcBef>
                <a:spcPts val="935"/>
              </a:spcBef>
            </a:pPr>
            <a:r>
              <a:rPr sz="800" spc="70" dirty="0">
                <a:solidFill>
                  <a:srgbClr val="275EC6"/>
                </a:solidFill>
                <a:latin typeface="Calibri"/>
                <a:cs typeface="Calibri"/>
              </a:rPr>
              <a:t>Интерфейсы</a:t>
            </a:r>
            <a:endParaRPr sz="800" dirty="0">
              <a:latin typeface="Calibri"/>
              <a:cs typeface="Calibri"/>
            </a:endParaRPr>
          </a:p>
          <a:p>
            <a:pPr marL="72390">
              <a:lnSpc>
                <a:spcPct val="100000"/>
              </a:lnSpc>
              <a:spcBef>
                <a:spcPts val="229"/>
              </a:spcBef>
            </a:pPr>
            <a:r>
              <a:rPr sz="1100" b="1" spc="15" dirty="0">
                <a:latin typeface="Arial"/>
                <a:cs typeface="Arial"/>
              </a:rPr>
              <a:t>20 </a:t>
            </a:r>
            <a:r>
              <a:rPr sz="1100" b="1" spc="-15" dirty="0">
                <a:latin typeface="Arial"/>
                <a:cs typeface="Arial"/>
              </a:rPr>
              <a:t>× </a:t>
            </a:r>
            <a:r>
              <a:rPr sz="1100" b="1" spc="-20" dirty="0">
                <a:latin typeface="Arial"/>
                <a:cs typeface="Arial"/>
              </a:rPr>
              <a:t>1G</a:t>
            </a:r>
            <a:r>
              <a:rPr sz="1100" b="1" spc="-114" dirty="0">
                <a:latin typeface="Arial"/>
                <a:cs typeface="Arial"/>
              </a:rPr>
              <a:t> </a:t>
            </a:r>
            <a:r>
              <a:rPr sz="1100" b="1" spc="-90" dirty="0">
                <a:latin typeface="Arial"/>
                <a:cs typeface="Arial"/>
              </a:rPr>
              <a:t>SFP</a:t>
            </a:r>
            <a:endParaRPr sz="1100" dirty="0">
              <a:latin typeface="Arial"/>
              <a:cs typeface="Arial"/>
            </a:endParaRPr>
          </a:p>
          <a:p>
            <a:pPr marL="72390">
              <a:lnSpc>
                <a:spcPct val="100000"/>
              </a:lnSpc>
              <a:spcBef>
                <a:spcPts val="300"/>
              </a:spcBef>
            </a:pPr>
            <a:r>
              <a:rPr sz="1100" b="1" spc="20" dirty="0">
                <a:latin typeface="Arial"/>
                <a:cs typeface="Arial"/>
              </a:rPr>
              <a:t>4 </a:t>
            </a:r>
            <a:r>
              <a:rPr sz="1100" b="1" spc="-10" dirty="0">
                <a:latin typeface="Arial"/>
                <a:cs typeface="Arial"/>
              </a:rPr>
              <a:t>× </a:t>
            </a:r>
            <a:r>
              <a:rPr sz="1100" b="1" spc="-20" dirty="0">
                <a:latin typeface="Arial"/>
                <a:cs typeface="Arial"/>
              </a:rPr>
              <a:t>1G</a:t>
            </a:r>
            <a:r>
              <a:rPr sz="1100" b="1" spc="-135" dirty="0">
                <a:latin typeface="Arial"/>
                <a:cs typeface="Arial"/>
              </a:rPr>
              <a:t> </a:t>
            </a:r>
            <a:r>
              <a:rPr sz="1100" b="1" spc="-5" dirty="0">
                <a:latin typeface="Arial"/>
                <a:cs typeface="Arial"/>
              </a:rPr>
              <a:t>Combo</a:t>
            </a:r>
            <a:endParaRPr sz="1100" dirty="0">
              <a:latin typeface="Arial"/>
              <a:cs typeface="Arial"/>
            </a:endParaRPr>
          </a:p>
          <a:p>
            <a:pPr marL="72390">
              <a:lnSpc>
                <a:spcPct val="100000"/>
              </a:lnSpc>
              <a:spcBef>
                <a:spcPts val="305"/>
              </a:spcBef>
            </a:pPr>
            <a:r>
              <a:rPr sz="1100" b="1" spc="15" dirty="0">
                <a:latin typeface="Arial"/>
                <a:cs typeface="Arial"/>
              </a:rPr>
              <a:t>4 </a:t>
            </a:r>
            <a:r>
              <a:rPr sz="1100" b="1" spc="-15" dirty="0">
                <a:latin typeface="Arial"/>
                <a:cs typeface="Arial"/>
              </a:rPr>
              <a:t>× </a:t>
            </a:r>
            <a:r>
              <a:rPr sz="1100" b="1" spc="-10" dirty="0">
                <a:latin typeface="Arial"/>
                <a:cs typeface="Arial"/>
              </a:rPr>
              <a:t>10G</a:t>
            </a:r>
            <a:r>
              <a:rPr sz="1100" b="1" spc="-114" dirty="0">
                <a:latin typeface="Arial"/>
                <a:cs typeface="Arial"/>
              </a:rPr>
              <a:t> </a:t>
            </a:r>
            <a:r>
              <a:rPr sz="1100" b="1" spc="-70" dirty="0">
                <a:latin typeface="Arial"/>
                <a:cs typeface="Arial"/>
              </a:rPr>
              <a:t>SFP+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10259568" y="3125723"/>
            <a:ext cx="188848" cy="10667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9272143" y="4822952"/>
            <a:ext cx="1120140" cy="6781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MES3348F</a:t>
            </a:r>
            <a:endParaRPr sz="14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  <a:p>
            <a:pPr marL="12700">
              <a:lnSpc>
                <a:spcPct val="100000"/>
              </a:lnSpc>
              <a:spcBef>
                <a:spcPts val="940"/>
              </a:spcBef>
            </a:pPr>
            <a:r>
              <a:rPr sz="800" spc="55" dirty="0">
                <a:solidFill>
                  <a:srgbClr val="275EC6"/>
                </a:solidFill>
                <a:latin typeface="Calibri"/>
                <a:cs typeface="Calibri"/>
              </a:rPr>
              <a:t>Пропуск.</a:t>
            </a:r>
            <a:r>
              <a:rPr sz="800" spc="-30" dirty="0">
                <a:solidFill>
                  <a:srgbClr val="275EC6"/>
                </a:solidFill>
                <a:latin typeface="Calibri"/>
                <a:cs typeface="Calibri"/>
              </a:rPr>
              <a:t> </a:t>
            </a:r>
            <a:r>
              <a:rPr sz="800" spc="60" dirty="0">
                <a:solidFill>
                  <a:srgbClr val="275EC6"/>
                </a:solidFill>
                <a:latin typeface="Calibri"/>
                <a:cs typeface="Calibri"/>
              </a:rPr>
              <a:t>способность</a:t>
            </a:r>
            <a:endParaRPr sz="8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35"/>
              </a:spcBef>
            </a:pPr>
            <a:r>
              <a:rPr sz="1100" b="1" spc="20" dirty="0">
                <a:latin typeface="Arial"/>
                <a:cs typeface="Arial"/>
              </a:rPr>
              <a:t>176</a:t>
            </a:r>
            <a:r>
              <a:rPr sz="1100" b="1" spc="-65" dirty="0">
                <a:latin typeface="Arial"/>
                <a:cs typeface="Arial"/>
              </a:rPr>
              <a:t> </a:t>
            </a:r>
            <a:r>
              <a:rPr sz="1100" b="1" spc="15" dirty="0">
                <a:latin typeface="Arial"/>
                <a:cs typeface="Arial"/>
              </a:rPr>
              <a:t>Гбит/с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10250423" y="4896611"/>
            <a:ext cx="188849" cy="10668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525272" y="4829825"/>
            <a:ext cx="687705" cy="932180"/>
          </a:xfrm>
          <a:prstGeom prst="rect">
            <a:avLst/>
          </a:prstGeom>
        </p:spPr>
        <p:txBody>
          <a:bodyPr vert="horz" wrap="square" lIns="0" tIns="1155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10"/>
              </a:spcBef>
            </a:pPr>
            <a:r>
              <a:rPr lang="en-US" sz="2800" b="1" spc="80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16</a:t>
            </a:r>
            <a:r>
              <a:rPr lang="en-US" sz="2800" b="1" spc="-100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K</a:t>
            </a:r>
            <a:endParaRPr sz="28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  <a:p>
            <a:pPr marL="12700">
              <a:lnSpc>
                <a:spcPct val="100000"/>
              </a:lnSpc>
              <a:spcBef>
                <a:spcPts val="325"/>
              </a:spcBef>
            </a:pPr>
            <a:r>
              <a:rPr sz="1100" spc="55" dirty="0">
                <a:latin typeface="Calibri"/>
                <a:cs typeface="Calibri"/>
              </a:rPr>
              <a:t>MAC-</a:t>
            </a:r>
            <a:endParaRPr sz="11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100" spc="70" dirty="0">
                <a:latin typeface="Calibri"/>
                <a:cs typeface="Calibri"/>
              </a:rPr>
              <a:t>адресов</a:t>
            </a:r>
            <a:endParaRPr sz="1100" dirty="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854835" y="4829825"/>
            <a:ext cx="836930" cy="932180"/>
          </a:xfrm>
          <a:prstGeom prst="rect">
            <a:avLst/>
          </a:prstGeom>
        </p:spPr>
        <p:txBody>
          <a:bodyPr vert="horz" wrap="square" lIns="0" tIns="1155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10"/>
              </a:spcBef>
            </a:pPr>
            <a:r>
              <a:rPr sz="2800" b="1" spc="20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12K</a:t>
            </a:r>
            <a:endParaRPr sz="28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  <a:p>
            <a:pPr marL="29845">
              <a:lnSpc>
                <a:spcPct val="100000"/>
              </a:lnSpc>
              <a:spcBef>
                <a:spcPts val="325"/>
              </a:spcBef>
            </a:pPr>
            <a:r>
              <a:rPr sz="1100" spc="60" dirty="0">
                <a:latin typeface="Calibri"/>
                <a:cs typeface="Calibri"/>
              </a:rPr>
              <a:t>IPv4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spc="65" dirty="0">
                <a:latin typeface="Calibri"/>
                <a:cs typeface="Calibri"/>
              </a:rPr>
              <a:t>Unicast</a:t>
            </a:r>
            <a:endParaRPr sz="1100" dirty="0">
              <a:latin typeface="Calibri"/>
              <a:cs typeface="Calibri"/>
            </a:endParaRPr>
          </a:p>
          <a:p>
            <a:pPr marL="29845">
              <a:lnSpc>
                <a:spcPct val="100000"/>
              </a:lnSpc>
            </a:pPr>
            <a:r>
              <a:rPr sz="1100" spc="90" dirty="0">
                <a:latin typeface="Calibri"/>
                <a:cs typeface="Calibri"/>
              </a:rPr>
              <a:t>маршрутов</a:t>
            </a:r>
            <a:endParaRPr sz="1100" dirty="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3316985" y="4829825"/>
            <a:ext cx="2048510" cy="932180"/>
          </a:xfrm>
          <a:prstGeom prst="rect">
            <a:avLst/>
          </a:prstGeom>
        </p:spPr>
        <p:txBody>
          <a:bodyPr vert="horz" wrap="square" lIns="0" tIns="1155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10"/>
              </a:spcBef>
              <a:tabLst>
                <a:tab pos="1008380" algn="l"/>
              </a:tabLst>
            </a:pPr>
            <a:r>
              <a:rPr sz="2800" b="1" spc="80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8	</a:t>
            </a:r>
            <a:r>
              <a:rPr sz="2800" b="1" spc="55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1+1</a:t>
            </a:r>
            <a:endParaRPr sz="28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  <a:p>
            <a:pPr marL="15240">
              <a:lnSpc>
                <a:spcPct val="100000"/>
              </a:lnSpc>
              <a:spcBef>
                <a:spcPts val="325"/>
              </a:spcBef>
              <a:tabLst>
                <a:tab pos="1018540" algn="l"/>
              </a:tabLst>
            </a:pPr>
            <a:r>
              <a:rPr sz="1100" spc="110" dirty="0">
                <a:latin typeface="Calibri"/>
                <a:cs typeface="Calibri"/>
              </a:rPr>
              <a:t>Юнитов	</a:t>
            </a:r>
            <a:r>
              <a:rPr sz="1100" spc="90" dirty="0">
                <a:latin typeface="Calibri"/>
                <a:cs typeface="Calibri"/>
              </a:rPr>
              <a:t>Сменные</a:t>
            </a:r>
            <a:endParaRPr sz="1100" dirty="0">
              <a:latin typeface="Calibri"/>
              <a:cs typeface="Calibri"/>
            </a:endParaRPr>
          </a:p>
          <a:p>
            <a:pPr marL="15240">
              <a:lnSpc>
                <a:spcPct val="100000"/>
              </a:lnSpc>
              <a:tabLst>
                <a:tab pos="1018540" algn="l"/>
              </a:tabLst>
            </a:pPr>
            <a:r>
              <a:rPr sz="1100" spc="105" dirty="0">
                <a:latin typeface="Calibri"/>
                <a:cs typeface="Calibri"/>
              </a:rPr>
              <a:t>в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стеке	</a:t>
            </a:r>
            <a:r>
              <a:rPr sz="1100" spc="75" dirty="0">
                <a:latin typeface="Calibri"/>
                <a:cs typeface="Calibri"/>
              </a:rPr>
              <a:t>блоки</a:t>
            </a:r>
            <a:r>
              <a:rPr sz="1100" spc="-50" dirty="0">
                <a:latin typeface="Calibri"/>
                <a:cs typeface="Calibri"/>
              </a:rPr>
              <a:t> </a:t>
            </a:r>
            <a:r>
              <a:rPr sz="1100" spc="95" dirty="0">
                <a:latin typeface="Calibri"/>
                <a:cs typeface="Calibri"/>
              </a:rPr>
              <a:t>питания</a:t>
            </a:r>
            <a:endParaRPr sz="1100" dirty="0">
              <a:latin typeface="Calibri"/>
              <a:cs typeface="Calibri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661416" y="2308860"/>
            <a:ext cx="4006596" cy="128016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1538457" y="332395"/>
            <a:ext cx="325755" cy="297180"/>
          </a:xfrm>
          <a:custGeom>
            <a:avLst/>
            <a:gdLst/>
            <a:ahLst/>
            <a:cxnLst/>
            <a:rect l="l" t="t" r="r" b="b"/>
            <a:pathLst>
              <a:path w="325754" h="297180">
                <a:moveTo>
                  <a:pt x="52096" y="188364"/>
                </a:moveTo>
                <a:lnTo>
                  <a:pt x="9808" y="211528"/>
                </a:lnTo>
                <a:lnTo>
                  <a:pt x="0" y="242752"/>
                </a:lnTo>
                <a:lnTo>
                  <a:pt x="2575" y="259294"/>
                </a:lnTo>
                <a:lnTo>
                  <a:pt x="9838" y="273966"/>
                </a:lnTo>
                <a:lnTo>
                  <a:pt x="21122" y="285810"/>
                </a:lnTo>
                <a:lnTo>
                  <a:pt x="35758" y="293871"/>
                </a:lnTo>
                <a:lnTo>
                  <a:pt x="52140" y="297103"/>
                </a:lnTo>
                <a:lnTo>
                  <a:pt x="68361" y="295280"/>
                </a:lnTo>
                <a:lnTo>
                  <a:pt x="83305" y="288703"/>
                </a:lnTo>
                <a:lnTo>
                  <a:pt x="95854" y="277670"/>
                </a:lnTo>
                <a:lnTo>
                  <a:pt x="117419" y="259070"/>
                </a:lnTo>
                <a:lnTo>
                  <a:pt x="143141" y="248580"/>
                </a:lnTo>
                <a:lnTo>
                  <a:pt x="170851" y="246696"/>
                </a:lnTo>
                <a:lnTo>
                  <a:pt x="197278" y="246696"/>
                </a:lnTo>
                <a:lnTo>
                  <a:pt x="197277" y="238778"/>
                </a:lnTo>
                <a:lnTo>
                  <a:pt x="143157" y="236891"/>
                </a:lnTo>
                <a:lnTo>
                  <a:pt x="95854" y="207803"/>
                </a:lnTo>
                <a:lnTo>
                  <a:pt x="83288" y="196760"/>
                </a:lnTo>
                <a:lnTo>
                  <a:pt x="68328" y="190184"/>
                </a:lnTo>
                <a:lnTo>
                  <a:pt x="52096" y="188364"/>
                </a:lnTo>
                <a:close/>
              </a:path>
              <a:path w="325754" h="297180">
                <a:moveTo>
                  <a:pt x="208970" y="111964"/>
                </a:moveTo>
                <a:lnTo>
                  <a:pt x="203131" y="116651"/>
                </a:lnTo>
                <a:lnTo>
                  <a:pt x="196616" y="120421"/>
                </a:lnTo>
                <a:lnTo>
                  <a:pt x="189647" y="123146"/>
                </a:lnTo>
                <a:lnTo>
                  <a:pt x="209650" y="143427"/>
                </a:lnTo>
                <a:lnTo>
                  <a:pt x="221870" y="168428"/>
                </a:lnTo>
                <a:lnTo>
                  <a:pt x="225664" y="196013"/>
                </a:lnTo>
                <a:lnTo>
                  <a:pt x="220389" y="224047"/>
                </a:lnTo>
                <a:lnTo>
                  <a:pt x="217145" y="240472"/>
                </a:lnTo>
                <a:lnTo>
                  <a:pt x="218946" y="256749"/>
                </a:lnTo>
                <a:lnTo>
                  <a:pt x="225493" y="271756"/>
                </a:lnTo>
                <a:lnTo>
                  <a:pt x="236482" y="284369"/>
                </a:lnTo>
                <a:lnTo>
                  <a:pt x="250775" y="293034"/>
                </a:lnTo>
                <a:lnTo>
                  <a:pt x="266648" y="296894"/>
                </a:lnTo>
                <a:lnTo>
                  <a:pt x="282948" y="295850"/>
                </a:lnTo>
                <a:lnTo>
                  <a:pt x="298520" y="289799"/>
                </a:lnTo>
                <a:lnTo>
                  <a:pt x="311521" y="279293"/>
                </a:lnTo>
                <a:lnTo>
                  <a:pt x="320561" y="265654"/>
                </a:lnTo>
                <a:lnTo>
                  <a:pt x="325150" y="249936"/>
                </a:lnTo>
                <a:lnTo>
                  <a:pt x="324792" y="233195"/>
                </a:lnTo>
                <a:lnTo>
                  <a:pt x="319390" y="217359"/>
                </a:lnTo>
                <a:lnTo>
                  <a:pt x="309705" y="204184"/>
                </a:lnTo>
                <a:lnTo>
                  <a:pt x="296555" y="194492"/>
                </a:lnTo>
                <a:lnTo>
                  <a:pt x="280753" y="189109"/>
                </a:lnTo>
                <a:lnTo>
                  <a:pt x="253904" y="179689"/>
                </a:lnTo>
                <a:lnTo>
                  <a:pt x="231981" y="162600"/>
                </a:lnTo>
                <a:lnTo>
                  <a:pt x="216498" y="139479"/>
                </a:lnTo>
                <a:lnTo>
                  <a:pt x="208970" y="111964"/>
                </a:lnTo>
                <a:close/>
              </a:path>
              <a:path w="325754" h="297180">
                <a:moveTo>
                  <a:pt x="197278" y="246696"/>
                </a:moveTo>
                <a:lnTo>
                  <a:pt x="170851" y="246696"/>
                </a:lnTo>
                <a:lnTo>
                  <a:pt x="198382" y="253913"/>
                </a:lnTo>
                <a:lnTo>
                  <a:pt x="197278" y="246696"/>
                </a:lnTo>
                <a:close/>
              </a:path>
              <a:path w="325754" h="297180">
                <a:moveTo>
                  <a:pt x="198382" y="231548"/>
                </a:moveTo>
                <a:lnTo>
                  <a:pt x="170863" y="238778"/>
                </a:lnTo>
                <a:lnTo>
                  <a:pt x="197277" y="238778"/>
                </a:lnTo>
                <a:lnTo>
                  <a:pt x="198382" y="231548"/>
                </a:lnTo>
                <a:close/>
              </a:path>
              <a:path w="325754" h="297180">
                <a:moveTo>
                  <a:pt x="158016" y="0"/>
                </a:moveTo>
                <a:lnTo>
                  <a:pt x="116880" y="25163"/>
                </a:lnTo>
                <a:lnTo>
                  <a:pt x="108545" y="56422"/>
                </a:lnTo>
                <a:lnTo>
                  <a:pt x="111802" y="72841"/>
                </a:lnTo>
                <a:lnTo>
                  <a:pt x="117088" y="100866"/>
                </a:lnTo>
                <a:lnTo>
                  <a:pt x="113291" y="128445"/>
                </a:lnTo>
                <a:lnTo>
                  <a:pt x="101063" y="153446"/>
                </a:lnTo>
                <a:lnTo>
                  <a:pt x="81060" y="173742"/>
                </a:lnTo>
                <a:lnTo>
                  <a:pt x="88030" y="176468"/>
                </a:lnTo>
                <a:lnTo>
                  <a:pt x="94533" y="180241"/>
                </a:lnTo>
                <a:lnTo>
                  <a:pt x="100384" y="184924"/>
                </a:lnTo>
                <a:lnTo>
                  <a:pt x="107902" y="157416"/>
                </a:lnTo>
                <a:lnTo>
                  <a:pt x="123386" y="134307"/>
                </a:lnTo>
                <a:lnTo>
                  <a:pt x="145314" y="117220"/>
                </a:lnTo>
                <a:lnTo>
                  <a:pt x="172166" y="107780"/>
                </a:lnTo>
                <a:lnTo>
                  <a:pt x="187979" y="102390"/>
                </a:lnTo>
                <a:lnTo>
                  <a:pt x="201138" y="92689"/>
                </a:lnTo>
                <a:lnTo>
                  <a:pt x="210824" y="79502"/>
                </a:lnTo>
                <a:lnTo>
                  <a:pt x="216215" y="63652"/>
                </a:lnTo>
                <a:lnTo>
                  <a:pt x="216553" y="46914"/>
                </a:lnTo>
                <a:lnTo>
                  <a:pt x="211950" y="31201"/>
                </a:lnTo>
                <a:lnTo>
                  <a:pt x="202899" y="17568"/>
                </a:lnTo>
                <a:lnTo>
                  <a:pt x="189890" y="7070"/>
                </a:lnTo>
                <a:lnTo>
                  <a:pt x="174317" y="1030"/>
                </a:lnTo>
                <a:lnTo>
                  <a:pt x="158016" y="0"/>
                </a:lnTo>
                <a:close/>
              </a:path>
            </a:pathLst>
          </a:custGeom>
          <a:solidFill>
            <a:srgbClr val="275E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6184391" y="4469891"/>
            <a:ext cx="2772410" cy="1620520"/>
          </a:xfrm>
          <a:custGeom>
            <a:avLst/>
            <a:gdLst/>
            <a:ahLst/>
            <a:cxnLst/>
            <a:rect l="l" t="t" r="r" b="b"/>
            <a:pathLst>
              <a:path w="2772409" h="1620520">
                <a:moveTo>
                  <a:pt x="2658364" y="0"/>
                </a:moveTo>
                <a:lnTo>
                  <a:pt x="113792" y="0"/>
                </a:lnTo>
                <a:lnTo>
                  <a:pt x="69490" y="8939"/>
                </a:lnTo>
                <a:lnTo>
                  <a:pt x="33321" y="33321"/>
                </a:lnTo>
                <a:lnTo>
                  <a:pt x="8939" y="69490"/>
                </a:lnTo>
                <a:lnTo>
                  <a:pt x="0" y="113791"/>
                </a:lnTo>
                <a:lnTo>
                  <a:pt x="0" y="1506207"/>
                </a:lnTo>
                <a:lnTo>
                  <a:pt x="8939" y="1550505"/>
                </a:lnTo>
                <a:lnTo>
                  <a:pt x="33321" y="1586679"/>
                </a:lnTo>
                <a:lnTo>
                  <a:pt x="69490" y="1611068"/>
                </a:lnTo>
                <a:lnTo>
                  <a:pt x="113792" y="1620011"/>
                </a:lnTo>
                <a:lnTo>
                  <a:pt x="2658364" y="1620011"/>
                </a:lnTo>
                <a:lnTo>
                  <a:pt x="2702665" y="1611068"/>
                </a:lnTo>
                <a:lnTo>
                  <a:pt x="2738834" y="1586679"/>
                </a:lnTo>
                <a:lnTo>
                  <a:pt x="2763216" y="1550505"/>
                </a:lnTo>
                <a:lnTo>
                  <a:pt x="2772156" y="1506207"/>
                </a:lnTo>
                <a:lnTo>
                  <a:pt x="2772156" y="113791"/>
                </a:lnTo>
                <a:lnTo>
                  <a:pt x="2763216" y="69490"/>
                </a:lnTo>
                <a:lnTo>
                  <a:pt x="2738834" y="33321"/>
                </a:lnTo>
                <a:lnTo>
                  <a:pt x="2702665" y="8939"/>
                </a:lnTo>
                <a:lnTo>
                  <a:pt x="26583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6184391" y="2860548"/>
            <a:ext cx="2772410" cy="1469390"/>
          </a:xfrm>
          <a:custGeom>
            <a:avLst/>
            <a:gdLst/>
            <a:ahLst/>
            <a:cxnLst/>
            <a:rect l="l" t="t" r="r" b="b"/>
            <a:pathLst>
              <a:path w="2772409" h="1469389">
                <a:moveTo>
                  <a:pt x="2668905" y="0"/>
                </a:moveTo>
                <a:lnTo>
                  <a:pt x="103250" y="0"/>
                </a:lnTo>
                <a:lnTo>
                  <a:pt x="63061" y="8114"/>
                </a:lnTo>
                <a:lnTo>
                  <a:pt x="30241" y="30241"/>
                </a:lnTo>
                <a:lnTo>
                  <a:pt x="8114" y="63061"/>
                </a:lnTo>
                <a:lnTo>
                  <a:pt x="0" y="103250"/>
                </a:lnTo>
                <a:lnTo>
                  <a:pt x="0" y="1365884"/>
                </a:lnTo>
                <a:lnTo>
                  <a:pt x="8114" y="1406074"/>
                </a:lnTo>
                <a:lnTo>
                  <a:pt x="30241" y="1438894"/>
                </a:lnTo>
                <a:lnTo>
                  <a:pt x="63061" y="1461021"/>
                </a:lnTo>
                <a:lnTo>
                  <a:pt x="103250" y="1469135"/>
                </a:lnTo>
                <a:lnTo>
                  <a:pt x="2668905" y="1469135"/>
                </a:lnTo>
                <a:lnTo>
                  <a:pt x="2709094" y="1461021"/>
                </a:lnTo>
                <a:lnTo>
                  <a:pt x="2741914" y="1438894"/>
                </a:lnTo>
                <a:lnTo>
                  <a:pt x="2764041" y="1406074"/>
                </a:lnTo>
                <a:lnTo>
                  <a:pt x="2772156" y="1365884"/>
                </a:lnTo>
                <a:lnTo>
                  <a:pt x="2772156" y="103250"/>
                </a:lnTo>
                <a:lnTo>
                  <a:pt x="2764041" y="63061"/>
                </a:lnTo>
                <a:lnTo>
                  <a:pt x="2741914" y="30241"/>
                </a:lnTo>
                <a:lnTo>
                  <a:pt x="2709094" y="8114"/>
                </a:lnTo>
                <a:lnTo>
                  <a:pt x="266890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9247631" y="3787140"/>
            <a:ext cx="1217930" cy="373380"/>
          </a:xfrm>
          <a:custGeom>
            <a:avLst/>
            <a:gdLst/>
            <a:ahLst/>
            <a:cxnLst/>
            <a:rect l="l" t="t" r="r" b="b"/>
            <a:pathLst>
              <a:path w="1217929" h="373379">
                <a:moveTo>
                  <a:pt x="1155446" y="0"/>
                </a:moveTo>
                <a:lnTo>
                  <a:pt x="62229" y="0"/>
                </a:lnTo>
                <a:lnTo>
                  <a:pt x="37986" y="4883"/>
                </a:lnTo>
                <a:lnTo>
                  <a:pt x="18208" y="18208"/>
                </a:lnTo>
                <a:lnTo>
                  <a:pt x="4883" y="37986"/>
                </a:lnTo>
                <a:lnTo>
                  <a:pt x="0" y="62230"/>
                </a:lnTo>
                <a:lnTo>
                  <a:pt x="0" y="311150"/>
                </a:lnTo>
                <a:lnTo>
                  <a:pt x="4883" y="335393"/>
                </a:lnTo>
                <a:lnTo>
                  <a:pt x="18208" y="355171"/>
                </a:lnTo>
                <a:lnTo>
                  <a:pt x="37986" y="368496"/>
                </a:lnTo>
                <a:lnTo>
                  <a:pt x="62229" y="373380"/>
                </a:lnTo>
                <a:lnTo>
                  <a:pt x="1155446" y="373380"/>
                </a:lnTo>
                <a:lnTo>
                  <a:pt x="1179689" y="368496"/>
                </a:lnTo>
                <a:lnTo>
                  <a:pt x="1199467" y="355171"/>
                </a:lnTo>
                <a:lnTo>
                  <a:pt x="1212792" y="335393"/>
                </a:lnTo>
                <a:lnTo>
                  <a:pt x="1217676" y="311150"/>
                </a:lnTo>
                <a:lnTo>
                  <a:pt x="1217676" y="62230"/>
                </a:lnTo>
                <a:lnTo>
                  <a:pt x="1212792" y="37986"/>
                </a:lnTo>
                <a:lnTo>
                  <a:pt x="1199467" y="18208"/>
                </a:lnTo>
                <a:lnTo>
                  <a:pt x="1179689" y="4883"/>
                </a:lnTo>
                <a:lnTo>
                  <a:pt x="1155446" y="0"/>
                </a:lnTo>
                <a:close/>
              </a:path>
            </a:pathLst>
          </a:custGeom>
          <a:solidFill>
            <a:srgbClr val="E2EDFF">
              <a:alpha val="5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6339840" y="5573267"/>
            <a:ext cx="1217930" cy="373380"/>
          </a:xfrm>
          <a:custGeom>
            <a:avLst/>
            <a:gdLst/>
            <a:ahLst/>
            <a:cxnLst/>
            <a:rect l="l" t="t" r="r" b="b"/>
            <a:pathLst>
              <a:path w="1217929" h="373379">
                <a:moveTo>
                  <a:pt x="1155445" y="0"/>
                </a:moveTo>
                <a:lnTo>
                  <a:pt x="62230" y="0"/>
                </a:lnTo>
                <a:lnTo>
                  <a:pt x="37986" y="4890"/>
                </a:lnTo>
                <a:lnTo>
                  <a:pt x="18208" y="18227"/>
                </a:lnTo>
                <a:lnTo>
                  <a:pt x="4883" y="38008"/>
                </a:lnTo>
                <a:lnTo>
                  <a:pt x="0" y="62229"/>
                </a:lnTo>
                <a:lnTo>
                  <a:pt x="0" y="311149"/>
                </a:lnTo>
                <a:lnTo>
                  <a:pt x="4883" y="335371"/>
                </a:lnTo>
                <a:lnTo>
                  <a:pt x="18208" y="355152"/>
                </a:lnTo>
                <a:lnTo>
                  <a:pt x="37986" y="368489"/>
                </a:lnTo>
                <a:lnTo>
                  <a:pt x="62230" y="373379"/>
                </a:lnTo>
                <a:lnTo>
                  <a:pt x="1155445" y="373379"/>
                </a:lnTo>
                <a:lnTo>
                  <a:pt x="1179689" y="368489"/>
                </a:lnTo>
                <a:lnTo>
                  <a:pt x="1199467" y="355152"/>
                </a:lnTo>
                <a:lnTo>
                  <a:pt x="1212792" y="335371"/>
                </a:lnTo>
                <a:lnTo>
                  <a:pt x="1217676" y="311149"/>
                </a:lnTo>
                <a:lnTo>
                  <a:pt x="1217676" y="62229"/>
                </a:lnTo>
                <a:lnTo>
                  <a:pt x="1212792" y="38008"/>
                </a:lnTo>
                <a:lnTo>
                  <a:pt x="1199467" y="18227"/>
                </a:lnTo>
                <a:lnTo>
                  <a:pt x="1179689" y="4890"/>
                </a:lnTo>
                <a:lnTo>
                  <a:pt x="1155445" y="0"/>
                </a:lnTo>
                <a:close/>
              </a:path>
            </a:pathLst>
          </a:custGeom>
          <a:solidFill>
            <a:srgbClr val="E2EDFF">
              <a:alpha val="5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7519161" y="4807711"/>
            <a:ext cx="1087120" cy="8978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400" b="1" spc="15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M</a:t>
            </a:r>
            <a:r>
              <a:rPr sz="1400" b="1" spc="5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E</a:t>
            </a:r>
            <a:r>
              <a:rPr sz="1400" b="1" spc="-125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S</a:t>
            </a:r>
            <a:r>
              <a:rPr sz="1400" b="1" spc="40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330</a:t>
            </a:r>
            <a:r>
              <a:rPr sz="1400" b="1" spc="45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0</a:t>
            </a:r>
            <a:r>
              <a:rPr sz="1400" b="1" spc="-25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-</a:t>
            </a:r>
            <a:r>
              <a:rPr sz="1400" b="1" spc="45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48</a:t>
            </a:r>
            <a:endParaRPr sz="14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  <a:p>
            <a:pPr marL="635" algn="ctr">
              <a:lnSpc>
                <a:spcPct val="100000"/>
              </a:lnSpc>
              <a:spcBef>
                <a:spcPts val="990"/>
              </a:spcBef>
            </a:pPr>
            <a:r>
              <a:rPr sz="800" spc="70" dirty="0">
                <a:solidFill>
                  <a:srgbClr val="275EC6"/>
                </a:solidFill>
                <a:latin typeface="Calibri"/>
                <a:cs typeface="Calibri"/>
              </a:rPr>
              <a:t>Интерфейсы</a:t>
            </a:r>
            <a:endParaRPr sz="800" dirty="0">
              <a:latin typeface="Calibri"/>
              <a:cs typeface="Calibri"/>
            </a:endParaRPr>
          </a:p>
          <a:p>
            <a:pPr marL="226060">
              <a:lnSpc>
                <a:spcPct val="100000"/>
              </a:lnSpc>
              <a:spcBef>
                <a:spcPts val="295"/>
              </a:spcBef>
            </a:pPr>
            <a:r>
              <a:rPr sz="1100" b="1" spc="20" dirty="0">
                <a:latin typeface="Arial"/>
                <a:cs typeface="Arial"/>
              </a:rPr>
              <a:t>48 </a:t>
            </a:r>
            <a:r>
              <a:rPr sz="1100" b="1" spc="-15" dirty="0">
                <a:latin typeface="Arial"/>
                <a:cs typeface="Arial"/>
              </a:rPr>
              <a:t>×</a:t>
            </a:r>
            <a:r>
              <a:rPr sz="1100" b="1" spc="-100" dirty="0">
                <a:latin typeface="Arial"/>
                <a:cs typeface="Arial"/>
              </a:rPr>
              <a:t> </a:t>
            </a:r>
            <a:r>
              <a:rPr sz="1100" b="1" spc="-20" dirty="0">
                <a:latin typeface="Arial"/>
                <a:cs typeface="Arial"/>
              </a:rPr>
              <a:t>1G</a:t>
            </a:r>
            <a:endParaRPr sz="1100" dirty="0">
              <a:latin typeface="Arial"/>
              <a:cs typeface="Arial"/>
            </a:endParaRPr>
          </a:p>
          <a:p>
            <a:pPr marL="226060">
              <a:lnSpc>
                <a:spcPct val="100000"/>
              </a:lnSpc>
              <a:spcBef>
                <a:spcPts val="300"/>
              </a:spcBef>
            </a:pPr>
            <a:r>
              <a:rPr sz="1100" b="1" spc="15" dirty="0">
                <a:latin typeface="Arial"/>
                <a:cs typeface="Arial"/>
              </a:rPr>
              <a:t>4 </a:t>
            </a:r>
            <a:r>
              <a:rPr sz="1100" b="1" spc="-15" dirty="0">
                <a:latin typeface="Arial"/>
                <a:cs typeface="Arial"/>
              </a:rPr>
              <a:t>× </a:t>
            </a:r>
            <a:r>
              <a:rPr sz="1100" b="1" spc="-10" dirty="0">
                <a:latin typeface="Arial"/>
                <a:cs typeface="Arial"/>
              </a:rPr>
              <a:t>10G</a:t>
            </a:r>
            <a:r>
              <a:rPr sz="1100" b="1" spc="-155" dirty="0">
                <a:latin typeface="Arial"/>
                <a:cs typeface="Arial"/>
              </a:rPr>
              <a:t> </a:t>
            </a:r>
            <a:r>
              <a:rPr sz="1100" b="1" spc="-70" dirty="0">
                <a:latin typeface="Arial"/>
                <a:cs typeface="Arial"/>
              </a:rPr>
              <a:t>SFP+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7249668" y="4884420"/>
            <a:ext cx="188849" cy="10668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/>
          <p:nvPr/>
        </p:nvSpPr>
        <p:spPr>
          <a:xfrm>
            <a:off x="6344539" y="3079750"/>
            <a:ext cx="1126490" cy="69088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spc="10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MES3324</a:t>
            </a:r>
            <a:endParaRPr sz="14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  <a:p>
            <a:pPr marL="19050">
              <a:lnSpc>
                <a:spcPct val="100000"/>
              </a:lnSpc>
              <a:spcBef>
                <a:spcPts val="950"/>
              </a:spcBef>
            </a:pPr>
            <a:r>
              <a:rPr sz="800" spc="55" dirty="0">
                <a:solidFill>
                  <a:srgbClr val="275EC6"/>
                </a:solidFill>
                <a:latin typeface="Calibri"/>
                <a:cs typeface="Calibri"/>
              </a:rPr>
              <a:t>Пропуск.</a:t>
            </a:r>
            <a:r>
              <a:rPr sz="800" spc="-30" dirty="0">
                <a:solidFill>
                  <a:srgbClr val="275EC6"/>
                </a:solidFill>
                <a:latin typeface="Calibri"/>
                <a:cs typeface="Calibri"/>
              </a:rPr>
              <a:t> </a:t>
            </a:r>
            <a:r>
              <a:rPr sz="800" spc="60" dirty="0">
                <a:solidFill>
                  <a:srgbClr val="275EC6"/>
                </a:solidFill>
                <a:latin typeface="Calibri"/>
                <a:cs typeface="Calibri"/>
              </a:rPr>
              <a:t>способность</a:t>
            </a:r>
            <a:endParaRPr sz="800" dirty="0">
              <a:latin typeface="Calibri"/>
              <a:cs typeface="Calibri"/>
            </a:endParaRPr>
          </a:p>
          <a:p>
            <a:pPr marL="19050">
              <a:lnSpc>
                <a:spcPct val="100000"/>
              </a:lnSpc>
              <a:spcBef>
                <a:spcPts val="320"/>
              </a:spcBef>
            </a:pPr>
            <a:r>
              <a:rPr sz="1100" b="1" spc="15" dirty="0">
                <a:latin typeface="Arial"/>
                <a:cs typeface="Arial"/>
              </a:rPr>
              <a:t>128</a:t>
            </a:r>
            <a:r>
              <a:rPr sz="1100" b="1" spc="-65" dirty="0">
                <a:latin typeface="Arial"/>
                <a:cs typeface="Arial"/>
              </a:rPr>
              <a:t> </a:t>
            </a:r>
            <a:r>
              <a:rPr sz="1100" b="1" spc="15" dirty="0">
                <a:latin typeface="Arial"/>
                <a:cs typeface="Arial"/>
              </a:rPr>
              <a:t>Гбит/с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7527417" y="3079750"/>
            <a:ext cx="1161415" cy="110236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R="66675" algn="ctr">
              <a:lnSpc>
                <a:spcPct val="100000"/>
              </a:lnSpc>
              <a:spcBef>
                <a:spcPts val="105"/>
              </a:spcBef>
            </a:pPr>
            <a:r>
              <a:rPr sz="1400" b="1" spc="15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M</a:t>
            </a:r>
            <a:r>
              <a:rPr sz="1400" b="1" spc="5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E</a:t>
            </a:r>
            <a:r>
              <a:rPr sz="1400" b="1" spc="-125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S</a:t>
            </a:r>
            <a:r>
              <a:rPr sz="1400" b="1" spc="40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330</a:t>
            </a:r>
            <a:r>
              <a:rPr sz="1400" b="1" spc="50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0</a:t>
            </a:r>
            <a:r>
              <a:rPr sz="1400" b="1" spc="-25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-</a:t>
            </a:r>
            <a:r>
              <a:rPr sz="1400" b="1" spc="45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24</a:t>
            </a:r>
            <a:endParaRPr sz="14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  <a:p>
            <a:pPr marR="81915" algn="ctr">
              <a:lnSpc>
                <a:spcPct val="100000"/>
              </a:lnSpc>
              <a:spcBef>
                <a:spcPts val="950"/>
              </a:spcBef>
            </a:pPr>
            <a:r>
              <a:rPr sz="800" spc="70" dirty="0">
                <a:solidFill>
                  <a:srgbClr val="275EC6"/>
                </a:solidFill>
                <a:latin typeface="Calibri"/>
                <a:cs typeface="Calibri"/>
              </a:rPr>
              <a:t>Интерфейсы</a:t>
            </a:r>
            <a:endParaRPr sz="800" dirty="0">
              <a:latin typeface="Calibri"/>
              <a:cs typeface="Calibri"/>
            </a:endParaRPr>
          </a:p>
          <a:p>
            <a:pPr marL="217804">
              <a:lnSpc>
                <a:spcPct val="100000"/>
              </a:lnSpc>
              <a:spcBef>
                <a:spcPts val="320"/>
              </a:spcBef>
            </a:pPr>
            <a:r>
              <a:rPr sz="1100" b="1" spc="15" dirty="0">
                <a:latin typeface="Arial"/>
                <a:cs typeface="Arial"/>
              </a:rPr>
              <a:t>20 </a:t>
            </a:r>
            <a:r>
              <a:rPr sz="1100" b="1" spc="-15" dirty="0">
                <a:latin typeface="Arial"/>
                <a:cs typeface="Arial"/>
              </a:rPr>
              <a:t>×</a:t>
            </a:r>
            <a:r>
              <a:rPr sz="1100" b="1" spc="-95" dirty="0">
                <a:latin typeface="Arial"/>
                <a:cs typeface="Arial"/>
              </a:rPr>
              <a:t> </a:t>
            </a:r>
            <a:r>
              <a:rPr sz="1100" b="1" spc="-20" dirty="0">
                <a:latin typeface="Arial"/>
                <a:cs typeface="Arial"/>
              </a:rPr>
              <a:t>1G</a:t>
            </a:r>
            <a:endParaRPr sz="1100" dirty="0">
              <a:latin typeface="Arial"/>
              <a:cs typeface="Arial"/>
            </a:endParaRPr>
          </a:p>
          <a:p>
            <a:pPr marL="217804" marR="5080">
              <a:lnSpc>
                <a:spcPct val="122700"/>
              </a:lnSpc>
            </a:pPr>
            <a:r>
              <a:rPr sz="1100" b="1" spc="15" dirty="0">
                <a:latin typeface="Arial"/>
                <a:cs typeface="Arial"/>
              </a:rPr>
              <a:t>4 </a:t>
            </a:r>
            <a:r>
              <a:rPr sz="1100" b="1" spc="-15" dirty="0">
                <a:latin typeface="Arial"/>
                <a:cs typeface="Arial"/>
              </a:rPr>
              <a:t>× </a:t>
            </a:r>
            <a:r>
              <a:rPr sz="1100" b="1" spc="-20" dirty="0">
                <a:latin typeface="Arial"/>
                <a:cs typeface="Arial"/>
              </a:rPr>
              <a:t>1G</a:t>
            </a:r>
            <a:r>
              <a:rPr sz="1100" b="1" spc="-165" dirty="0">
                <a:latin typeface="Arial"/>
                <a:cs typeface="Arial"/>
              </a:rPr>
              <a:t> </a:t>
            </a:r>
            <a:r>
              <a:rPr sz="1100" b="1" spc="-5" dirty="0">
                <a:latin typeface="Arial"/>
                <a:cs typeface="Arial"/>
              </a:rPr>
              <a:t>Combo  </a:t>
            </a:r>
            <a:r>
              <a:rPr sz="1100" b="1" spc="15" dirty="0">
                <a:latin typeface="Arial"/>
                <a:cs typeface="Arial"/>
              </a:rPr>
              <a:t>4 </a:t>
            </a:r>
            <a:r>
              <a:rPr sz="1100" b="1" spc="-15" dirty="0">
                <a:latin typeface="Arial"/>
                <a:cs typeface="Arial"/>
              </a:rPr>
              <a:t>× </a:t>
            </a:r>
            <a:r>
              <a:rPr sz="1100" b="1" spc="-10" dirty="0">
                <a:latin typeface="Arial"/>
                <a:cs typeface="Arial"/>
              </a:rPr>
              <a:t>10G</a:t>
            </a:r>
            <a:r>
              <a:rPr sz="1100" b="1" spc="-135" dirty="0">
                <a:latin typeface="Arial"/>
                <a:cs typeface="Arial"/>
              </a:rPr>
              <a:t> </a:t>
            </a:r>
            <a:r>
              <a:rPr sz="1100" b="1" spc="-70" dirty="0">
                <a:latin typeface="Arial"/>
                <a:cs typeface="Arial"/>
              </a:rPr>
              <a:t>SFP+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7245095" y="3153155"/>
            <a:ext cx="188849" cy="10668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402336" y="1796795"/>
            <a:ext cx="4329684" cy="1376172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 txBox="1"/>
          <p:nvPr/>
        </p:nvSpPr>
        <p:spPr>
          <a:xfrm>
            <a:off x="9281286" y="3048126"/>
            <a:ext cx="1120140" cy="10604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spc="-5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MES3324F</a:t>
            </a:r>
            <a:endParaRPr sz="14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  <a:p>
            <a:pPr marL="12700">
              <a:lnSpc>
                <a:spcPct val="100000"/>
              </a:lnSpc>
              <a:spcBef>
                <a:spcPts val="935"/>
              </a:spcBef>
            </a:pPr>
            <a:r>
              <a:rPr sz="800" spc="55" dirty="0">
                <a:solidFill>
                  <a:srgbClr val="275EC6"/>
                </a:solidFill>
                <a:latin typeface="Calibri"/>
                <a:cs typeface="Calibri"/>
              </a:rPr>
              <a:t>Пропуск.</a:t>
            </a:r>
            <a:r>
              <a:rPr sz="800" spc="-30" dirty="0">
                <a:solidFill>
                  <a:srgbClr val="275EC6"/>
                </a:solidFill>
                <a:latin typeface="Calibri"/>
                <a:cs typeface="Calibri"/>
              </a:rPr>
              <a:t> </a:t>
            </a:r>
            <a:r>
              <a:rPr sz="800" spc="60" dirty="0">
                <a:solidFill>
                  <a:srgbClr val="275EC6"/>
                </a:solidFill>
                <a:latin typeface="Calibri"/>
                <a:cs typeface="Calibri"/>
              </a:rPr>
              <a:t>способность</a:t>
            </a:r>
            <a:endParaRPr sz="8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z="1100" b="1" spc="15" dirty="0">
                <a:latin typeface="Arial"/>
                <a:cs typeface="Arial"/>
              </a:rPr>
              <a:t>128</a:t>
            </a:r>
            <a:r>
              <a:rPr sz="1100" b="1" spc="-65" dirty="0">
                <a:latin typeface="Arial"/>
                <a:cs typeface="Arial"/>
              </a:rPr>
              <a:t> </a:t>
            </a:r>
            <a:r>
              <a:rPr sz="1100" b="1" spc="15" dirty="0">
                <a:latin typeface="Arial"/>
                <a:cs typeface="Arial"/>
              </a:rPr>
              <a:t>Гбит/с</a:t>
            </a:r>
            <a:endParaRPr sz="1100" dirty="0">
              <a:latin typeface="Arial"/>
              <a:cs typeface="Arial"/>
            </a:endParaRPr>
          </a:p>
          <a:p>
            <a:pPr marL="336550" marR="74295">
              <a:lnSpc>
                <a:spcPct val="100000"/>
              </a:lnSpc>
              <a:spcBef>
                <a:spcPts val="1100"/>
              </a:spcBef>
            </a:pPr>
            <a:r>
              <a:rPr sz="800" spc="65" dirty="0">
                <a:solidFill>
                  <a:srgbClr val="275EC6"/>
                </a:solidFill>
                <a:latin typeface="Calibri"/>
                <a:cs typeface="Calibri"/>
              </a:rPr>
              <a:t>Тра</a:t>
            </a:r>
            <a:r>
              <a:rPr sz="800" spc="60" dirty="0">
                <a:solidFill>
                  <a:srgbClr val="275EC6"/>
                </a:solidFill>
                <a:latin typeface="Calibri"/>
                <a:cs typeface="Calibri"/>
              </a:rPr>
              <a:t>нсп</a:t>
            </a:r>
            <a:r>
              <a:rPr sz="800" spc="55" dirty="0">
                <a:solidFill>
                  <a:srgbClr val="275EC6"/>
                </a:solidFill>
                <a:latin typeface="Calibri"/>
                <a:cs typeface="Calibri"/>
              </a:rPr>
              <a:t>о</a:t>
            </a:r>
            <a:r>
              <a:rPr sz="800" spc="80" dirty="0">
                <a:solidFill>
                  <a:srgbClr val="275EC6"/>
                </a:solidFill>
                <a:latin typeface="Calibri"/>
                <a:cs typeface="Calibri"/>
              </a:rPr>
              <a:t>р</a:t>
            </a:r>
            <a:r>
              <a:rPr sz="800" spc="60" dirty="0">
                <a:solidFill>
                  <a:srgbClr val="275EC6"/>
                </a:solidFill>
                <a:latin typeface="Calibri"/>
                <a:cs typeface="Calibri"/>
              </a:rPr>
              <a:t>т</a:t>
            </a:r>
            <a:r>
              <a:rPr sz="800" spc="75" dirty="0">
                <a:solidFill>
                  <a:srgbClr val="275EC6"/>
                </a:solidFill>
                <a:latin typeface="Calibri"/>
                <a:cs typeface="Calibri"/>
              </a:rPr>
              <a:t>н</a:t>
            </a:r>
            <a:r>
              <a:rPr sz="800" spc="55" dirty="0">
                <a:solidFill>
                  <a:srgbClr val="275EC6"/>
                </a:solidFill>
                <a:latin typeface="Calibri"/>
                <a:cs typeface="Calibri"/>
              </a:rPr>
              <a:t>а</a:t>
            </a:r>
            <a:r>
              <a:rPr sz="800" spc="40" dirty="0">
                <a:solidFill>
                  <a:srgbClr val="275EC6"/>
                </a:solidFill>
                <a:latin typeface="Calibri"/>
                <a:cs typeface="Calibri"/>
              </a:rPr>
              <a:t>я  </a:t>
            </a:r>
            <a:r>
              <a:rPr sz="800" spc="60" dirty="0">
                <a:solidFill>
                  <a:srgbClr val="275EC6"/>
                </a:solidFill>
                <a:latin typeface="Calibri"/>
                <a:cs typeface="Calibri"/>
              </a:rPr>
              <a:t>безопасность</a:t>
            </a:r>
            <a:endParaRPr sz="800" dirty="0">
              <a:latin typeface="Calibri"/>
              <a:cs typeface="Calibri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9308592" y="3834384"/>
            <a:ext cx="263651" cy="28803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 txBox="1"/>
          <p:nvPr/>
        </p:nvSpPr>
        <p:spPr>
          <a:xfrm>
            <a:off x="6348729" y="4807711"/>
            <a:ext cx="1120140" cy="1087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10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MES3348</a:t>
            </a:r>
            <a:endParaRPr sz="14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  <a:p>
            <a:pPr marR="5080" algn="r">
              <a:lnSpc>
                <a:spcPct val="100000"/>
              </a:lnSpc>
              <a:spcBef>
                <a:spcPts val="990"/>
              </a:spcBef>
            </a:pPr>
            <a:r>
              <a:rPr sz="800" spc="55" dirty="0">
                <a:solidFill>
                  <a:srgbClr val="275EC6"/>
                </a:solidFill>
                <a:latin typeface="Calibri"/>
                <a:cs typeface="Calibri"/>
              </a:rPr>
              <a:t>Пропуск.</a:t>
            </a:r>
            <a:r>
              <a:rPr sz="800" spc="-55" dirty="0">
                <a:solidFill>
                  <a:srgbClr val="275EC6"/>
                </a:solidFill>
                <a:latin typeface="Calibri"/>
                <a:cs typeface="Calibri"/>
              </a:rPr>
              <a:t> </a:t>
            </a:r>
            <a:r>
              <a:rPr sz="800" spc="60" dirty="0">
                <a:solidFill>
                  <a:srgbClr val="275EC6"/>
                </a:solidFill>
                <a:latin typeface="Calibri"/>
                <a:cs typeface="Calibri"/>
              </a:rPr>
              <a:t>способность</a:t>
            </a:r>
            <a:endParaRPr sz="8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20"/>
              </a:spcBef>
            </a:pPr>
            <a:r>
              <a:rPr sz="1100" b="1" spc="15" dirty="0">
                <a:latin typeface="Arial"/>
                <a:cs typeface="Arial"/>
              </a:rPr>
              <a:t>176</a:t>
            </a:r>
            <a:r>
              <a:rPr sz="1100" b="1" spc="-60" dirty="0">
                <a:latin typeface="Arial"/>
                <a:cs typeface="Arial"/>
              </a:rPr>
              <a:t> </a:t>
            </a:r>
            <a:r>
              <a:rPr sz="1100" b="1" spc="15" dirty="0">
                <a:latin typeface="Arial"/>
                <a:cs typeface="Arial"/>
              </a:rPr>
              <a:t>Гбит/с</a:t>
            </a:r>
            <a:endParaRPr sz="1100" dirty="0">
              <a:latin typeface="Arial"/>
              <a:cs typeface="Arial"/>
            </a:endParaRPr>
          </a:p>
          <a:p>
            <a:pPr marL="360680" marR="50165" algn="r">
              <a:lnSpc>
                <a:spcPct val="100000"/>
              </a:lnSpc>
              <a:spcBef>
                <a:spcPts val="1165"/>
              </a:spcBef>
            </a:pPr>
            <a:r>
              <a:rPr sz="800" spc="65" dirty="0">
                <a:solidFill>
                  <a:srgbClr val="275EC6"/>
                </a:solidFill>
                <a:latin typeface="Calibri"/>
                <a:cs typeface="Calibri"/>
              </a:rPr>
              <a:t>Тра</a:t>
            </a:r>
            <a:r>
              <a:rPr sz="800" spc="60" dirty="0">
                <a:solidFill>
                  <a:srgbClr val="275EC6"/>
                </a:solidFill>
                <a:latin typeface="Calibri"/>
                <a:cs typeface="Calibri"/>
              </a:rPr>
              <a:t>нсп</a:t>
            </a:r>
            <a:r>
              <a:rPr sz="800" spc="55" dirty="0">
                <a:solidFill>
                  <a:srgbClr val="275EC6"/>
                </a:solidFill>
                <a:latin typeface="Calibri"/>
                <a:cs typeface="Calibri"/>
              </a:rPr>
              <a:t>о</a:t>
            </a:r>
            <a:r>
              <a:rPr sz="800" spc="80" dirty="0">
                <a:solidFill>
                  <a:srgbClr val="275EC6"/>
                </a:solidFill>
                <a:latin typeface="Calibri"/>
                <a:cs typeface="Calibri"/>
              </a:rPr>
              <a:t>р</a:t>
            </a:r>
            <a:r>
              <a:rPr sz="800" spc="60" dirty="0">
                <a:solidFill>
                  <a:srgbClr val="275EC6"/>
                </a:solidFill>
                <a:latin typeface="Calibri"/>
                <a:cs typeface="Calibri"/>
              </a:rPr>
              <a:t>т</a:t>
            </a:r>
            <a:r>
              <a:rPr sz="800" spc="75" dirty="0">
                <a:solidFill>
                  <a:srgbClr val="275EC6"/>
                </a:solidFill>
                <a:latin typeface="Calibri"/>
                <a:cs typeface="Calibri"/>
              </a:rPr>
              <a:t>н</a:t>
            </a:r>
            <a:r>
              <a:rPr sz="800" spc="55" dirty="0">
                <a:solidFill>
                  <a:srgbClr val="275EC6"/>
                </a:solidFill>
                <a:latin typeface="Calibri"/>
                <a:cs typeface="Calibri"/>
              </a:rPr>
              <a:t>а</a:t>
            </a:r>
            <a:r>
              <a:rPr sz="800" spc="40" dirty="0">
                <a:solidFill>
                  <a:srgbClr val="275EC6"/>
                </a:solidFill>
                <a:latin typeface="Calibri"/>
                <a:cs typeface="Calibri"/>
              </a:rPr>
              <a:t>я  </a:t>
            </a:r>
            <a:r>
              <a:rPr sz="800" spc="50" dirty="0">
                <a:solidFill>
                  <a:srgbClr val="275EC6"/>
                </a:solidFill>
                <a:latin typeface="Calibri"/>
                <a:cs typeface="Calibri"/>
              </a:rPr>
              <a:t>б</a:t>
            </a:r>
            <a:r>
              <a:rPr sz="800" spc="55" dirty="0">
                <a:solidFill>
                  <a:srgbClr val="275EC6"/>
                </a:solidFill>
                <a:latin typeface="Calibri"/>
                <a:cs typeface="Calibri"/>
              </a:rPr>
              <a:t>е</a:t>
            </a:r>
            <a:r>
              <a:rPr sz="800" spc="45" dirty="0">
                <a:solidFill>
                  <a:srgbClr val="275EC6"/>
                </a:solidFill>
                <a:latin typeface="Calibri"/>
                <a:cs typeface="Calibri"/>
              </a:rPr>
              <a:t>з</a:t>
            </a:r>
            <a:r>
              <a:rPr sz="800" spc="55" dirty="0">
                <a:solidFill>
                  <a:srgbClr val="275EC6"/>
                </a:solidFill>
                <a:latin typeface="Calibri"/>
                <a:cs typeface="Calibri"/>
              </a:rPr>
              <a:t>о</a:t>
            </a:r>
            <a:r>
              <a:rPr sz="800" spc="80" dirty="0">
                <a:solidFill>
                  <a:srgbClr val="275EC6"/>
                </a:solidFill>
                <a:latin typeface="Calibri"/>
                <a:cs typeface="Calibri"/>
              </a:rPr>
              <a:t>п</a:t>
            </a:r>
            <a:r>
              <a:rPr sz="800" spc="55" dirty="0">
                <a:solidFill>
                  <a:srgbClr val="275EC6"/>
                </a:solidFill>
                <a:latin typeface="Calibri"/>
                <a:cs typeface="Calibri"/>
              </a:rPr>
              <a:t>ас</a:t>
            </a:r>
            <a:r>
              <a:rPr sz="800" spc="60" dirty="0">
                <a:solidFill>
                  <a:srgbClr val="275EC6"/>
                </a:solidFill>
                <a:latin typeface="Calibri"/>
                <a:cs typeface="Calibri"/>
              </a:rPr>
              <a:t>н</a:t>
            </a:r>
            <a:r>
              <a:rPr sz="800" spc="55" dirty="0">
                <a:solidFill>
                  <a:srgbClr val="275EC6"/>
                </a:solidFill>
                <a:latin typeface="Calibri"/>
                <a:cs typeface="Calibri"/>
              </a:rPr>
              <a:t>ост</a:t>
            </a:r>
            <a:r>
              <a:rPr sz="800" spc="95" dirty="0">
                <a:solidFill>
                  <a:srgbClr val="275EC6"/>
                </a:solidFill>
                <a:latin typeface="Calibri"/>
                <a:cs typeface="Calibri"/>
              </a:rPr>
              <a:t>ь</a:t>
            </a:r>
            <a:endParaRPr sz="800" dirty="0">
              <a:latin typeface="Calibri"/>
              <a:cs typeface="Calibri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6400800" y="5620511"/>
            <a:ext cx="263651" cy="288035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 txBox="1"/>
          <p:nvPr/>
        </p:nvSpPr>
        <p:spPr>
          <a:xfrm>
            <a:off x="10512297" y="4598621"/>
            <a:ext cx="1183640" cy="1108075"/>
          </a:xfrm>
          <a:prstGeom prst="rect">
            <a:avLst/>
          </a:prstGeom>
        </p:spPr>
        <p:txBody>
          <a:bodyPr vert="horz" wrap="square" lIns="0" tIns="37465" rIns="0" bIns="0" rtlCol="0">
            <a:spAutoFit/>
          </a:bodyPr>
          <a:lstStyle/>
          <a:p>
            <a:pPr marL="269875">
              <a:lnSpc>
                <a:spcPct val="100000"/>
              </a:lnSpc>
              <a:spcBef>
                <a:spcPts val="295"/>
              </a:spcBef>
            </a:pPr>
            <a:r>
              <a:rPr sz="1100" spc="105" dirty="0">
                <a:solidFill>
                  <a:srgbClr val="275EC6"/>
                </a:solidFill>
                <a:latin typeface="Calibri"/>
                <a:cs typeface="Calibri"/>
              </a:rPr>
              <a:t>в</a:t>
            </a:r>
            <a:r>
              <a:rPr sz="1100" spc="-25" dirty="0">
                <a:solidFill>
                  <a:srgbClr val="275EC6"/>
                </a:solidFill>
                <a:latin typeface="Calibri"/>
                <a:cs typeface="Calibri"/>
              </a:rPr>
              <a:t> </a:t>
            </a:r>
            <a:r>
              <a:rPr sz="1100" spc="75" dirty="0">
                <a:solidFill>
                  <a:srgbClr val="275EC6"/>
                </a:solidFill>
                <a:latin typeface="Calibri"/>
                <a:cs typeface="Calibri"/>
              </a:rPr>
              <a:t>разработке</a:t>
            </a:r>
            <a:endParaRPr sz="11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54"/>
              </a:spcBef>
            </a:pPr>
            <a:r>
              <a:rPr sz="1400" b="1" spc="5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MES3300-48F</a:t>
            </a:r>
            <a:endParaRPr sz="14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  <a:p>
            <a:pPr marL="81280">
              <a:lnSpc>
                <a:spcPct val="100000"/>
              </a:lnSpc>
              <a:spcBef>
                <a:spcPts val="935"/>
              </a:spcBef>
            </a:pPr>
            <a:r>
              <a:rPr sz="800" spc="70" dirty="0">
                <a:solidFill>
                  <a:srgbClr val="275EC6"/>
                </a:solidFill>
                <a:latin typeface="Calibri"/>
                <a:cs typeface="Calibri"/>
              </a:rPr>
              <a:t>Интерфейсы</a:t>
            </a:r>
            <a:endParaRPr sz="800" dirty="0">
              <a:latin typeface="Calibri"/>
              <a:cs typeface="Calibri"/>
            </a:endParaRPr>
          </a:p>
          <a:p>
            <a:pPr marL="81280">
              <a:lnSpc>
                <a:spcPct val="100000"/>
              </a:lnSpc>
              <a:spcBef>
                <a:spcPts val="235"/>
              </a:spcBef>
            </a:pPr>
            <a:r>
              <a:rPr sz="1100" b="1" spc="20" dirty="0">
                <a:latin typeface="Arial"/>
                <a:cs typeface="Arial"/>
              </a:rPr>
              <a:t>48 </a:t>
            </a:r>
            <a:r>
              <a:rPr sz="1100" b="1" spc="-15" dirty="0">
                <a:latin typeface="Arial"/>
                <a:cs typeface="Arial"/>
              </a:rPr>
              <a:t>× </a:t>
            </a:r>
            <a:r>
              <a:rPr sz="1100" b="1" spc="-20" dirty="0">
                <a:latin typeface="Arial"/>
                <a:cs typeface="Arial"/>
              </a:rPr>
              <a:t>1G</a:t>
            </a:r>
            <a:r>
              <a:rPr sz="1100" b="1" spc="-120" dirty="0">
                <a:latin typeface="Arial"/>
                <a:cs typeface="Arial"/>
              </a:rPr>
              <a:t> </a:t>
            </a:r>
            <a:r>
              <a:rPr sz="1100" b="1" spc="-90" dirty="0">
                <a:latin typeface="Arial"/>
                <a:cs typeface="Arial"/>
              </a:rPr>
              <a:t>SFP</a:t>
            </a:r>
            <a:endParaRPr sz="1100" dirty="0">
              <a:latin typeface="Arial"/>
              <a:cs typeface="Arial"/>
            </a:endParaRPr>
          </a:p>
          <a:p>
            <a:pPr marL="81280">
              <a:lnSpc>
                <a:spcPct val="100000"/>
              </a:lnSpc>
              <a:spcBef>
                <a:spcPts val="300"/>
              </a:spcBef>
            </a:pPr>
            <a:r>
              <a:rPr sz="1100" b="1" spc="15" dirty="0">
                <a:latin typeface="Arial"/>
                <a:cs typeface="Arial"/>
              </a:rPr>
              <a:t>4 </a:t>
            </a:r>
            <a:r>
              <a:rPr sz="1100" b="1" spc="-15" dirty="0">
                <a:latin typeface="Arial"/>
                <a:cs typeface="Arial"/>
              </a:rPr>
              <a:t>× </a:t>
            </a:r>
            <a:r>
              <a:rPr sz="1100" b="1" spc="-10" dirty="0">
                <a:latin typeface="Arial"/>
                <a:cs typeface="Arial"/>
              </a:rPr>
              <a:t>10G</a:t>
            </a:r>
            <a:r>
              <a:rPr sz="1100" b="1" spc="-114" dirty="0">
                <a:latin typeface="Arial"/>
                <a:cs typeface="Arial"/>
              </a:rPr>
              <a:t> </a:t>
            </a:r>
            <a:r>
              <a:rPr sz="1100" b="1" spc="-70" dirty="0">
                <a:latin typeface="Arial"/>
                <a:cs typeface="Arial"/>
              </a:rPr>
              <a:t>SFP+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8133333" y="386588"/>
            <a:ext cx="270510" cy="1827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b="1" spc="-125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  <a:hlinkClick r:id="rId13" action="ppaction://hlinksldjump"/>
              </a:rPr>
              <a:t>E</a:t>
            </a:r>
            <a:r>
              <a:rPr sz="1100" b="1" spc="-130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  <a:hlinkClick r:id="rId13" action="ppaction://hlinksldjump"/>
              </a:rPr>
              <a:t>S</a:t>
            </a:r>
            <a:r>
              <a:rPr sz="1100" b="1" spc="-90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  <a:hlinkClick r:id="rId13" action="ppaction://hlinksldjump"/>
              </a:rPr>
              <a:t>R</a:t>
            </a:r>
            <a:endParaRPr sz="11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8982202" y="386588"/>
            <a:ext cx="233679" cy="1827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b="1" spc="-10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  <a:hlinkClick r:id="" action="ppaction://noaction"/>
              </a:rPr>
              <a:t>ME</a:t>
            </a:r>
            <a:endParaRPr sz="11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6389370" y="386588"/>
            <a:ext cx="332105" cy="1827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b="1" spc="-55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  <a:hlinkClick r:id="rId14" action="ppaction://hlinksldjump"/>
              </a:rPr>
              <a:t>P</a:t>
            </a:r>
            <a:r>
              <a:rPr sz="1100" b="1" spc="5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  <a:hlinkClick r:id="rId14" action="ppaction://hlinksldjump"/>
              </a:rPr>
              <a:t>O</a:t>
            </a:r>
            <a:r>
              <a:rPr sz="1100" b="1" spc="70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  <a:hlinkClick r:id="rId14" action="ppaction://hlinksldjump"/>
              </a:rPr>
              <a:t>N</a:t>
            </a:r>
            <a:endParaRPr sz="11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45" name="object 35">
            <a:extLst>
              <a:ext uri="{FF2B5EF4-FFF2-40B4-BE49-F238E27FC236}">
                <a16:creationId xmlns:a16="http://schemas.microsoft.com/office/drawing/2014/main" id="{EE038444-C23C-6316-C070-784F5600C222}"/>
              </a:ext>
            </a:extLst>
          </p:cNvPr>
          <p:cNvSpPr txBox="1"/>
          <p:nvPr/>
        </p:nvSpPr>
        <p:spPr>
          <a:xfrm>
            <a:off x="7253478" y="386588"/>
            <a:ext cx="31877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b="1" spc="10" dirty="0">
                <a:solidFill>
                  <a:srgbClr val="FFFFFF"/>
                </a:solidFill>
                <a:latin typeface="Arial"/>
                <a:cs typeface="Arial"/>
                <a:hlinkClick r:id="rId15" action="ppaction://hlinksldjump"/>
              </a:rPr>
              <a:t>M</a:t>
            </a:r>
            <a:r>
              <a:rPr sz="1100" b="1" dirty="0">
                <a:solidFill>
                  <a:srgbClr val="FFFFFF"/>
                </a:solidFill>
                <a:latin typeface="Arial"/>
                <a:cs typeface="Arial"/>
                <a:hlinkClick r:id="rId15" action="ppaction://hlinksldjump"/>
              </a:rPr>
              <a:t>E</a:t>
            </a:r>
            <a:r>
              <a:rPr sz="1100" b="1" spc="-100" dirty="0">
                <a:solidFill>
                  <a:srgbClr val="FFFFFF"/>
                </a:solidFill>
                <a:latin typeface="Arial"/>
                <a:cs typeface="Arial"/>
                <a:hlinkClick r:id="rId15" action="ppaction://hlinksldjump"/>
              </a:rPr>
              <a:t>S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46" name="object 30">
            <a:extLst>
              <a:ext uri="{FF2B5EF4-FFF2-40B4-BE49-F238E27FC236}">
                <a16:creationId xmlns:a16="http://schemas.microsoft.com/office/drawing/2014/main" id="{50D3F762-324A-37EA-51FC-3DB92B9B6DB0}"/>
              </a:ext>
            </a:extLst>
          </p:cNvPr>
          <p:cNvSpPr/>
          <p:nvPr/>
        </p:nvSpPr>
        <p:spPr>
          <a:xfrm>
            <a:off x="7057643" y="297179"/>
            <a:ext cx="704215" cy="372110"/>
          </a:xfrm>
          <a:custGeom>
            <a:avLst/>
            <a:gdLst/>
            <a:ahLst/>
            <a:cxnLst/>
            <a:rect l="l" t="t" r="r" b="b"/>
            <a:pathLst>
              <a:path w="704215" h="372109">
                <a:moveTo>
                  <a:pt x="518159" y="0"/>
                </a:moveTo>
                <a:lnTo>
                  <a:pt x="185927" y="0"/>
                </a:lnTo>
                <a:lnTo>
                  <a:pt x="136480" y="6637"/>
                </a:lnTo>
                <a:lnTo>
                  <a:pt x="92060" y="25371"/>
                </a:lnTo>
                <a:lnTo>
                  <a:pt x="54435" y="54435"/>
                </a:lnTo>
                <a:lnTo>
                  <a:pt x="25371" y="92060"/>
                </a:lnTo>
                <a:lnTo>
                  <a:pt x="6637" y="136480"/>
                </a:lnTo>
                <a:lnTo>
                  <a:pt x="0" y="185928"/>
                </a:lnTo>
                <a:lnTo>
                  <a:pt x="6637" y="235375"/>
                </a:lnTo>
                <a:lnTo>
                  <a:pt x="25371" y="279795"/>
                </a:lnTo>
                <a:lnTo>
                  <a:pt x="54435" y="317420"/>
                </a:lnTo>
                <a:lnTo>
                  <a:pt x="92060" y="346484"/>
                </a:lnTo>
                <a:lnTo>
                  <a:pt x="136480" y="365218"/>
                </a:lnTo>
                <a:lnTo>
                  <a:pt x="185927" y="371856"/>
                </a:lnTo>
                <a:lnTo>
                  <a:pt x="518159" y="371856"/>
                </a:lnTo>
                <a:lnTo>
                  <a:pt x="567607" y="365218"/>
                </a:lnTo>
                <a:lnTo>
                  <a:pt x="612027" y="346484"/>
                </a:lnTo>
                <a:lnTo>
                  <a:pt x="649652" y="317420"/>
                </a:lnTo>
                <a:lnTo>
                  <a:pt x="678716" y="279795"/>
                </a:lnTo>
                <a:lnTo>
                  <a:pt x="697450" y="235375"/>
                </a:lnTo>
                <a:lnTo>
                  <a:pt x="704087" y="185928"/>
                </a:lnTo>
                <a:lnTo>
                  <a:pt x="697450" y="136480"/>
                </a:lnTo>
                <a:lnTo>
                  <a:pt x="678716" y="92060"/>
                </a:lnTo>
                <a:lnTo>
                  <a:pt x="649652" y="54435"/>
                </a:lnTo>
                <a:lnTo>
                  <a:pt x="612027" y="25371"/>
                </a:lnTo>
                <a:lnTo>
                  <a:pt x="567607" y="6637"/>
                </a:lnTo>
                <a:lnTo>
                  <a:pt x="518159" y="0"/>
                </a:lnTo>
                <a:close/>
              </a:path>
            </a:pathLst>
          </a:custGeom>
          <a:solidFill>
            <a:srgbClr val="275E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31">
            <a:extLst>
              <a:ext uri="{FF2B5EF4-FFF2-40B4-BE49-F238E27FC236}">
                <a16:creationId xmlns:a16="http://schemas.microsoft.com/office/drawing/2014/main" id="{F2B29964-0117-8579-819F-3D5E7FF91369}"/>
              </a:ext>
            </a:extLst>
          </p:cNvPr>
          <p:cNvSpPr txBox="1"/>
          <p:nvPr/>
        </p:nvSpPr>
        <p:spPr>
          <a:xfrm>
            <a:off x="7253478" y="386588"/>
            <a:ext cx="31877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b="1" spc="10" dirty="0">
                <a:solidFill>
                  <a:srgbClr val="FFFFFF"/>
                </a:solidFill>
                <a:latin typeface="Arial"/>
                <a:cs typeface="Arial"/>
                <a:hlinkClick r:id="rId15" action="ppaction://hlinksldjump"/>
              </a:rPr>
              <a:t>M</a:t>
            </a:r>
            <a:r>
              <a:rPr sz="1100" b="1" dirty="0">
                <a:solidFill>
                  <a:srgbClr val="FFFFFF"/>
                </a:solidFill>
                <a:latin typeface="Arial"/>
                <a:cs typeface="Arial"/>
                <a:hlinkClick r:id="rId15" action="ppaction://hlinksldjump"/>
              </a:rPr>
              <a:t>E</a:t>
            </a:r>
            <a:r>
              <a:rPr sz="1100" b="1" spc="-100" dirty="0">
                <a:solidFill>
                  <a:srgbClr val="FFFFFF"/>
                </a:solidFill>
                <a:latin typeface="Arial"/>
                <a:cs typeface="Arial"/>
                <a:hlinkClick r:id="rId15" action="ppaction://hlinksldjump"/>
              </a:rPr>
              <a:t>S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48" name="object 37">
            <a:extLst>
              <a:ext uri="{FF2B5EF4-FFF2-40B4-BE49-F238E27FC236}">
                <a16:creationId xmlns:a16="http://schemas.microsoft.com/office/drawing/2014/main" id="{894107B6-6882-A4A1-4E48-A75B3BA81EF3}"/>
              </a:ext>
            </a:extLst>
          </p:cNvPr>
          <p:cNvSpPr txBox="1"/>
          <p:nvPr/>
        </p:nvSpPr>
        <p:spPr>
          <a:xfrm>
            <a:off x="7257512" y="410897"/>
            <a:ext cx="318770" cy="1827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b="1" spc="10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  <a:hlinkClick r:id="rId1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</a:t>
            </a:r>
            <a:r>
              <a:rPr sz="1100" b="1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  <a:hlinkClick r:id="rId1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</a:t>
            </a:r>
            <a:r>
              <a:rPr sz="1100" b="1" spc="-100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  <a:hlinkClick r:id="rId1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</a:t>
            </a:r>
            <a:endParaRPr sz="11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32953B5C-05A1-5683-E64F-7097EBE633E0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4140" y="6116850"/>
            <a:ext cx="1971216" cy="450662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541254" y="3989336"/>
            <a:ext cx="982586" cy="98258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409688" y="1705355"/>
            <a:ext cx="2380615" cy="2775585"/>
          </a:xfrm>
          <a:custGeom>
            <a:avLst/>
            <a:gdLst/>
            <a:ahLst/>
            <a:cxnLst/>
            <a:rect l="l" t="t" r="r" b="b"/>
            <a:pathLst>
              <a:path w="2380615" h="2775585">
                <a:moveTo>
                  <a:pt x="2213229" y="0"/>
                </a:moveTo>
                <a:lnTo>
                  <a:pt x="167258" y="0"/>
                </a:lnTo>
                <a:lnTo>
                  <a:pt x="122810" y="5977"/>
                </a:lnTo>
                <a:lnTo>
                  <a:pt x="82860" y="22845"/>
                </a:lnTo>
                <a:lnTo>
                  <a:pt x="49006" y="49006"/>
                </a:lnTo>
                <a:lnTo>
                  <a:pt x="22845" y="82860"/>
                </a:lnTo>
                <a:lnTo>
                  <a:pt x="5977" y="122810"/>
                </a:lnTo>
                <a:lnTo>
                  <a:pt x="0" y="167259"/>
                </a:lnTo>
                <a:lnTo>
                  <a:pt x="0" y="2607945"/>
                </a:lnTo>
                <a:lnTo>
                  <a:pt x="5977" y="2652393"/>
                </a:lnTo>
                <a:lnTo>
                  <a:pt x="22845" y="2692343"/>
                </a:lnTo>
                <a:lnTo>
                  <a:pt x="49006" y="2726197"/>
                </a:lnTo>
                <a:lnTo>
                  <a:pt x="82860" y="2752358"/>
                </a:lnTo>
                <a:lnTo>
                  <a:pt x="122810" y="2769226"/>
                </a:lnTo>
                <a:lnTo>
                  <a:pt x="167258" y="2775204"/>
                </a:lnTo>
                <a:lnTo>
                  <a:pt x="2213229" y="2775204"/>
                </a:lnTo>
                <a:lnTo>
                  <a:pt x="2257677" y="2769226"/>
                </a:lnTo>
                <a:lnTo>
                  <a:pt x="2297627" y="2752358"/>
                </a:lnTo>
                <a:lnTo>
                  <a:pt x="2331481" y="2726197"/>
                </a:lnTo>
                <a:lnTo>
                  <a:pt x="2357642" y="2692343"/>
                </a:lnTo>
                <a:lnTo>
                  <a:pt x="2374510" y="2652393"/>
                </a:lnTo>
                <a:lnTo>
                  <a:pt x="2380487" y="2607945"/>
                </a:lnTo>
                <a:lnTo>
                  <a:pt x="2380487" y="167259"/>
                </a:lnTo>
                <a:lnTo>
                  <a:pt x="2374510" y="122810"/>
                </a:lnTo>
                <a:lnTo>
                  <a:pt x="2357642" y="82860"/>
                </a:lnTo>
                <a:lnTo>
                  <a:pt x="2331481" y="49006"/>
                </a:lnTo>
                <a:lnTo>
                  <a:pt x="2297627" y="22845"/>
                </a:lnTo>
                <a:lnTo>
                  <a:pt x="2257677" y="5977"/>
                </a:lnTo>
                <a:lnTo>
                  <a:pt x="221322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520940" y="1819655"/>
            <a:ext cx="2156460" cy="1149350"/>
          </a:xfrm>
          <a:custGeom>
            <a:avLst/>
            <a:gdLst/>
            <a:ahLst/>
            <a:cxnLst/>
            <a:rect l="l" t="t" r="r" b="b"/>
            <a:pathLst>
              <a:path w="2156459" h="1149350">
                <a:moveTo>
                  <a:pt x="2059177" y="0"/>
                </a:moveTo>
                <a:lnTo>
                  <a:pt x="97281" y="0"/>
                </a:lnTo>
                <a:lnTo>
                  <a:pt x="59418" y="7645"/>
                </a:lnTo>
                <a:lnTo>
                  <a:pt x="28495" y="28495"/>
                </a:lnTo>
                <a:lnTo>
                  <a:pt x="7645" y="59418"/>
                </a:lnTo>
                <a:lnTo>
                  <a:pt x="0" y="97282"/>
                </a:lnTo>
                <a:lnTo>
                  <a:pt x="0" y="1051814"/>
                </a:lnTo>
                <a:lnTo>
                  <a:pt x="7645" y="1089677"/>
                </a:lnTo>
                <a:lnTo>
                  <a:pt x="28495" y="1120600"/>
                </a:lnTo>
                <a:lnTo>
                  <a:pt x="59418" y="1141450"/>
                </a:lnTo>
                <a:lnTo>
                  <a:pt x="97281" y="1149096"/>
                </a:lnTo>
                <a:lnTo>
                  <a:pt x="2059177" y="1149096"/>
                </a:lnTo>
                <a:lnTo>
                  <a:pt x="2097041" y="1141450"/>
                </a:lnTo>
                <a:lnTo>
                  <a:pt x="2127964" y="1120600"/>
                </a:lnTo>
                <a:lnTo>
                  <a:pt x="2148814" y="1089677"/>
                </a:lnTo>
                <a:lnTo>
                  <a:pt x="2156459" y="1051814"/>
                </a:lnTo>
                <a:lnTo>
                  <a:pt x="2156459" y="97282"/>
                </a:lnTo>
                <a:lnTo>
                  <a:pt x="2148814" y="59418"/>
                </a:lnTo>
                <a:lnTo>
                  <a:pt x="2127964" y="28495"/>
                </a:lnTo>
                <a:lnTo>
                  <a:pt x="2097041" y="7645"/>
                </a:lnTo>
                <a:lnTo>
                  <a:pt x="2059177" y="0"/>
                </a:lnTo>
                <a:close/>
              </a:path>
            </a:pathLst>
          </a:custGeom>
          <a:solidFill>
            <a:srgbClr val="E2EDFF">
              <a:alpha val="36862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7582661" y="3063620"/>
            <a:ext cx="1278255" cy="11607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5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MES5332A</a:t>
            </a:r>
            <a:endParaRPr sz="16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  <a:p>
            <a:pPr marL="19685">
              <a:lnSpc>
                <a:spcPct val="100000"/>
              </a:lnSpc>
              <a:spcBef>
                <a:spcPts val="905"/>
              </a:spcBef>
            </a:pPr>
            <a:r>
              <a:rPr sz="800" spc="60" dirty="0">
                <a:solidFill>
                  <a:srgbClr val="275EC6"/>
                </a:solidFill>
                <a:latin typeface="Calibri"/>
                <a:cs typeface="Calibri"/>
              </a:rPr>
              <a:t>Пропускная</a:t>
            </a:r>
            <a:r>
              <a:rPr sz="800" spc="-5" dirty="0">
                <a:solidFill>
                  <a:srgbClr val="275EC6"/>
                </a:solidFill>
                <a:latin typeface="Calibri"/>
                <a:cs typeface="Calibri"/>
              </a:rPr>
              <a:t> </a:t>
            </a:r>
            <a:r>
              <a:rPr sz="800" spc="60" dirty="0">
                <a:solidFill>
                  <a:srgbClr val="275EC6"/>
                </a:solidFill>
                <a:latin typeface="Calibri"/>
                <a:cs typeface="Calibri"/>
              </a:rPr>
              <a:t>способность</a:t>
            </a:r>
            <a:endParaRPr sz="800" dirty="0">
              <a:latin typeface="Calibri"/>
              <a:cs typeface="Calibri"/>
            </a:endParaRPr>
          </a:p>
          <a:p>
            <a:pPr marL="19685">
              <a:lnSpc>
                <a:spcPct val="100000"/>
              </a:lnSpc>
              <a:spcBef>
                <a:spcPts val="350"/>
              </a:spcBef>
            </a:pPr>
            <a:r>
              <a:rPr sz="1100" b="1" spc="15" dirty="0">
                <a:latin typeface="Arial"/>
                <a:cs typeface="Arial"/>
              </a:rPr>
              <a:t>640</a:t>
            </a:r>
            <a:r>
              <a:rPr sz="1100" b="1" spc="-60" dirty="0">
                <a:latin typeface="Arial"/>
                <a:cs typeface="Arial"/>
              </a:rPr>
              <a:t> </a:t>
            </a:r>
            <a:r>
              <a:rPr sz="1100" b="1" spc="15" dirty="0">
                <a:latin typeface="Arial"/>
                <a:cs typeface="Arial"/>
              </a:rPr>
              <a:t>Гбит/с</a:t>
            </a:r>
            <a:endParaRPr sz="1100" dirty="0">
              <a:latin typeface="Arial"/>
              <a:cs typeface="Arial"/>
            </a:endParaRPr>
          </a:p>
          <a:p>
            <a:pPr marL="19685">
              <a:lnSpc>
                <a:spcPct val="100000"/>
              </a:lnSpc>
              <a:spcBef>
                <a:spcPts val="825"/>
              </a:spcBef>
            </a:pPr>
            <a:r>
              <a:rPr sz="800" spc="70" dirty="0">
                <a:solidFill>
                  <a:srgbClr val="275EC6"/>
                </a:solidFill>
                <a:latin typeface="Calibri"/>
                <a:cs typeface="Calibri"/>
              </a:rPr>
              <a:t>Интерфейсы</a:t>
            </a:r>
            <a:endParaRPr sz="800" dirty="0">
              <a:latin typeface="Calibri"/>
              <a:cs typeface="Calibri"/>
            </a:endParaRPr>
          </a:p>
          <a:p>
            <a:pPr marL="19685">
              <a:lnSpc>
                <a:spcPct val="100000"/>
              </a:lnSpc>
              <a:spcBef>
                <a:spcPts val="380"/>
              </a:spcBef>
            </a:pPr>
            <a:r>
              <a:rPr sz="1100" b="1" spc="20" dirty="0">
                <a:latin typeface="Arial"/>
                <a:cs typeface="Arial"/>
              </a:rPr>
              <a:t>32 </a:t>
            </a:r>
            <a:r>
              <a:rPr sz="1100" b="1" spc="-15" dirty="0">
                <a:latin typeface="Arial"/>
                <a:cs typeface="Arial"/>
              </a:rPr>
              <a:t>× </a:t>
            </a:r>
            <a:r>
              <a:rPr sz="1100" b="1" spc="-10" dirty="0">
                <a:latin typeface="Arial"/>
                <a:cs typeface="Arial"/>
              </a:rPr>
              <a:t>10G</a:t>
            </a:r>
            <a:r>
              <a:rPr sz="1100" b="1" spc="-130" dirty="0">
                <a:latin typeface="Arial"/>
                <a:cs typeface="Arial"/>
              </a:rPr>
              <a:t> </a:t>
            </a:r>
            <a:r>
              <a:rPr sz="1100" b="1" spc="-70" dirty="0">
                <a:latin typeface="Arial"/>
                <a:cs typeface="Arial"/>
              </a:rPr>
              <a:t>SFP+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403348" y="1705355"/>
            <a:ext cx="2380615" cy="2775585"/>
          </a:xfrm>
          <a:custGeom>
            <a:avLst/>
            <a:gdLst/>
            <a:ahLst/>
            <a:cxnLst/>
            <a:rect l="l" t="t" r="r" b="b"/>
            <a:pathLst>
              <a:path w="2380615" h="2775585">
                <a:moveTo>
                  <a:pt x="2213229" y="0"/>
                </a:moveTo>
                <a:lnTo>
                  <a:pt x="167258" y="0"/>
                </a:lnTo>
                <a:lnTo>
                  <a:pt x="122810" y="5977"/>
                </a:lnTo>
                <a:lnTo>
                  <a:pt x="82860" y="22845"/>
                </a:lnTo>
                <a:lnTo>
                  <a:pt x="49006" y="49006"/>
                </a:lnTo>
                <a:lnTo>
                  <a:pt x="22845" y="82860"/>
                </a:lnTo>
                <a:lnTo>
                  <a:pt x="5977" y="122810"/>
                </a:lnTo>
                <a:lnTo>
                  <a:pt x="0" y="167259"/>
                </a:lnTo>
                <a:lnTo>
                  <a:pt x="0" y="2607945"/>
                </a:lnTo>
                <a:lnTo>
                  <a:pt x="5977" y="2652393"/>
                </a:lnTo>
                <a:lnTo>
                  <a:pt x="22845" y="2692343"/>
                </a:lnTo>
                <a:lnTo>
                  <a:pt x="49006" y="2726197"/>
                </a:lnTo>
                <a:lnTo>
                  <a:pt x="82860" y="2752358"/>
                </a:lnTo>
                <a:lnTo>
                  <a:pt x="122810" y="2769226"/>
                </a:lnTo>
                <a:lnTo>
                  <a:pt x="167258" y="2775204"/>
                </a:lnTo>
                <a:lnTo>
                  <a:pt x="2213229" y="2775204"/>
                </a:lnTo>
                <a:lnTo>
                  <a:pt x="2257677" y="2769226"/>
                </a:lnTo>
                <a:lnTo>
                  <a:pt x="2297627" y="2752358"/>
                </a:lnTo>
                <a:lnTo>
                  <a:pt x="2331481" y="2726197"/>
                </a:lnTo>
                <a:lnTo>
                  <a:pt x="2357642" y="2692343"/>
                </a:lnTo>
                <a:lnTo>
                  <a:pt x="2374510" y="2652393"/>
                </a:lnTo>
                <a:lnTo>
                  <a:pt x="2380488" y="2607945"/>
                </a:lnTo>
                <a:lnTo>
                  <a:pt x="2380488" y="167259"/>
                </a:lnTo>
                <a:lnTo>
                  <a:pt x="2374510" y="122810"/>
                </a:lnTo>
                <a:lnTo>
                  <a:pt x="2357642" y="82860"/>
                </a:lnTo>
                <a:lnTo>
                  <a:pt x="2331481" y="49006"/>
                </a:lnTo>
                <a:lnTo>
                  <a:pt x="2297627" y="22845"/>
                </a:lnTo>
                <a:lnTo>
                  <a:pt x="2257677" y="5977"/>
                </a:lnTo>
                <a:lnTo>
                  <a:pt x="221322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516123" y="1819655"/>
            <a:ext cx="2155190" cy="1149350"/>
          </a:xfrm>
          <a:custGeom>
            <a:avLst/>
            <a:gdLst/>
            <a:ahLst/>
            <a:cxnLst/>
            <a:rect l="l" t="t" r="r" b="b"/>
            <a:pathLst>
              <a:path w="2155190" h="1149350">
                <a:moveTo>
                  <a:pt x="2057653" y="0"/>
                </a:moveTo>
                <a:lnTo>
                  <a:pt x="97281" y="0"/>
                </a:lnTo>
                <a:lnTo>
                  <a:pt x="59418" y="7645"/>
                </a:lnTo>
                <a:lnTo>
                  <a:pt x="28495" y="28495"/>
                </a:lnTo>
                <a:lnTo>
                  <a:pt x="7645" y="59418"/>
                </a:lnTo>
                <a:lnTo>
                  <a:pt x="0" y="97282"/>
                </a:lnTo>
                <a:lnTo>
                  <a:pt x="0" y="1051814"/>
                </a:lnTo>
                <a:lnTo>
                  <a:pt x="7645" y="1089677"/>
                </a:lnTo>
                <a:lnTo>
                  <a:pt x="28495" y="1120600"/>
                </a:lnTo>
                <a:lnTo>
                  <a:pt x="59418" y="1141450"/>
                </a:lnTo>
                <a:lnTo>
                  <a:pt x="97281" y="1149096"/>
                </a:lnTo>
                <a:lnTo>
                  <a:pt x="2057653" y="1149096"/>
                </a:lnTo>
                <a:lnTo>
                  <a:pt x="2095517" y="1141450"/>
                </a:lnTo>
                <a:lnTo>
                  <a:pt x="2126440" y="1120600"/>
                </a:lnTo>
                <a:lnTo>
                  <a:pt x="2147290" y="1089677"/>
                </a:lnTo>
                <a:lnTo>
                  <a:pt x="2154936" y="1051814"/>
                </a:lnTo>
                <a:lnTo>
                  <a:pt x="2154936" y="97282"/>
                </a:lnTo>
                <a:lnTo>
                  <a:pt x="2147290" y="59418"/>
                </a:lnTo>
                <a:lnTo>
                  <a:pt x="2126440" y="28495"/>
                </a:lnTo>
                <a:lnTo>
                  <a:pt x="2095517" y="7645"/>
                </a:lnTo>
                <a:lnTo>
                  <a:pt x="2057653" y="0"/>
                </a:lnTo>
                <a:close/>
              </a:path>
            </a:pathLst>
          </a:custGeom>
          <a:solidFill>
            <a:srgbClr val="E2EDFF">
              <a:alpha val="36862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2578354" y="3063620"/>
            <a:ext cx="1276985" cy="138435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5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MES53</a:t>
            </a:r>
            <a:r>
              <a:rPr lang="ru-RU" sz="1600" b="1" spc="5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24</a:t>
            </a:r>
            <a:endParaRPr sz="16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  <a:p>
            <a:pPr marL="19050">
              <a:lnSpc>
                <a:spcPct val="100000"/>
              </a:lnSpc>
              <a:spcBef>
                <a:spcPts val="905"/>
              </a:spcBef>
            </a:pPr>
            <a:r>
              <a:rPr sz="800" spc="60" dirty="0">
                <a:solidFill>
                  <a:srgbClr val="275EC6"/>
                </a:solidFill>
                <a:latin typeface="Calibri"/>
                <a:cs typeface="Calibri"/>
              </a:rPr>
              <a:t>Пропускная</a:t>
            </a:r>
            <a:r>
              <a:rPr sz="800" spc="-5" dirty="0">
                <a:solidFill>
                  <a:srgbClr val="275EC6"/>
                </a:solidFill>
                <a:latin typeface="Calibri"/>
                <a:cs typeface="Calibri"/>
              </a:rPr>
              <a:t> </a:t>
            </a:r>
            <a:r>
              <a:rPr sz="800" spc="60" dirty="0">
                <a:solidFill>
                  <a:srgbClr val="275EC6"/>
                </a:solidFill>
                <a:latin typeface="Calibri"/>
                <a:cs typeface="Calibri"/>
              </a:rPr>
              <a:t>способность</a:t>
            </a:r>
            <a:endParaRPr sz="800" dirty="0">
              <a:latin typeface="Calibri"/>
              <a:cs typeface="Calibri"/>
            </a:endParaRPr>
          </a:p>
          <a:p>
            <a:pPr marL="19050">
              <a:lnSpc>
                <a:spcPct val="100000"/>
              </a:lnSpc>
              <a:spcBef>
                <a:spcPts val="350"/>
              </a:spcBef>
            </a:pPr>
            <a:r>
              <a:rPr lang="en-US" sz="1100" b="1" spc="15" dirty="0">
                <a:latin typeface="Arial"/>
                <a:cs typeface="Arial"/>
              </a:rPr>
              <a:t>80</a:t>
            </a:r>
            <a:r>
              <a:rPr sz="1100" b="1" spc="15" dirty="0">
                <a:latin typeface="Arial"/>
                <a:cs typeface="Arial"/>
              </a:rPr>
              <a:t>0</a:t>
            </a:r>
            <a:r>
              <a:rPr sz="1100" b="1" spc="-60" dirty="0">
                <a:latin typeface="Arial"/>
                <a:cs typeface="Arial"/>
              </a:rPr>
              <a:t> </a:t>
            </a:r>
            <a:r>
              <a:rPr sz="1100" b="1" spc="15" dirty="0">
                <a:latin typeface="Arial"/>
                <a:cs typeface="Arial"/>
              </a:rPr>
              <a:t>Гбит/с</a:t>
            </a:r>
            <a:endParaRPr sz="1100" dirty="0">
              <a:latin typeface="Arial"/>
              <a:cs typeface="Arial"/>
            </a:endParaRPr>
          </a:p>
          <a:p>
            <a:pPr marL="19050">
              <a:lnSpc>
                <a:spcPct val="100000"/>
              </a:lnSpc>
              <a:spcBef>
                <a:spcPts val="825"/>
              </a:spcBef>
            </a:pPr>
            <a:r>
              <a:rPr sz="800" spc="70" dirty="0">
                <a:solidFill>
                  <a:srgbClr val="275EC6"/>
                </a:solidFill>
                <a:latin typeface="Calibri"/>
                <a:cs typeface="Calibri"/>
              </a:rPr>
              <a:t>Интерфейсы</a:t>
            </a:r>
            <a:endParaRPr sz="800" dirty="0">
              <a:latin typeface="Calibri"/>
              <a:cs typeface="Calibri"/>
            </a:endParaRPr>
          </a:p>
          <a:p>
            <a:pPr marL="19050">
              <a:lnSpc>
                <a:spcPct val="100000"/>
              </a:lnSpc>
              <a:spcBef>
                <a:spcPts val="380"/>
              </a:spcBef>
            </a:pPr>
            <a:r>
              <a:rPr lang="ru-RU" sz="1100" b="1" spc="20" dirty="0">
                <a:latin typeface="Arial"/>
                <a:cs typeface="Arial"/>
              </a:rPr>
              <a:t>24</a:t>
            </a:r>
            <a:r>
              <a:rPr sz="1100" b="1" spc="20" dirty="0">
                <a:latin typeface="Arial"/>
                <a:cs typeface="Arial"/>
              </a:rPr>
              <a:t> </a:t>
            </a:r>
            <a:r>
              <a:rPr sz="1100" b="1" spc="-15" dirty="0">
                <a:latin typeface="Arial"/>
                <a:cs typeface="Arial"/>
              </a:rPr>
              <a:t>× </a:t>
            </a:r>
            <a:r>
              <a:rPr sz="1100" b="1" spc="-10" dirty="0">
                <a:latin typeface="Arial"/>
                <a:cs typeface="Arial"/>
              </a:rPr>
              <a:t>10G</a:t>
            </a:r>
            <a:r>
              <a:rPr sz="1100" b="1" spc="-130" dirty="0">
                <a:latin typeface="Arial"/>
                <a:cs typeface="Arial"/>
              </a:rPr>
              <a:t> </a:t>
            </a:r>
            <a:r>
              <a:rPr sz="1100" b="1" spc="-70" dirty="0">
                <a:latin typeface="Arial"/>
                <a:cs typeface="Arial"/>
              </a:rPr>
              <a:t>SFP+</a:t>
            </a:r>
            <a:endParaRPr lang="ru-RU" sz="1100" b="1" spc="-70" dirty="0">
              <a:latin typeface="Arial"/>
              <a:cs typeface="Arial"/>
            </a:endParaRPr>
          </a:p>
          <a:p>
            <a:pPr marL="19050">
              <a:lnSpc>
                <a:spcPct val="100000"/>
              </a:lnSpc>
              <a:spcBef>
                <a:spcPts val="380"/>
              </a:spcBef>
            </a:pPr>
            <a:r>
              <a:rPr lang="ru-RU" sz="1100" b="1" spc="-70" dirty="0">
                <a:latin typeface="Arial"/>
                <a:cs typeface="Arial"/>
              </a:rPr>
              <a:t>4 </a:t>
            </a:r>
            <a:r>
              <a:rPr lang="ru-RU" sz="1100" b="1" spc="-15" dirty="0">
                <a:latin typeface="Arial"/>
                <a:cs typeface="Arial"/>
              </a:rPr>
              <a:t>×</a:t>
            </a:r>
            <a:r>
              <a:rPr lang="en-US" sz="1100" b="1" spc="-70" dirty="0">
                <a:latin typeface="Arial"/>
                <a:cs typeface="Arial"/>
              </a:rPr>
              <a:t> 40G QSFP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905755" y="1705355"/>
            <a:ext cx="2382520" cy="2775585"/>
          </a:xfrm>
          <a:custGeom>
            <a:avLst/>
            <a:gdLst/>
            <a:ahLst/>
            <a:cxnLst/>
            <a:rect l="l" t="t" r="r" b="b"/>
            <a:pathLst>
              <a:path w="2382520" h="2775585">
                <a:moveTo>
                  <a:pt x="2214626" y="0"/>
                </a:moveTo>
                <a:lnTo>
                  <a:pt x="167386" y="0"/>
                </a:lnTo>
                <a:lnTo>
                  <a:pt x="122884" y="5978"/>
                </a:lnTo>
                <a:lnTo>
                  <a:pt x="82898" y="22850"/>
                </a:lnTo>
                <a:lnTo>
                  <a:pt x="49022" y="49021"/>
                </a:lnTo>
                <a:lnTo>
                  <a:pt x="22850" y="82898"/>
                </a:lnTo>
                <a:lnTo>
                  <a:pt x="5978" y="122884"/>
                </a:lnTo>
                <a:lnTo>
                  <a:pt x="0" y="167386"/>
                </a:lnTo>
                <a:lnTo>
                  <a:pt x="0" y="2607818"/>
                </a:lnTo>
                <a:lnTo>
                  <a:pt x="5978" y="2652319"/>
                </a:lnTo>
                <a:lnTo>
                  <a:pt x="22850" y="2692305"/>
                </a:lnTo>
                <a:lnTo>
                  <a:pt x="49021" y="2726182"/>
                </a:lnTo>
                <a:lnTo>
                  <a:pt x="82898" y="2752353"/>
                </a:lnTo>
                <a:lnTo>
                  <a:pt x="122884" y="2769225"/>
                </a:lnTo>
                <a:lnTo>
                  <a:pt x="167386" y="2775204"/>
                </a:lnTo>
                <a:lnTo>
                  <a:pt x="2214626" y="2775204"/>
                </a:lnTo>
                <a:lnTo>
                  <a:pt x="2259127" y="2769225"/>
                </a:lnTo>
                <a:lnTo>
                  <a:pt x="2299113" y="2752353"/>
                </a:lnTo>
                <a:lnTo>
                  <a:pt x="2332990" y="2726182"/>
                </a:lnTo>
                <a:lnTo>
                  <a:pt x="2359161" y="2692305"/>
                </a:lnTo>
                <a:lnTo>
                  <a:pt x="2376033" y="2652319"/>
                </a:lnTo>
                <a:lnTo>
                  <a:pt x="2382012" y="2607818"/>
                </a:lnTo>
                <a:lnTo>
                  <a:pt x="2382012" y="167386"/>
                </a:lnTo>
                <a:lnTo>
                  <a:pt x="2376033" y="122884"/>
                </a:lnTo>
                <a:lnTo>
                  <a:pt x="2359161" y="82898"/>
                </a:lnTo>
                <a:lnTo>
                  <a:pt x="2332990" y="49022"/>
                </a:lnTo>
                <a:lnTo>
                  <a:pt x="2299113" y="22850"/>
                </a:lnTo>
                <a:lnTo>
                  <a:pt x="2259127" y="5978"/>
                </a:lnTo>
                <a:lnTo>
                  <a:pt x="221462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018532" y="1819655"/>
            <a:ext cx="2156460" cy="1149350"/>
          </a:xfrm>
          <a:custGeom>
            <a:avLst/>
            <a:gdLst/>
            <a:ahLst/>
            <a:cxnLst/>
            <a:rect l="l" t="t" r="r" b="b"/>
            <a:pathLst>
              <a:path w="2156459" h="1149350">
                <a:moveTo>
                  <a:pt x="2059177" y="0"/>
                </a:moveTo>
                <a:lnTo>
                  <a:pt x="97281" y="0"/>
                </a:lnTo>
                <a:lnTo>
                  <a:pt x="59418" y="7645"/>
                </a:lnTo>
                <a:lnTo>
                  <a:pt x="28495" y="28495"/>
                </a:lnTo>
                <a:lnTo>
                  <a:pt x="7645" y="59418"/>
                </a:lnTo>
                <a:lnTo>
                  <a:pt x="0" y="97282"/>
                </a:lnTo>
                <a:lnTo>
                  <a:pt x="0" y="1051814"/>
                </a:lnTo>
                <a:lnTo>
                  <a:pt x="7645" y="1089677"/>
                </a:lnTo>
                <a:lnTo>
                  <a:pt x="28495" y="1120600"/>
                </a:lnTo>
                <a:lnTo>
                  <a:pt x="59418" y="1141450"/>
                </a:lnTo>
                <a:lnTo>
                  <a:pt x="97281" y="1149096"/>
                </a:lnTo>
                <a:lnTo>
                  <a:pt x="2059177" y="1149096"/>
                </a:lnTo>
                <a:lnTo>
                  <a:pt x="2097041" y="1141450"/>
                </a:lnTo>
                <a:lnTo>
                  <a:pt x="2127964" y="1120600"/>
                </a:lnTo>
                <a:lnTo>
                  <a:pt x="2148814" y="1089677"/>
                </a:lnTo>
                <a:lnTo>
                  <a:pt x="2156460" y="1051814"/>
                </a:lnTo>
                <a:lnTo>
                  <a:pt x="2156460" y="97282"/>
                </a:lnTo>
                <a:lnTo>
                  <a:pt x="2148814" y="59418"/>
                </a:lnTo>
                <a:lnTo>
                  <a:pt x="2127964" y="28495"/>
                </a:lnTo>
                <a:lnTo>
                  <a:pt x="2097041" y="7645"/>
                </a:lnTo>
                <a:lnTo>
                  <a:pt x="2059177" y="0"/>
                </a:lnTo>
                <a:close/>
              </a:path>
            </a:pathLst>
          </a:custGeom>
          <a:solidFill>
            <a:srgbClr val="E2EDFF">
              <a:alpha val="36862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5077714" y="3063620"/>
            <a:ext cx="1280160" cy="138435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5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MES5</a:t>
            </a:r>
            <a:r>
              <a:rPr lang="ru-RU" sz="1600" b="1" spc="5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448</a:t>
            </a:r>
            <a:endParaRPr sz="16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  <a:p>
            <a:pPr marL="22225">
              <a:lnSpc>
                <a:spcPct val="100000"/>
              </a:lnSpc>
              <a:spcBef>
                <a:spcPts val="905"/>
              </a:spcBef>
            </a:pPr>
            <a:r>
              <a:rPr sz="800" spc="60" dirty="0">
                <a:solidFill>
                  <a:srgbClr val="275EC6"/>
                </a:solidFill>
                <a:latin typeface="Calibri"/>
                <a:cs typeface="Calibri"/>
              </a:rPr>
              <a:t>Пропускная</a:t>
            </a:r>
            <a:r>
              <a:rPr sz="800" spc="-5" dirty="0">
                <a:solidFill>
                  <a:srgbClr val="275EC6"/>
                </a:solidFill>
                <a:latin typeface="Calibri"/>
                <a:cs typeface="Calibri"/>
              </a:rPr>
              <a:t> </a:t>
            </a:r>
            <a:r>
              <a:rPr sz="800" spc="60" dirty="0">
                <a:solidFill>
                  <a:srgbClr val="275EC6"/>
                </a:solidFill>
                <a:latin typeface="Calibri"/>
                <a:cs typeface="Calibri"/>
              </a:rPr>
              <a:t>способность</a:t>
            </a:r>
            <a:endParaRPr sz="800" dirty="0">
              <a:latin typeface="Calibri"/>
              <a:cs typeface="Calibri"/>
            </a:endParaRPr>
          </a:p>
          <a:p>
            <a:pPr marL="22225">
              <a:lnSpc>
                <a:spcPct val="100000"/>
              </a:lnSpc>
              <a:spcBef>
                <a:spcPts val="350"/>
              </a:spcBef>
            </a:pPr>
            <a:r>
              <a:rPr lang="en-US" sz="1100" b="1" spc="15" dirty="0">
                <a:latin typeface="Arial"/>
                <a:cs typeface="Arial"/>
              </a:rPr>
              <a:t>1,28</a:t>
            </a:r>
            <a:r>
              <a:rPr sz="1100" b="1" spc="-60" dirty="0">
                <a:latin typeface="Arial"/>
                <a:cs typeface="Arial"/>
              </a:rPr>
              <a:t> </a:t>
            </a:r>
            <a:r>
              <a:rPr lang="ru-RU" sz="1100" b="1" spc="15" dirty="0">
                <a:latin typeface="Arial"/>
                <a:cs typeface="Arial"/>
              </a:rPr>
              <a:t>Т</a:t>
            </a:r>
            <a:r>
              <a:rPr sz="1100" b="1" spc="15" dirty="0" err="1">
                <a:latin typeface="Arial"/>
                <a:cs typeface="Arial"/>
              </a:rPr>
              <a:t>бит</a:t>
            </a:r>
            <a:r>
              <a:rPr sz="1100" b="1" spc="15" dirty="0">
                <a:latin typeface="Arial"/>
                <a:cs typeface="Arial"/>
              </a:rPr>
              <a:t>/с</a:t>
            </a:r>
            <a:endParaRPr sz="1100" dirty="0">
              <a:latin typeface="Arial"/>
              <a:cs typeface="Arial"/>
            </a:endParaRPr>
          </a:p>
          <a:p>
            <a:pPr marL="22225">
              <a:lnSpc>
                <a:spcPct val="100000"/>
              </a:lnSpc>
              <a:spcBef>
                <a:spcPts val="825"/>
              </a:spcBef>
            </a:pPr>
            <a:r>
              <a:rPr sz="800" spc="70" dirty="0">
                <a:solidFill>
                  <a:srgbClr val="275EC6"/>
                </a:solidFill>
                <a:latin typeface="Calibri"/>
                <a:cs typeface="Calibri"/>
              </a:rPr>
              <a:t>Интерфейсы</a:t>
            </a:r>
            <a:endParaRPr sz="800" dirty="0">
              <a:latin typeface="Calibri"/>
              <a:cs typeface="Calibri"/>
            </a:endParaRPr>
          </a:p>
          <a:p>
            <a:pPr marL="22225">
              <a:lnSpc>
                <a:spcPct val="100000"/>
              </a:lnSpc>
              <a:spcBef>
                <a:spcPts val="380"/>
              </a:spcBef>
            </a:pPr>
            <a:r>
              <a:rPr lang="en-US" sz="1100" b="1" spc="20" dirty="0">
                <a:latin typeface="Arial"/>
                <a:cs typeface="Arial"/>
              </a:rPr>
              <a:t>48</a:t>
            </a:r>
            <a:r>
              <a:rPr sz="1100" b="1" spc="20" dirty="0">
                <a:latin typeface="Arial"/>
                <a:cs typeface="Arial"/>
              </a:rPr>
              <a:t> </a:t>
            </a:r>
            <a:r>
              <a:rPr sz="1100" b="1" spc="-15" dirty="0">
                <a:latin typeface="Arial"/>
                <a:cs typeface="Arial"/>
              </a:rPr>
              <a:t>× </a:t>
            </a:r>
            <a:r>
              <a:rPr sz="1100" b="1" spc="-10" dirty="0">
                <a:latin typeface="Arial"/>
                <a:cs typeface="Arial"/>
              </a:rPr>
              <a:t>10G</a:t>
            </a:r>
            <a:r>
              <a:rPr sz="1100" b="1" spc="-130" dirty="0">
                <a:latin typeface="Arial"/>
                <a:cs typeface="Arial"/>
              </a:rPr>
              <a:t> </a:t>
            </a:r>
            <a:r>
              <a:rPr sz="1100" b="1" spc="-70" dirty="0">
                <a:latin typeface="Arial"/>
                <a:cs typeface="Arial"/>
              </a:rPr>
              <a:t>SFP+</a:t>
            </a:r>
            <a:endParaRPr lang="en-US" sz="1100" b="1" spc="-70" dirty="0">
              <a:latin typeface="Arial"/>
              <a:cs typeface="Arial"/>
            </a:endParaRPr>
          </a:p>
          <a:p>
            <a:pPr marL="22225">
              <a:lnSpc>
                <a:spcPct val="100000"/>
              </a:lnSpc>
              <a:spcBef>
                <a:spcPts val="380"/>
              </a:spcBef>
            </a:pPr>
            <a:r>
              <a:rPr lang="en-US" sz="1100" b="1" spc="-70" dirty="0">
                <a:latin typeface="Arial"/>
                <a:cs typeface="Arial"/>
              </a:rPr>
              <a:t>4 </a:t>
            </a:r>
            <a:r>
              <a:rPr lang="ru-RU" sz="1100" b="1" spc="-15" dirty="0">
                <a:latin typeface="Arial"/>
                <a:cs typeface="Arial"/>
              </a:rPr>
              <a:t>×</a:t>
            </a:r>
            <a:r>
              <a:rPr lang="en-US" sz="1100" b="1" spc="-15" dirty="0">
                <a:latin typeface="Arial"/>
                <a:cs typeface="Arial"/>
              </a:rPr>
              <a:t> </a:t>
            </a:r>
            <a:r>
              <a:rPr lang="en-US" sz="1100" b="1" spc="-70" dirty="0">
                <a:latin typeface="Arial"/>
                <a:cs typeface="Arial"/>
              </a:rPr>
              <a:t>40G QSFP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778753" y="4824714"/>
            <a:ext cx="737235" cy="939165"/>
          </a:xfrm>
          <a:prstGeom prst="rect">
            <a:avLst/>
          </a:prstGeom>
        </p:spPr>
        <p:txBody>
          <a:bodyPr vert="horz" wrap="square" lIns="0" tIns="12001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44"/>
              </a:spcBef>
            </a:pPr>
            <a:r>
              <a:rPr sz="2800" b="1" spc="-10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2K</a:t>
            </a:r>
            <a:endParaRPr sz="28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  <a:p>
            <a:pPr marL="17145">
              <a:lnSpc>
                <a:spcPct val="100000"/>
              </a:lnSpc>
              <a:spcBef>
                <a:spcPts val="340"/>
              </a:spcBef>
            </a:pPr>
            <a:r>
              <a:rPr sz="1100" spc="75" dirty="0">
                <a:latin typeface="Calibri"/>
                <a:cs typeface="Calibri"/>
              </a:rPr>
              <a:t>VXLAN</a:t>
            </a:r>
            <a:endParaRPr sz="1100" dirty="0">
              <a:latin typeface="Calibri"/>
              <a:cs typeface="Calibri"/>
            </a:endParaRPr>
          </a:p>
          <a:p>
            <a:pPr marL="17145">
              <a:lnSpc>
                <a:spcPct val="100000"/>
              </a:lnSpc>
              <a:spcBef>
                <a:spcPts val="5"/>
              </a:spcBef>
            </a:pPr>
            <a:r>
              <a:rPr sz="1100" spc="85" dirty="0">
                <a:latin typeface="Calibri"/>
                <a:cs typeface="Calibri"/>
              </a:rPr>
              <a:t>инстансов</a:t>
            </a:r>
            <a:endParaRPr sz="1100" dirty="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946273" y="4824714"/>
            <a:ext cx="1039802" cy="759822"/>
          </a:xfrm>
          <a:prstGeom prst="rect">
            <a:avLst/>
          </a:prstGeom>
        </p:spPr>
        <p:txBody>
          <a:bodyPr vert="horz" wrap="square" lIns="0" tIns="12001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44"/>
              </a:spcBef>
            </a:pPr>
            <a:r>
              <a:rPr lang="ru-RU" sz="2800" b="1" spc="85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131</a:t>
            </a:r>
            <a:r>
              <a:rPr sz="2800" b="1" spc="-105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K</a:t>
            </a:r>
            <a:endParaRPr sz="28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  <a:p>
            <a:pPr marL="16510">
              <a:lnSpc>
                <a:spcPct val="100000"/>
              </a:lnSpc>
              <a:spcBef>
                <a:spcPts val="340"/>
              </a:spcBef>
            </a:pPr>
            <a:r>
              <a:rPr sz="1100" spc="55" dirty="0">
                <a:latin typeface="Calibri"/>
                <a:cs typeface="Calibri"/>
              </a:rPr>
              <a:t>MAC-</a:t>
            </a:r>
            <a:r>
              <a:rPr sz="1100" spc="70" dirty="0" err="1">
                <a:latin typeface="Calibri"/>
                <a:cs typeface="Calibri"/>
              </a:rPr>
              <a:t>адресов</a:t>
            </a:r>
            <a:endParaRPr sz="1100" dirty="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323715" y="4824714"/>
            <a:ext cx="846455" cy="939165"/>
          </a:xfrm>
          <a:prstGeom prst="rect">
            <a:avLst/>
          </a:prstGeom>
        </p:spPr>
        <p:txBody>
          <a:bodyPr vert="horz" wrap="square" lIns="0" tIns="12001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44"/>
              </a:spcBef>
            </a:pPr>
            <a:r>
              <a:rPr sz="2800" b="1" spc="20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16K</a:t>
            </a:r>
            <a:endParaRPr sz="28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  <a:p>
            <a:pPr marL="38735">
              <a:lnSpc>
                <a:spcPct val="100000"/>
              </a:lnSpc>
              <a:spcBef>
                <a:spcPts val="340"/>
              </a:spcBef>
            </a:pPr>
            <a:r>
              <a:rPr sz="1100" spc="60" dirty="0">
                <a:latin typeface="Calibri"/>
                <a:cs typeface="Calibri"/>
              </a:rPr>
              <a:t>IPv4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spc="65" dirty="0">
                <a:latin typeface="Calibri"/>
                <a:cs typeface="Calibri"/>
              </a:rPr>
              <a:t>Unicast</a:t>
            </a:r>
            <a:endParaRPr sz="1100" dirty="0">
              <a:latin typeface="Calibri"/>
              <a:cs typeface="Calibri"/>
            </a:endParaRPr>
          </a:p>
          <a:p>
            <a:pPr marL="38735">
              <a:lnSpc>
                <a:spcPct val="100000"/>
              </a:lnSpc>
              <a:spcBef>
                <a:spcPts val="5"/>
              </a:spcBef>
            </a:pPr>
            <a:r>
              <a:rPr sz="1100" spc="90" dirty="0">
                <a:latin typeface="Calibri"/>
                <a:cs typeface="Calibri"/>
              </a:rPr>
              <a:t>маршрутов</a:t>
            </a:r>
            <a:endParaRPr sz="1100" dirty="0">
              <a:latin typeface="Calibri"/>
              <a:cs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7778495" y="2202179"/>
            <a:ext cx="1641348" cy="66141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0" y="295656"/>
            <a:ext cx="3014980" cy="375285"/>
          </a:xfrm>
          <a:custGeom>
            <a:avLst/>
            <a:gdLst/>
            <a:ahLst/>
            <a:cxnLst/>
            <a:rect l="l" t="t" r="r" b="b"/>
            <a:pathLst>
              <a:path w="3014980" h="375284">
                <a:moveTo>
                  <a:pt x="2827020" y="0"/>
                </a:moveTo>
                <a:lnTo>
                  <a:pt x="0" y="0"/>
                </a:lnTo>
                <a:lnTo>
                  <a:pt x="0" y="374904"/>
                </a:lnTo>
                <a:lnTo>
                  <a:pt x="2827020" y="374904"/>
                </a:lnTo>
                <a:lnTo>
                  <a:pt x="2876844" y="368206"/>
                </a:lnTo>
                <a:lnTo>
                  <a:pt x="2921620" y="349306"/>
                </a:lnTo>
                <a:lnTo>
                  <a:pt x="2959560" y="319992"/>
                </a:lnTo>
                <a:lnTo>
                  <a:pt x="2988874" y="282052"/>
                </a:lnTo>
                <a:lnTo>
                  <a:pt x="3007774" y="237276"/>
                </a:lnTo>
                <a:lnTo>
                  <a:pt x="3014472" y="187452"/>
                </a:lnTo>
                <a:lnTo>
                  <a:pt x="3007774" y="137627"/>
                </a:lnTo>
                <a:lnTo>
                  <a:pt x="2988874" y="92851"/>
                </a:lnTo>
                <a:lnTo>
                  <a:pt x="2959560" y="54911"/>
                </a:lnTo>
                <a:lnTo>
                  <a:pt x="2921620" y="25597"/>
                </a:lnTo>
                <a:lnTo>
                  <a:pt x="2876844" y="6697"/>
                </a:lnTo>
                <a:lnTo>
                  <a:pt x="2827020" y="0"/>
                </a:lnTo>
                <a:close/>
              </a:path>
            </a:pathLst>
          </a:custGeom>
          <a:solidFill>
            <a:srgbClr val="275E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333246" y="367665"/>
            <a:ext cx="2681733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80" dirty="0">
                <a:solidFill>
                  <a:srgbClr val="FFFFF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Коммутаторы </a:t>
            </a:r>
            <a:r>
              <a:rPr sz="1200" b="1" spc="95" dirty="0">
                <a:solidFill>
                  <a:srgbClr val="FFFFF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агрегации</a:t>
            </a:r>
            <a:r>
              <a:rPr sz="1200" b="1" spc="-180" dirty="0">
                <a:solidFill>
                  <a:srgbClr val="FFFFF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sz="1200" b="1" spc="10" dirty="0">
                <a:solidFill>
                  <a:srgbClr val="FFFFF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10G</a:t>
            </a:r>
            <a:endParaRPr sz="12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8420227" y="4824714"/>
            <a:ext cx="1042035" cy="939165"/>
          </a:xfrm>
          <a:prstGeom prst="rect">
            <a:avLst/>
          </a:prstGeom>
        </p:spPr>
        <p:txBody>
          <a:bodyPr vert="horz" wrap="square" lIns="0" tIns="12001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44"/>
              </a:spcBef>
            </a:pPr>
            <a:r>
              <a:rPr sz="2800" b="1" spc="60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1+1</a:t>
            </a:r>
            <a:endParaRPr sz="28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  <a:p>
            <a:pPr marL="12700">
              <a:lnSpc>
                <a:spcPct val="100000"/>
              </a:lnSpc>
              <a:spcBef>
                <a:spcPts val="340"/>
              </a:spcBef>
            </a:pPr>
            <a:r>
              <a:rPr sz="1100" spc="90" dirty="0">
                <a:latin typeface="Calibri"/>
                <a:cs typeface="Calibri"/>
              </a:rPr>
              <a:t>Сменные</a:t>
            </a:r>
            <a:endParaRPr sz="11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100" spc="75" dirty="0">
                <a:latin typeface="Calibri"/>
                <a:cs typeface="Calibri"/>
              </a:rPr>
              <a:t>блоки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spc="95" dirty="0">
                <a:latin typeface="Calibri"/>
                <a:cs typeface="Calibri"/>
              </a:rPr>
              <a:t>питания</a:t>
            </a:r>
            <a:endParaRPr sz="1100" dirty="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7346442" y="4824714"/>
            <a:ext cx="578485" cy="939165"/>
          </a:xfrm>
          <a:prstGeom prst="rect">
            <a:avLst/>
          </a:prstGeom>
        </p:spPr>
        <p:txBody>
          <a:bodyPr vert="horz" wrap="square" lIns="0" tIns="120014" rIns="0" bIns="0" rtlCol="0">
            <a:spAutoFit/>
          </a:bodyPr>
          <a:lstStyle/>
          <a:p>
            <a:pPr marL="15240">
              <a:lnSpc>
                <a:spcPct val="100000"/>
              </a:lnSpc>
              <a:spcBef>
                <a:spcPts val="944"/>
              </a:spcBef>
            </a:pPr>
            <a:r>
              <a:rPr sz="2800" b="1" spc="80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8</a:t>
            </a:r>
            <a:endParaRPr sz="28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  <a:p>
            <a:pPr marL="12700">
              <a:lnSpc>
                <a:spcPct val="100000"/>
              </a:lnSpc>
              <a:spcBef>
                <a:spcPts val="340"/>
              </a:spcBef>
            </a:pPr>
            <a:r>
              <a:rPr sz="1100" spc="180" dirty="0">
                <a:latin typeface="Calibri"/>
                <a:cs typeface="Calibri"/>
              </a:rPr>
              <a:t>Ю</a:t>
            </a:r>
            <a:r>
              <a:rPr sz="1100" spc="105" dirty="0">
                <a:latin typeface="Calibri"/>
                <a:cs typeface="Calibri"/>
              </a:rPr>
              <a:t>н</a:t>
            </a:r>
            <a:r>
              <a:rPr sz="1100" spc="95" dirty="0">
                <a:latin typeface="Calibri"/>
                <a:cs typeface="Calibri"/>
              </a:rPr>
              <a:t>и</a:t>
            </a:r>
            <a:r>
              <a:rPr sz="1100" spc="80" dirty="0">
                <a:latin typeface="Calibri"/>
                <a:cs typeface="Calibri"/>
              </a:rPr>
              <a:t>то</a:t>
            </a:r>
            <a:r>
              <a:rPr sz="1100" spc="105" dirty="0">
                <a:latin typeface="Calibri"/>
                <a:cs typeface="Calibri"/>
              </a:rPr>
              <a:t>в</a:t>
            </a:r>
            <a:endParaRPr sz="11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100" spc="105" dirty="0">
                <a:latin typeface="Calibri"/>
                <a:cs typeface="Calibri"/>
              </a:rPr>
              <a:t>в</a:t>
            </a:r>
            <a:r>
              <a:rPr sz="1100" spc="10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стеке</a:t>
            </a:r>
            <a:endParaRPr sz="1100" dirty="0">
              <a:latin typeface="Calibri"/>
              <a:cs typeface="Calibri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11538457" y="332395"/>
            <a:ext cx="325755" cy="297180"/>
          </a:xfrm>
          <a:custGeom>
            <a:avLst/>
            <a:gdLst/>
            <a:ahLst/>
            <a:cxnLst/>
            <a:rect l="l" t="t" r="r" b="b"/>
            <a:pathLst>
              <a:path w="325754" h="297180">
                <a:moveTo>
                  <a:pt x="52096" y="188364"/>
                </a:moveTo>
                <a:lnTo>
                  <a:pt x="9808" y="211528"/>
                </a:lnTo>
                <a:lnTo>
                  <a:pt x="0" y="242752"/>
                </a:lnTo>
                <a:lnTo>
                  <a:pt x="2575" y="259294"/>
                </a:lnTo>
                <a:lnTo>
                  <a:pt x="9838" y="273966"/>
                </a:lnTo>
                <a:lnTo>
                  <a:pt x="21122" y="285810"/>
                </a:lnTo>
                <a:lnTo>
                  <a:pt x="35758" y="293871"/>
                </a:lnTo>
                <a:lnTo>
                  <a:pt x="52140" y="297103"/>
                </a:lnTo>
                <a:lnTo>
                  <a:pt x="68361" y="295280"/>
                </a:lnTo>
                <a:lnTo>
                  <a:pt x="83305" y="288703"/>
                </a:lnTo>
                <a:lnTo>
                  <a:pt x="95854" y="277670"/>
                </a:lnTo>
                <a:lnTo>
                  <a:pt x="117419" y="259070"/>
                </a:lnTo>
                <a:lnTo>
                  <a:pt x="143141" y="248580"/>
                </a:lnTo>
                <a:lnTo>
                  <a:pt x="170851" y="246696"/>
                </a:lnTo>
                <a:lnTo>
                  <a:pt x="197278" y="246696"/>
                </a:lnTo>
                <a:lnTo>
                  <a:pt x="197277" y="238778"/>
                </a:lnTo>
                <a:lnTo>
                  <a:pt x="143157" y="236891"/>
                </a:lnTo>
                <a:lnTo>
                  <a:pt x="95854" y="207803"/>
                </a:lnTo>
                <a:lnTo>
                  <a:pt x="83288" y="196760"/>
                </a:lnTo>
                <a:lnTo>
                  <a:pt x="68328" y="190184"/>
                </a:lnTo>
                <a:lnTo>
                  <a:pt x="52096" y="188364"/>
                </a:lnTo>
                <a:close/>
              </a:path>
              <a:path w="325754" h="297180">
                <a:moveTo>
                  <a:pt x="208970" y="111964"/>
                </a:moveTo>
                <a:lnTo>
                  <a:pt x="203131" y="116651"/>
                </a:lnTo>
                <a:lnTo>
                  <a:pt x="196616" y="120421"/>
                </a:lnTo>
                <a:lnTo>
                  <a:pt x="189647" y="123146"/>
                </a:lnTo>
                <a:lnTo>
                  <a:pt x="209650" y="143427"/>
                </a:lnTo>
                <a:lnTo>
                  <a:pt x="221870" y="168428"/>
                </a:lnTo>
                <a:lnTo>
                  <a:pt x="225664" y="196013"/>
                </a:lnTo>
                <a:lnTo>
                  <a:pt x="220389" y="224047"/>
                </a:lnTo>
                <a:lnTo>
                  <a:pt x="217145" y="240472"/>
                </a:lnTo>
                <a:lnTo>
                  <a:pt x="218946" y="256749"/>
                </a:lnTo>
                <a:lnTo>
                  <a:pt x="225493" y="271756"/>
                </a:lnTo>
                <a:lnTo>
                  <a:pt x="236482" y="284369"/>
                </a:lnTo>
                <a:lnTo>
                  <a:pt x="250775" y="293034"/>
                </a:lnTo>
                <a:lnTo>
                  <a:pt x="266648" y="296894"/>
                </a:lnTo>
                <a:lnTo>
                  <a:pt x="282948" y="295850"/>
                </a:lnTo>
                <a:lnTo>
                  <a:pt x="298520" y="289799"/>
                </a:lnTo>
                <a:lnTo>
                  <a:pt x="311521" y="279293"/>
                </a:lnTo>
                <a:lnTo>
                  <a:pt x="320561" y="265654"/>
                </a:lnTo>
                <a:lnTo>
                  <a:pt x="325150" y="249936"/>
                </a:lnTo>
                <a:lnTo>
                  <a:pt x="324792" y="233195"/>
                </a:lnTo>
                <a:lnTo>
                  <a:pt x="319390" y="217359"/>
                </a:lnTo>
                <a:lnTo>
                  <a:pt x="309705" y="204184"/>
                </a:lnTo>
                <a:lnTo>
                  <a:pt x="296555" y="194492"/>
                </a:lnTo>
                <a:lnTo>
                  <a:pt x="280753" y="189109"/>
                </a:lnTo>
                <a:lnTo>
                  <a:pt x="253904" y="179689"/>
                </a:lnTo>
                <a:lnTo>
                  <a:pt x="231981" y="162600"/>
                </a:lnTo>
                <a:lnTo>
                  <a:pt x="216498" y="139479"/>
                </a:lnTo>
                <a:lnTo>
                  <a:pt x="208970" y="111964"/>
                </a:lnTo>
                <a:close/>
              </a:path>
              <a:path w="325754" h="297180">
                <a:moveTo>
                  <a:pt x="197278" y="246696"/>
                </a:moveTo>
                <a:lnTo>
                  <a:pt x="170851" y="246696"/>
                </a:lnTo>
                <a:lnTo>
                  <a:pt x="198382" y="253913"/>
                </a:lnTo>
                <a:lnTo>
                  <a:pt x="197278" y="246696"/>
                </a:lnTo>
                <a:close/>
              </a:path>
              <a:path w="325754" h="297180">
                <a:moveTo>
                  <a:pt x="198382" y="231548"/>
                </a:moveTo>
                <a:lnTo>
                  <a:pt x="170863" y="238778"/>
                </a:lnTo>
                <a:lnTo>
                  <a:pt x="197277" y="238778"/>
                </a:lnTo>
                <a:lnTo>
                  <a:pt x="198382" y="231548"/>
                </a:lnTo>
                <a:close/>
              </a:path>
              <a:path w="325754" h="297180">
                <a:moveTo>
                  <a:pt x="158016" y="0"/>
                </a:moveTo>
                <a:lnTo>
                  <a:pt x="116880" y="25163"/>
                </a:lnTo>
                <a:lnTo>
                  <a:pt x="108545" y="56422"/>
                </a:lnTo>
                <a:lnTo>
                  <a:pt x="111802" y="72841"/>
                </a:lnTo>
                <a:lnTo>
                  <a:pt x="117088" y="100866"/>
                </a:lnTo>
                <a:lnTo>
                  <a:pt x="113291" y="128445"/>
                </a:lnTo>
                <a:lnTo>
                  <a:pt x="101063" y="153446"/>
                </a:lnTo>
                <a:lnTo>
                  <a:pt x="81060" y="173742"/>
                </a:lnTo>
                <a:lnTo>
                  <a:pt x="88030" y="176468"/>
                </a:lnTo>
                <a:lnTo>
                  <a:pt x="94533" y="180241"/>
                </a:lnTo>
                <a:lnTo>
                  <a:pt x="100384" y="184924"/>
                </a:lnTo>
                <a:lnTo>
                  <a:pt x="107902" y="157416"/>
                </a:lnTo>
                <a:lnTo>
                  <a:pt x="123386" y="134307"/>
                </a:lnTo>
                <a:lnTo>
                  <a:pt x="145314" y="117220"/>
                </a:lnTo>
                <a:lnTo>
                  <a:pt x="172166" y="107780"/>
                </a:lnTo>
                <a:lnTo>
                  <a:pt x="187979" y="102390"/>
                </a:lnTo>
                <a:lnTo>
                  <a:pt x="201138" y="92689"/>
                </a:lnTo>
                <a:lnTo>
                  <a:pt x="210824" y="79502"/>
                </a:lnTo>
                <a:lnTo>
                  <a:pt x="216215" y="63652"/>
                </a:lnTo>
                <a:lnTo>
                  <a:pt x="216553" y="46914"/>
                </a:lnTo>
                <a:lnTo>
                  <a:pt x="211950" y="31201"/>
                </a:lnTo>
                <a:lnTo>
                  <a:pt x="202899" y="17568"/>
                </a:lnTo>
                <a:lnTo>
                  <a:pt x="189890" y="7070"/>
                </a:lnTo>
                <a:lnTo>
                  <a:pt x="174317" y="1030"/>
                </a:lnTo>
                <a:lnTo>
                  <a:pt x="158016" y="0"/>
                </a:lnTo>
                <a:close/>
              </a:path>
            </a:pathLst>
          </a:custGeom>
          <a:solidFill>
            <a:srgbClr val="275E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3358641" y="1916430"/>
            <a:ext cx="726440" cy="2698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800" spc="65" dirty="0">
                <a:solidFill>
                  <a:srgbClr val="275EC6"/>
                </a:solidFill>
                <a:latin typeface="Calibri"/>
                <a:cs typeface="Calibri"/>
              </a:rPr>
              <a:t>Тра</a:t>
            </a:r>
            <a:r>
              <a:rPr sz="800" spc="60" dirty="0">
                <a:solidFill>
                  <a:srgbClr val="275EC6"/>
                </a:solidFill>
                <a:latin typeface="Calibri"/>
                <a:cs typeface="Calibri"/>
              </a:rPr>
              <a:t>нсп</a:t>
            </a:r>
            <a:r>
              <a:rPr sz="800" spc="55" dirty="0">
                <a:solidFill>
                  <a:srgbClr val="275EC6"/>
                </a:solidFill>
                <a:latin typeface="Calibri"/>
                <a:cs typeface="Calibri"/>
              </a:rPr>
              <a:t>о</a:t>
            </a:r>
            <a:r>
              <a:rPr sz="800" spc="80" dirty="0">
                <a:solidFill>
                  <a:srgbClr val="275EC6"/>
                </a:solidFill>
                <a:latin typeface="Calibri"/>
                <a:cs typeface="Calibri"/>
              </a:rPr>
              <a:t>р</a:t>
            </a:r>
            <a:r>
              <a:rPr sz="800" spc="60" dirty="0">
                <a:solidFill>
                  <a:srgbClr val="275EC6"/>
                </a:solidFill>
                <a:latin typeface="Calibri"/>
                <a:cs typeface="Calibri"/>
              </a:rPr>
              <a:t>т</a:t>
            </a:r>
            <a:r>
              <a:rPr sz="800" spc="75" dirty="0">
                <a:solidFill>
                  <a:srgbClr val="275EC6"/>
                </a:solidFill>
                <a:latin typeface="Calibri"/>
                <a:cs typeface="Calibri"/>
              </a:rPr>
              <a:t>н</a:t>
            </a:r>
            <a:r>
              <a:rPr sz="800" spc="55" dirty="0">
                <a:solidFill>
                  <a:srgbClr val="275EC6"/>
                </a:solidFill>
                <a:latin typeface="Calibri"/>
                <a:cs typeface="Calibri"/>
              </a:rPr>
              <a:t>а</a:t>
            </a:r>
            <a:r>
              <a:rPr sz="800" spc="40" dirty="0">
                <a:solidFill>
                  <a:srgbClr val="275EC6"/>
                </a:solidFill>
                <a:latin typeface="Calibri"/>
                <a:cs typeface="Calibri"/>
              </a:rPr>
              <a:t>я  </a:t>
            </a:r>
            <a:r>
              <a:rPr sz="800" spc="60" dirty="0">
                <a:solidFill>
                  <a:srgbClr val="275EC6"/>
                </a:solidFill>
                <a:latin typeface="Calibri"/>
                <a:cs typeface="Calibri"/>
              </a:rPr>
              <a:t>безопасность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3063239" y="1912620"/>
            <a:ext cx="263651" cy="28803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5859271" y="1916430"/>
            <a:ext cx="726440" cy="2698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800" spc="65" dirty="0">
                <a:solidFill>
                  <a:srgbClr val="275EC6"/>
                </a:solidFill>
                <a:latin typeface="Calibri"/>
                <a:cs typeface="Calibri"/>
              </a:rPr>
              <a:t>Тра</a:t>
            </a:r>
            <a:r>
              <a:rPr sz="800" spc="60" dirty="0">
                <a:solidFill>
                  <a:srgbClr val="275EC6"/>
                </a:solidFill>
                <a:latin typeface="Calibri"/>
                <a:cs typeface="Calibri"/>
              </a:rPr>
              <a:t>нсп</a:t>
            </a:r>
            <a:r>
              <a:rPr sz="800" spc="55" dirty="0">
                <a:solidFill>
                  <a:srgbClr val="275EC6"/>
                </a:solidFill>
                <a:latin typeface="Calibri"/>
                <a:cs typeface="Calibri"/>
              </a:rPr>
              <a:t>о</a:t>
            </a:r>
            <a:r>
              <a:rPr sz="800" spc="80" dirty="0">
                <a:solidFill>
                  <a:srgbClr val="275EC6"/>
                </a:solidFill>
                <a:latin typeface="Calibri"/>
                <a:cs typeface="Calibri"/>
              </a:rPr>
              <a:t>р</a:t>
            </a:r>
            <a:r>
              <a:rPr sz="800" spc="60" dirty="0">
                <a:solidFill>
                  <a:srgbClr val="275EC6"/>
                </a:solidFill>
                <a:latin typeface="Calibri"/>
                <a:cs typeface="Calibri"/>
              </a:rPr>
              <a:t>т</a:t>
            </a:r>
            <a:r>
              <a:rPr sz="800" spc="75" dirty="0">
                <a:solidFill>
                  <a:srgbClr val="275EC6"/>
                </a:solidFill>
                <a:latin typeface="Calibri"/>
                <a:cs typeface="Calibri"/>
              </a:rPr>
              <a:t>н</a:t>
            </a:r>
            <a:r>
              <a:rPr sz="800" spc="55" dirty="0">
                <a:solidFill>
                  <a:srgbClr val="275EC6"/>
                </a:solidFill>
                <a:latin typeface="Calibri"/>
                <a:cs typeface="Calibri"/>
              </a:rPr>
              <a:t>а</a:t>
            </a:r>
            <a:r>
              <a:rPr sz="800" spc="40" dirty="0">
                <a:solidFill>
                  <a:srgbClr val="275EC6"/>
                </a:solidFill>
                <a:latin typeface="Calibri"/>
                <a:cs typeface="Calibri"/>
              </a:rPr>
              <a:t>я  </a:t>
            </a:r>
            <a:r>
              <a:rPr sz="800" spc="60" dirty="0">
                <a:solidFill>
                  <a:srgbClr val="275EC6"/>
                </a:solidFill>
                <a:latin typeface="Calibri"/>
                <a:cs typeface="Calibri"/>
              </a:rPr>
              <a:t>безопасность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5562600" y="1912620"/>
            <a:ext cx="263651" cy="28803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8337042" y="1916430"/>
            <a:ext cx="726440" cy="2698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800" spc="65" dirty="0">
                <a:solidFill>
                  <a:srgbClr val="275EC6"/>
                </a:solidFill>
                <a:latin typeface="Calibri"/>
                <a:cs typeface="Calibri"/>
              </a:rPr>
              <a:t>Тра</a:t>
            </a:r>
            <a:r>
              <a:rPr sz="800" spc="60" dirty="0">
                <a:solidFill>
                  <a:srgbClr val="275EC6"/>
                </a:solidFill>
                <a:latin typeface="Calibri"/>
                <a:cs typeface="Calibri"/>
              </a:rPr>
              <a:t>нсп</a:t>
            </a:r>
            <a:r>
              <a:rPr sz="800" spc="55" dirty="0">
                <a:solidFill>
                  <a:srgbClr val="275EC6"/>
                </a:solidFill>
                <a:latin typeface="Calibri"/>
                <a:cs typeface="Calibri"/>
              </a:rPr>
              <a:t>о</a:t>
            </a:r>
            <a:r>
              <a:rPr sz="800" spc="80" dirty="0">
                <a:solidFill>
                  <a:srgbClr val="275EC6"/>
                </a:solidFill>
                <a:latin typeface="Calibri"/>
                <a:cs typeface="Calibri"/>
              </a:rPr>
              <a:t>р</a:t>
            </a:r>
            <a:r>
              <a:rPr sz="800" spc="60" dirty="0">
                <a:solidFill>
                  <a:srgbClr val="275EC6"/>
                </a:solidFill>
                <a:latin typeface="Calibri"/>
                <a:cs typeface="Calibri"/>
              </a:rPr>
              <a:t>т</a:t>
            </a:r>
            <a:r>
              <a:rPr sz="800" spc="75" dirty="0">
                <a:solidFill>
                  <a:srgbClr val="275EC6"/>
                </a:solidFill>
                <a:latin typeface="Calibri"/>
                <a:cs typeface="Calibri"/>
              </a:rPr>
              <a:t>н</a:t>
            </a:r>
            <a:r>
              <a:rPr sz="800" spc="55" dirty="0">
                <a:solidFill>
                  <a:srgbClr val="275EC6"/>
                </a:solidFill>
                <a:latin typeface="Calibri"/>
                <a:cs typeface="Calibri"/>
              </a:rPr>
              <a:t>а</a:t>
            </a:r>
            <a:r>
              <a:rPr sz="800" spc="40" dirty="0">
                <a:solidFill>
                  <a:srgbClr val="275EC6"/>
                </a:solidFill>
                <a:latin typeface="Calibri"/>
                <a:cs typeface="Calibri"/>
              </a:rPr>
              <a:t>я  </a:t>
            </a:r>
            <a:r>
              <a:rPr sz="800" spc="60" dirty="0">
                <a:solidFill>
                  <a:srgbClr val="275EC6"/>
                </a:solidFill>
                <a:latin typeface="Calibri"/>
                <a:cs typeface="Calibri"/>
              </a:rPr>
              <a:t>безопасность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8040623" y="1912620"/>
            <a:ext cx="263651" cy="28803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/>
          <p:nvPr/>
        </p:nvSpPr>
        <p:spPr>
          <a:xfrm>
            <a:off x="8133333" y="386588"/>
            <a:ext cx="270510" cy="1827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b="1" spc="-125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  <a:hlinkClick r:id="rId5" action="ppaction://hlinksldjump"/>
              </a:rPr>
              <a:t>E</a:t>
            </a:r>
            <a:r>
              <a:rPr sz="1100" b="1" spc="-130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  <a:hlinkClick r:id="rId5" action="ppaction://hlinksldjump"/>
              </a:rPr>
              <a:t>S</a:t>
            </a:r>
            <a:r>
              <a:rPr sz="1100" b="1" spc="-90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  <a:hlinkClick r:id="rId5" action="ppaction://hlinksldjump"/>
              </a:rPr>
              <a:t>R</a:t>
            </a:r>
            <a:endParaRPr sz="11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8982202" y="386588"/>
            <a:ext cx="233679" cy="1827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b="1" spc="-10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  <a:hlinkClick r:id="" action="ppaction://noaction"/>
              </a:rPr>
              <a:t>ME</a:t>
            </a:r>
            <a:endParaRPr sz="11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6389370" y="386588"/>
            <a:ext cx="332105" cy="1827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b="1" spc="-55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  <a:hlinkClick r:id="rId6" action="ppaction://hlinksldjump"/>
              </a:rPr>
              <a:t>P</a:t>
            </a:r>
            <a:r>
              <a:rPr sz="1100" b="1" spc="5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  <a:hlinkClick r:id="rId6" action="ppaction://hlinksldjump"/>
              </a:rPr>
              <a:t>O</a:t>
            </a:r>
            <a:r>
              <a:rPr sz="1100" b="1" spc="70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  <a:hlinkClick r:id="rId6" action="ppaction://hlinksldjump"/>
              </a:rPr>
              <a:t>N</a:t>
            </a:r>
            <a:endParaRPr sz="11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969140" y="3707765"/>
            <a:ext cx="465197" cy="46518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5">
            <a:extLst>
              <a:ext uri="{FF2B5EF4-FFF2-40B4-BE49-F238E27FC236}">
                <a16:creationId xmlns:a16="http://schemas.microsoft.com/office/drawing/2014/main" id="{4CCC84B9-4BFB-337E-4109-056FC5175C0B}"/>
              </a:ext>
            </a:extLst>
          </p:cNvPr>
          <p:cNvSpPr txBox="1"/>
          <p:nvPr/>
        </p:nvSpPr>
        <p:spPr>
          <a:xfrm>
            <a:off x="7253478" y="386588"/>
            <a:ext cx="31877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b="1" spc="10" dirty="0">
                <a:solidFill>
                  <a:srgbClr val="FFFFFF"/>
                </a:solidFill>
                <a:latin typeface="Arial"/>
                <a:cs typeface="Arial"/>
                <a:hlinkClick r:id="rId8" action="ppaction://hlinksldjump"/>
              </a:rPr>
              <a:t>M</a:t>
            </a:r>
            <a:r>
              <a:rPr sz="1100" b="1" dirty="0">
                <a:solidFill>
                  <a:srgbClr val="FFFFFF"/>
                </a:solidFill>
                <a:latin typeface="Arial"/>
                <a:cs typeface="Arial"/>
                <a:hlinkClick r:id="rId8" action="ppaction://hlinksldjump"/>
              </a:rPr>
              <a:t>E</a:t>
            </a:r>
            <a:r>
              <a:rPr sz="1100" b="1" spc="-100" dirty="0">
                <a:solidFill>
                  <a:srgbClr val="FFFFFF"/>
                </a:solidFill>
                <a:latin typeface="Arial"/>
                <a:cs typeface="Arial"/>
                <a:hlinkClick r:id="rId8" action="ppaction://hlinksldjump"/>
              </a:rPr>
              <a:t>S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37" name="object 30">
            <a:extLst>
              <a:ext uri="{FF2B5EF4-FFF2-40B4-BE49-F238E27FC236}">
                <a16:creationId xmlns:a16="http://schemas.microsoft.com/office/drawing/2014/main" id="{B91F5068-58B9-FDDF-ED30-1494BDCF7D9B}"/>
              </a:ext>
            </a:extLst>
          </p:cNvPr>
          <p:cNvSpPr/>
          <p:nvPr/>
        </p:nvSpPr>
        <p:spPr>
          <a:xfrm>
            <a:off x="7057643" y="297179"/>
            <a:ext cx="704215" cy="372110"/>
          </a:xfrm>
          <a:custGeom>
            <a:avLst/>
            <a:gdLst/>
            <a:ahLst/>
            <a:cxnLst/>
            <a:rect l="l" t="t" r="r" b="b"/>
            <a:pathLst>
              <a:path w="704215" h="372109">
                <a:moveTo>
                  <a:pt x="518159" y="0"/>
                </a:moveTo>
                <a:lnTo>
                  <a:pt x="185927" y="0"/>
                </a:lnTo>
                <a:lnTo>
                  <a:pt x="136480" y="6637"/>
                </a:lnTo>
                <a:lnTo>
                  <a:pt x="92060" y="25371"/>
                </a:lnTo>
                <a:lnTo>
                  <a:pt x="54435" y="54435"/>
                </a:lnTo>
                <a:lnTo>
                  <a:pt x="25371" y="92060"/>
                </a:lnTo>
                <a:lnTo>
                  <a:pt x="6637" y="136480"/>
                </a:lnTo>
                <a:lnTo>
                  <a:pt x="0" y="185928"/>
                </a:lnTo>
                <a:lnTo>
                  <a:pt x="6637" y="235375"/>
                </a:lnTo>
                <a:lnTo>
                  <a:pt x="25371" y="279795"/>
                </a:lnTo>
                <a:lnTo>
                  <a:pt x="54435" y="317420"/>
                </a:lnTo>
                <a:lnTo>
                  <a:pt x="92060" y="346484"/>
                </a:lnTo>
                <a:lnTo>
                  <a:pt x="136480" y="365218"/>
                </a:lnTo>
                <a:lnTo>
                  <a:pt x="185927" y="371856"/>
                </a:lnTo>
                <a:lnTo>
                  <a:pt x="518159" y="371856"/>
                </a:lnTo>
                <a:lnTo>
                  <a:pt x="567607" y="365218"/>
                </a:lnTo>
                <a:lnTo>
                  <a:pt x="612027" y="346484"/>
                </a:lnTo>
                <a:lnTo>
                  <a:pt x="649652" y="317420"/>
                </a:lnTo>
                <a:lnTo>
                  <a:pt x="678716" y="279795"/>
                </a:lnTo>
                <a:lnTo>
                  <a:pt x="697450" y="235375"/>
                </a:lnTo>
                <a:lnTo>
                  <a:pt x="704087" y="185928"/>
                </a:lnTo>
                <a:lnTo>
                  <a:pt x="697450" y="136480"/>
                </a:lnTo>
                <a:lnTo>
                  <a:pt x="678716" y="92060"/>
                </a:lnTo>
                <a:lnTo>
                  <a:pt x="649652" y="54435"/>
                </a:lnTo>
                <a:lnTo>
                  <a:pt x="612027" y="25371"/>
                </a:lnTo>
                <a:lnTo>
                  <a:pt x="567607" y="6637"/>
                </a:lnTo>
                <a:lnTo>
                  <a:pt x="518159" y="0"/>
                </a:lnTo>
                <a:close/>
              </a:path>
            </a:pathLst>
          </a:custGeom>
          <a:solidFill>
            <a:srgbClr val="275E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1">
            <a:extLst>
              <a:ext uri="{FF2B5EF4-FFF2-40B4-BE49-F238E27FC236}">
                <a16:creationId xmlns:a16="http://schemas.microsoft.com/office/drawing/2014/main" id="{70334D1C-22E9-EC02-062C-426486D499A9}"/>
              </a:ext>
            </a:extLst>
          </p:cNvPr>
          <p:cNvSpPr txBox="1"/>
          <p:nvPr/>
        </p:nvSpPr>
        <p:spPr>
          <a:xfrm>
            <a:off x="7253478" y="386588"/>
            <a:ext cx="31877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b="1" spc="10" dirty="0">
                <a:solidFill>
                  <a:srgbClr val="FFFFFF"/>
                </a:solidFill>
                <a:latin typeface="Arial"/>
                <a:cs typeface="Arial"/>
                <a:hlinkClick r:id="rId8" action="ppaction://hlinksldjump"/>
              </a:rPr>
              <a:t>M</a:t>
            </a:r>
            <a:r>
              <a:rPr sz="1100" b="1" dirty="0">
                <a:solidFill>
                  <a:srgbClr val="FFFFFF"/>
                </a:solidFill>
                <a:latin typeface="Arial"/>
                <a:cs typeface="Arial"/>
                <a:hlinkClick r:id="rId8" action="ppaction://hlinksldjump"/>
              </a:rPr>
              <a:t>E</a:t>
            </a:r>
            <a:r>
              <a:rPr sz="1100" b="1" spc="-100" dirty="0">
                <a:solidFill>
                  <a:srgbClr val="FFFFFF"/>
                </a:solidFill>
                <a:latin typeface="Arial"/>
                <a:cs typeface="Arial"/>
                <a:hlinkClick r:id="rId8" action="ppaction://hlinksldjump"/>
              </a:rPr>
              <a:t>S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39" name="object 37">
            <a:extLst>
              <a:ext uri="{FF2B5EF4-FFF2-40B4-BE49-F238E27FC236}">
                <a16:creationId xmlns:a16="http://schemas.microsoft.com/office/drawing/2014/main" id="{788BA988-5F5F-F824-8288-6E371D8ED2BD}"/>
              </a:ext>
            </a:extLst>
          </p:cNvPr>
          <p:cNvSpPr txBox="1"/>
          <p:nvPr/>
        </p:nvSpPr>
        <p:spPr>
          <a:xfrm>
            <a:off x="7257512" y="410897"/>
            <a:ext cx="318770" cy="1827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b="1" spc="10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  <a:hlinkClick r:id="rId8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</a:t>
            </a:r>
            <a:r>
              <a:rPr sz="1100" b="1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  <a:hlinkClick r:id="rId8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</a:t>
            </a:r>
            <a:r>
              <a:rPr sz="1100" b="1" spc="-100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  <a:hlinkClick r:id="rId8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</a:t>
            </a:r>
            <a:endParaRPr sz="11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3292F4C7-F898-9A44-E741-B90ED20491B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4140" y="6116850"/>
            <a:ext cx="1971216" cy="450662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00F4A844-52F5-A687-41E4-E37041A862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7581" y="2100777"/>
            <a:ext cx="1772319" cy="889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7F76E645-2A7E-142F-005E-A5217005E7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9335" y="1995341"/>
            <a:ext cx="2191978" cy="1078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2107692"/>
            <a:ext cx="12192000" cy="475030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295656"/>
            <a:ext cx="2186940" cy="375285"/>
          </a:xfrm>
          <a:custGeom>
            <a:avLst/>
            <a:gdLst/>
            <a:ahLst/>
            <a:cxnLst/>
            <a:rect l="l" t="t" r="r" b="b"/>
            <a:pathLst>
              <a:path w="2186940" h="375284">
                <a:moveTo>
                  <a:pt x="1999488" y="0"/>
                </a:moveTo>
                <a:lnTo>
                  <a:pt x="0" y="0"/>
                </a:lnTo>
                <a:lnTo>
                  <a:pt x="0" y="374904"/>
                </a:lnTo>
                <a:lnTo>
                  <a:pt x="1999488" y="374904"/>
                </a:lnTo>
                <a:lnTo>
                  <a:pt x="2049312" y="368206"/>
                </a:lnTo>
                <a:lnTo>
                  <a:pt x="2094088" y="349306"/>
                </a:lnTo>
                <a:lnTo>
                  <a:pt x="2132028" y="319992"/>
                </a:lnTo>
                <a:lnTo>
                  <a:pt x="2161342" y="282052"/>
                </a:lnTo>
                <a:lnTo>
                  <a:pt x="2180242" y="237276"/>
                </a:lnTo>
                <a:lnTo>
                  <a:pt x="2186940" y="187452"/>
                </a:lnTo>
                <a:lnTo>
                  <a:pt x="2180242" y="137627"/>
                </a:lnTo>
                <a:lnTo>
                  <a:pt x="2161342" y="92851"/>
                </a:lnTo>
                <a:lnTo>
                  <a:pt x="2132028" y="54911"/>
                </a:lnTo>
                <a:lnTo>
                  <a:pt x="2094088" y="25597"/>
                </a:lnTo>
                <a:lnTo>
                  <a:pt x="2049312" y="6697"/>
                </a:lnTo>
                <a:lnTo>
                  <a:pt x="1999488" y="0"/>
                </a:lnTo>
                <a:close/>
              </a:path>
            </a:pathLst>
          </a:custGeom>
          <a:solidFill>
            <a:srgbClr val="275E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333246" y="367665"/>
            <a:ext cx="1853693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80" dirty="0">
                <a:solidFill>
                  <a:srgbClr val="FFFFF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Коммутаторы</a:t>
            </a:r>
            <a:r>
              <a:rPr sz="1200" b="1" spc="-70" dirty="0">
                <a:solidFill>
                  <a:srgbClr val="FFFFF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sz="1200" b="1" spc="80" dirty="0">
                <a:solidFill>
                  <a:srgbClr val="FFFFF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ЦОД</a:t>
            </a:r>
            <a:endParaRPr sz="12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115045" y="4823064"/>
            <a:ext cx="1043940" cy="940435"/>
          </a:xfrm>
          <a:prstGeom prst="rect">
            <a:avLst/>
          </a:prstGeom>
        </p:spPr>
        <p:txBody>
          <a:bodyPr vert="horz" wrap="square" lIns="0" tIns="1219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60"/>
              </a:spcBef>
            </a:pPr>
            <a:r>
              <a:rPr sz="2800" b="1" spc="60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1+1</a:t>
            </a:r>
            <a:endParaRPr sz="28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  <a:p>
            <a:pPr marL="14604">
              <a:lnSpc>
                <a:spcPct val="100000"/>
              </a:lnSpc>
              <a:spcBef>
                <a:spcPts val="340"/>
              </a:spcBef>
            </a:pPr>
            <a:r>
              <a:rPr sz="1100" spc="90" dirty="0">
                <a:latin typeface="Calibri"/>
                <a:cs typeface="Calibri"/>
              </a:rPr>
              <a:t>Сменные</a:t>
            </a:r>
            <a:endParaRPr sz="1100" dirty="0">
              <a:latin typeface="Calibri"/>
              <a:cs typeface="Calibri"/>
            </a:endParaRPr>
          </a:p>
          <a:p>
            <a:pPr marL="14604">
              <a:lnSpc>
                <a:spcPct val="100000"/>
              </a:lnSpc>
            </a:pPr>
            <a:r>
              <a:rPr sz="1100" spc="75" dirty="0">
                <a:latin typeface="Calibri"/>
                <a:cs typeface="Calibri"/>
              </a:rPr>
              <a:t>блоки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spc="95" dirty="0">
                <a:latin typeface="Calibri"/>
                <a:cs typeface="Calibri"/>
              </a:rPr>
              <a:t>питания</a:t>
            </a:r>
            <a:endParaRPr sz="1100" dirty="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0515600" y="4710176"/>
            <a:ext cx="1023747" cy="102383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904232" y="1488947"/>
            <a:ext cx="2380615" cy="3009900"/>
          </a:xfrm>
          <a:custGeom>
            <a:avLst/>
            <a:gdLst/>
            <a:ahLst/>
            <a:cxnLst/>
            <a:rect l="l" t="t" r="r" b="b"/>
            <a:pathLst>
              <a:path w="2380615" h="3009900">
                <a:moveTo>
                  <a:pt x="2213228" y="0"/>
                </a:moveTo>
                <a:lnTo>
                  <a:pt x="167258" y="0"/>
                </a:lnTo>
                <a:lnTo>
                  <a:pt x="122810" y="5977"/>
                </a:lnTo>
                <a:lnTo>
                  <a:pt x="82860" y="22845"/>
                </a:lnTo>
                <a:lnTo>
                  <a:pt x="49006" y="49006"/>
                </a:lnTo>
                <a:lnTo>
                  <a:pt x="22845" y="82860"/>
                </a:lnTo>
                <a:lnTo>
                  <a:pt x="5977" y="122810"/>
                </a:lnTo>
                <a:lnTo>
                  <a:pt x="0" y="167259"/>
                </a:lnTo>
                <a:lnTo>
                  <a:pt x="0" y="2842641"/>
                </a:lnTo>
                <a:lnTo>
                  <a:pt x="5977" y="2887089"/>
                </a:lnTo>
                <a:lnTo>
                  <a:pt x="22845" y="2927039"/>
                </a:lnTo>
                <a:lnTo>
                  <a:pt x="49006" y="2960893"/>
                </a:lnTo>
                <a:lnTo>
                  <a:pt x="82860" y="2987054"/>
                </a:lnTo>
                <a:lnTo>
                  <a:pt x="122810" y="3003922"/>
                </a:lnTo>
                <a:lnTo>
                  <a:pt x="167258" y="3009900"/>
                </a:lnTo>
                <a:lnTo>
                  <a:pt x="2213228" y="3009900"/>
                </a:lnTo>
                <a:lnTo>
                  <a:pt x="2257677" y="3003922"/>
                </a:lnTo>
                <a:lnTo>
                  <a:pt x="2297627" y="2987054"/>
                </a:lnTo>
                <a:lnTo>
                  <a:pt x="2331481" y="2960893"/>
                </a:lnTo>
                <a:lnTo>
                  <a:pt x="2357642" y="2927039"/>
                </a:lnTo>
                <a:lnTo>
                  <a:pt x="2374510" y="2887089"/>
                </a:lnTo>
                <a:lnTo>
                  <a:pt x="2380488" y="2842641"/>
                </a:lnTo>
                <a:lnTo>
                  <a:pt x="2380488" y="167259"/>
                </a:lnTo>
                <a:lnTo>
                  <a:pt x="2374510" y="122810"/>
                </a:lnTo>
                <a:lnTo>
                  <a:pt x="2357642" y="82860"/>
                </a:lnTo>
                <a:lnTo>
                  <a:pt x="2331481" y="49006"/>
                </a:lnTo>
                <a:lnTo>
                  <a:pt x="2297627" y="22845"/>
                </a:lnTo>
                <a:lnTo>
                  <a:pt x="2257677" y="5977"/>
                </a:lnTo>
                <a:lnTo>
                  <a:pt x="221322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017008" y="1604772"/>
            <a:ext cx="2156460" cy="1148080"/>
          </a:xfrm>
          <a:custGeom>
            <a:avLst/>
            <a:gdLst/>
            <a:ahLst/>
            <a:cxnLst/>
            <a:rect l="l" t="t" r="r" b="b"/>
            <a:pathLst>
              <a:path w="2156459" h="1148080">
                <a:moveTo>
                  <a:pt x="2059305" y="0"/>
                </a:moveTo>
                <a:lnTo>
                  <a:pt x="97154" y="0"/>
                </a:lnTo>
                <a:lnTo>
                  <a:pt x="59310" y="7625"/>
                </a:lnTo>
                <a:lnTo>
                  <a:pt x="28432" y="28432"/>
                </a:lnTo>
                <a:lnTo>
                  <a:pt x="7625" y="59310"/>
                </a:lnTo>
                <a:lnTo>
                  <a:pt x="0" y="97154"/>
                </a:lnTo>
                <a:lnTo>
                  <a:pt x="0" y="1050416"/>
                </a:lnTo>
                <a:lnTo>
                  <a:pt x="7625" y="1088261"/>
                </a:lnTo>
                <a:lnTo>
                  <a:pt x="28432" y="1119139"/>
                </a:lnTo>
                <a:lnTo>
                  <a:pt x="59310" y="1139946"/>
                </a:lnTo>
                <a:lnTo>
                  <a:pt x="97154" y="1147572"/>
                </a:lnTo>
                <a:lnTo>
                  <a:pt x="2059305" y="1147572"/>
                </a:lnTo>
                <a:lnTo>
                  <a:pt x="2097149" y="1139946"/>
                </a:lnTo>
                <a:lnTo>
                  <a:pt x="2128027" y="1119139"/>
                </a:lnTo>
                <a:lnTo>
                  <a:pt x="2148834" y="1088261"/>
                </a:lnTo>
                <a:lnTo>
                  <a:pt x="2156460" y="1050416"/>
                </a:lnTo>
                <a:lnTo>
                  <a:pt x="2156460" y="97154"/>
                </a:lnTo>
                <a:lnTo>
                  <a:pt x="2148834" y="59310"/>
                </a:lnTo>
                <a:lnTo>
                  <a:pt x="2128027" y="28432"/>
                </a:lnTo>
                <a:lnTo>
                  <a:pt x="2097149" y="7625"/>
                </a:lnTo>
                <a:lnTo>
                  <a:pt x="2059305" y="0"/>
                </a:lnTo>
                <a:close/>
              </a:path>
            </a:pathLst>
          </a:custGeom>
          <a:solidFill>
            <a:srgbClr val="E2EDFF">
              <a:alpha val="36862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5080253" y="2847593"/>
            <a:ext cx="1276985" cy="13684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10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MES5410-48</a:t>
            </a:r>
            <a:endParaRPr sz="16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  <a:p>
            <a:pPr marL="19050">
              <a:lnSpc>
                <a:spcPct val="100000"/>
              </a:lnSpc>
              <a:spcBef>
                <a:spcPts val="905"/>
              </a:spcBef>
            </a:pPr>
            <a:r>
              <a:rPr sz="800" spc="60" dirty="0">
                <a:solidFill>
                  <a:srgbClr val="275EC6"/>
                </a:solidFill>
                <a:latin typeface="Calibri"/>
                <a:cs typeface="Calibri"/>
              </a:rPr>
              <a:t>Пропускная</a:t>
            </a:r>
            <a:r>
              <a:rPr sz="800" spc="-5" dirty="0">
                <a:solidFill>
                  <a:srgbClr val="275EC6"/>
                </a:solidFill>
                <a:latin typeface="Calibri"/>
                <a:cs typeface="Calibri"/>
              </a:rPr>
              <a:t> </a:t>
            </a:r>
            <a:r>
              <a:rPr sz="800" spc="60" dirty="0">
                <a:solidFill>
                  <a:srgbClr val="275EC6"/>
                </a:solidFill>
                <a:latin typeface="Calibri"/>
                <a:cs typeface="Calibri"/>
              </a:rPr>
              <a:t>способность</a:t>
            </a:r>
            <a:endParaRPr sz="800" dirty="0">
              <a:latin typeface="Calibri"/>
              <a:cs typeface="Calibri"/>
            </a:endParaRPr>
          </a:p>
          <a:p>
            <a:pPr marL="19050">
              <a:lnSpc>
                <a:spcPct val="100000"/>
              </a:lnSpc>
              <a:spcBef>
                <a:spcPts val="355"/>
              </a:spcBef>
            </a:pPr>
            <a:r>
              <a:rPr sz="1100" b="1" spc="10" dirty="0">
                <a:latin typeface="Arial"/>
                <a:cs typeface="Arial"/>
              </a:rPr>
              <a:t>3,6</a:t>
            </a:r>
            <a:r>
              <a:rPr sz="1100" b="1" spc="-45" dirty="0">
                <a:latin typeface="Arial"/>
                <a:cs typeface="Arial"/>
              </a:rPr>
              <a:t> </a:t>
            </a:r>
            <a:r>
              <a:rPr sz="1100" b="1" spc="10" dirty="0">
                <a:latin typeface="Arial"/>
                <a:cs typeface="Arial"/>
              </a:rPr>
              <a:t>Тбит/с</a:t>
            </a:r>
            <a:endParaRPr sz="1100" dirty="0">
              <a:latin typeface="Arial"/>
              <a:cs typeface="Arial"/>
            </a:endParaRPr>
          </a:p>
          <a:p>
            <a:pPr marL="19050">
              <a:lnSpc>
                <a:spcPct val="100000"/>
              </a:lnSpc>
              <a:spcBef>
                <a:spcPts val="819"/>
              </a:spcBef>
            </a:pPr>
            <a:r>
              <a:rPr sz="800" spc="70" dirty="0">
                <a:solidFill>
                  <a:srgbClr val="275EC6"/>
                </a:solidFill>
                <a:latin typeface="Calibri"/>
                <a:cs typeface="Calibri"/>
              </a:rPr>
              <a:t>Интерфейсы</a:t>
            </a:r>
            <a:endParaRPr sz="800" dirty="0">
              <a:latin typeface="Calibri"/>
              <a:cs typeface="Calibri"/>
            </a:endParaRPr>
          </a:p>
          <a:p>
            <a:pPr marL="19050">
              <a:lnSpc>
                <a:spcPct val="100000"/>
              </a:lnSpc>
              <a:spcBef>
                <a:spcPts val="395"/>
              </a:spcBef>
            </a:pPr>
            <a:r>
              <a:rPr sz="1100" b="1" spc="20" dirty="0">
                <a:latin typeface="Arial"/>
                <a:cs typeface="Arial"/>
              </a:rPr>
              <a:t>48 </a:t>
            </a:r>
            <a:r>
              <a:rPr sz="1100" b="1" spc="-15" dirty="0">
                <a:latin typeface="Arial"/>
                <a:cs typeface="Arial"/>
              </a:rPr>
              <a:t>× </a:t>
            </a:r>
            <a:r>
              <a:rPr sz="1100" b="1" spc="-10" dirty="0">
                <a:latin typeface="Arial"/>
                <a:cs typeface="Arial"/>
              </a:rPr>
              <a:t>25G</a:t>
            </a:r>
            <a:r>
              <a:rPr sz="1100" b="1" spc="-130" dirty="0">
                <a:latin typeface="Arial"/>
                <a:cs typeface="Arial"/>
              </a:rPr>
              <a:t> </a:t>
            </a:r>
            <a:r>
              <a:rPr sz="1100" b="1" spc="-50" dirty="0">
                <a:latin typeface="Arial"/>
                <a:cs typeface="Arial"/>
              </a:rPr>
              <a:t>SFP28</a:t>
            </a:r>
            <a:endParaRPr sz="1100" dirty="0">
              <a:latin typeface="Arial"/>
              <a:cs typeface="Arial"/>
            </a:endParaRPr>
          </a:p>
          <a:p>
            <a:pPr marL="19050">
              <a:lnSpc>
                <a:spcPct val="100000"/>
              </a:lnSpc>
              <a:spcBef>
                <a:spcPts val="300"/>
              </a:spcBef>
            </a:pPr>
            <a:r>
              <a:rPr sz="1100" b="1" spc="15" dirty="0">
                <a:latin typeface="Arial"/>
                <a:cs typeface="Arial"/>
              </a:rPr>
              <a:t>6 </a:t>
            </a:r>
            <a:r>
              <a:rPr sz="1100" b="1" spc="-15" dirty="0">
                <a:latin typeface="Arial"/>
                <a:cs typeface="Arial"/>
              </a:rPr>
              <a:t>× </a:t>
            </a:r>
            <a:r>
              <a:rPr sz="1100" b="1" dirty="0">
                <a:latin typeface="Arial"/>
                <a:cs typeface="Arial"/>
              </a:rPr>
              <a:t>100G</a:t>
            </a:r>
            <a:r>
              <a:rPr sz="1100" b="1" spc="-130" dirty="0">
                <a:latin typeface="Arial"/>
                <a:cs typeface="Arial"/>
              </a:rPr>
              <a:t> </a:t>
            </a:r>
            <a:r>
              <a:rPr sz="1100" b="1" spc="-40" dirty="0">
                <a:latin typeface="Arial"/>
                <a:cs typeface="Arial"/>
              </a:rPr>
              <a:t>QSFP28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7408164" y="1488947"/>
            <a:ext cx="2380615" cy="3009900"/>
          </a:xfrm>
          <a:custGeom>
            <a:avLst/>
            <a:gdLst/>
            <a:ahLst/>
            <a:cxnLst/>
            <a:rect l="l" t="t" r="r" b="b"/>
            <a:pathLst>
              <a:path w="2380615" h="3009900">
                <a:moveTo>
                  <a:pt x="2213229" y="0"/>
                </a:moveTo>
                <a:lnTo>
                  <a:pt x="167258" y="0"/>
                </a:lnTo>
                <a:lnTo>
                  <a:pt x="122810" y="5977"/>
                </a:lnTo>
                <a:lnTo>
                  <a:pt x="82860" y="22845"/>
                </a:lnTo>
                <a:lnTo>
                  <a:pt x="49006" y="49006"/>
                </a:lnTo>
                <a:lnTo>
                  <a:pt x="22845" y="82860"/>
                </a:lnTo>
                <a:lnTo>
                  <a:pt x="5977" y="122810"/>
                </a:lnTo>
                <a:lnTo>
                  <a:pt x="0" y="167259"/>
                </a:lnTo>
                <a:lnTo>
                  <a:pt x="0" y="2842641"/>
                </a:lnTo>
                <a:lnTo>
                  <a:pt x="5977" y="2887089"/>
                </a:lnTo>
                <a:lnTo>
                  <a:pt x="22845" y="2927039"/>
                </a:lnTo>
                <a:lnTo>
                  <a:pt x="49006" y="2960893"/>
                </a:lnTo>
                <a:lnTo>
                  <a:pt x="82860" y="2987054"/>
                </a:lnTo>
                <a:lnTo>
                  <a:pt x="122810" y="3003922"/>
                </a:lnTo>
                <a:lnTo>
                  <a:pt x="167258" y="3009900"/>
                </a:lnTo>
                <a:lnTo>
                  <a:pt x="2213229" y="3009900"/>
                </a:lnTo>
                <a:lnTo>
                  <a:pt x="2257677" y="3003922"/>
                </a:lnTo>
                <a:lnTo>
                  <a:pt x="2297627" y="2987054"/>
                </a:lnTo>
                <a:lnTo>
                  <a:pt x="2331481" y="2960893"/>
                </a:lnTo>
                <a:lnTo>
                  <a:pt x="2357642" y="2927039"/>
                </a:lnTo>
                <a:lnTo>
                  <a:pt x="2374510" y="2887089"/>
                </a:lnTo>
                <a:lnTo>
                  <a:pt x="2380487" y="2842641"/>
                </a:lnTo>
                <a:lnTo>
                  <a:pt x="2380487" y="167259"/>
                </a:lnTo>
                <a:lnTo>
                  <a:pt x="2374510" y="122810"/>
                </a:lnTo>
                <a:lnTo>
                  <a:pt x="2357642" y="82860"/>
                </a:lnTo>
                <a:lnTo>
                  <a:pt x="2331481" y="49006"/>
                </a:lnTo>
                <a:lnTo>
                  <a:pt x="2297627" y="22845"/>
                </a:lnTo>
                <a:lnTo>
                  <a:pt x="2257677" y="5977"/>
                </a:lnTo>
                <a:lnTo>
                  <a:pt x="221322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519416" y="1604772"/>
            <a:ext cx="2156460" cy="1148080"/>
          </a:xfrm>
          <a:custGeom>
            <a:avLst/>
            <a:gdLst/>
            <a:ahLst/>
            <a:cxnLst/>
            <a:rect l="l" t="t" r="r" b="b"/>
            <a:pathLst>
              <a:path w="2156459" h="1148080">
                <a:moveTo>
                  <a:pt x="2059304" y="0"/>
                </a:moveTo>
                <a:lnTo>
                  <a:pt x="97154" y="0"/>
                </a:lnTo>
                <a:lnTo>
                  <a:pt x="59310" y="7625"/>
                </a:lnTo>
                <a:lnTo>
                  <a:pt x="28432" y="28432"/>
                </a:lnTo>
                <a:lnTo>
                  <a:pt x="7625" y="59310"/>
                </a:lnTo>
                <a:lnTo>
                  <a:pt x="0" y="97154"/>
                </a:lnTo>
                <a:lnTo>
                  <a:pt x="0" y="1050416"/>
                </a:lnTo>
                <a:lnTo>
                  <a:pt x="7625" y="1088261"/>
                </a:lnTo>
                <a:lnTo>
                  <a:pt x="28432" y="1119139"/>
                </a:lnTo>
                <a:lnTo>
                  <a:pt x="59310" y="1139946"/>
                </a:lnTo>
                <a:lnTo>
                  <a:pt x="97154" y="1147572"/>
                </a:lnTo>
                <a:lnTo>
                  <a:pt x="2059304" y="1147572"/>
                </a:lnTo>
                <a:lnTo>
                  <a:pt x="2097149" y="1139946"/>
                </a:lnTo>
                <a:lnTo>
                  <a:pt x="2128027" y="1119139"/>
                </a:lnTo>
                <a:lnTo>
                  <a:pt x="2148834" y="1088261"/>
                </a:lnTo>
                <a:lnTo>
                  <a:pt x="2156459" y="1050416"/>
                </a:lnTo>
                <a:lnTo>
                  <a:pt x="2156459" y="97154"/>
                </a:lnTo>
                <a:lnTo>
                  <a:pt x="2148834" y="59310"/>
                </a:lnTo>
                <a:lnTo>
                  <a:pt x="2128027" y="28432"/>
                </a:lnTo>
                <a:lnTo>
                  <a:pt x="2097149" y="7625"/>
                </a:lnTo>
                <a:lnTo>
                  <a:pt x="2059304" y="0"/>
                </a:lnTo>
                <a:close/>
              </a:path>
            </a:pathLst>
          </a:custGeom>
          <a:solidFill>
            <a:srgbClr val="E2EDFF">
              <a:alpha val="36862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7579614" y="2847593"/>
            <a:ext cx="1280160" cy="13684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10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MES5500-32</a:t>
            </a:r>
            <a:endParaRPr sz="16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  <a:p>
            <a:pPr marL="21590">
              <a:lnSpc>
                <a:spcPct val="100000"/>
              </a:lnSpc>
              <a:spcBef>
                <a:spcPts val="905"/>
              </a:spcBef>
            </a:pPr>
            <a:r>
              <a:rPr sz="800" spc="60" dirty="0">
                <a:solidFill>
                  <a:srgbClr val="275EC6"/>
                </a:solidFill>
                <a:latin typeface="Calibri"/>
                <a:cs typeface="Calibri"/>
              </a:rPr>
              <a:t>Пропускная</a:t>
            </a:r>
            <a:r>
              <a:rPr sz="800" spc="-5" dirty="0">
                <a:solidFill>
                  <a:srgbClr val="275EC6"/>
                </a:solidFill>
                <a:latin typeface="Calibri"/>
                <a:cs typeface="Calibri"/>
              </a:rPr>
              <a:t> </a:t>
            </a:r>
            <a:r>
              <a:rPr sz="800" spc="60" dirty="0">
                <a:solidFill>
                  <a:srgbClr val="275EC6"/>
                </a:solidFill>
                <a:latin typeface="Calibri"/>
                <a:cs typeface="Calibri"/>
              </a:rPr>
              <a:t>способность</a:t>
            </a:r>
            <a:endParaRPr sz="800" dirty="0">
              <a:latin typeface="Calibri"/>
              <a:cs typeface="Calibri"/>
            </a:endParaRPr>
          </a:p>
          <a:p>
            <a:pPr marL="21590">
              <a:lnSpc>
                <a:spcPct val="100000"/>
              </a:lnSpc>
              <a:spcBef>
                <a:spcPts val="355"/>
              </a:spcBef>
            </a:pPr>
            <a:r>
              <a:rPr sz="1100" b="1" spc="10" dirty="0">
                <a:latin typeface="Arial"/>
                <a:cs typeface="Arial"/>
              </a:rPr>
              <a:t>6,4</a:t>
            </a:r>
            <a:r>
              <a:rPr sz="1100" b="1" spc="-45" dirty="0">
                <a:latin typeface="Arial"/>
                <a:cs typeface="Arial"/>
              </a:rPr>
              <a:t> </a:t>
            </a:r>
            <a:r>
              <a:rPr sz="1100" b="1" spc="10" dirty="0">
                <a:latin typeface="Arial"/>
                <a:cs typeface="Arial"/>
              </a:rPr>
              <a:t>Тбит/с</a:t>
            </a:r>
            <a:endParaRPr sz="1100" dirty="0">
              <a:latin typeface="Arial"/>
              <a:cs typeface="Arial"/>
            </a:endParaRPr>
          </a:p>
          <a:p>
            <a:pPr marL="21590">
              <a:lnSpc>
                <a:spcPct val="100000"/>
              </a:lnSpc>
              <a:spcBef>
                <a:spcPts val="819"/>
              </a:spcBef>
            </a:pPr>
            <a:r>
              <a:rPr sz="800" spc="70" dirty="0">
                <a:solidFill>
                  <a:srgbClr val="275EC6"/>
                </a:solidFill>
                <a:latin typeface="Calibri"/>
                <a:cs typeface="Calibri"/>
              </a:rPr>
              <a:t>Интерфейсы</a:t>
            </a:r>
            <a:endParaRPr sz="800" dirty="0">
              <a:latin typeface="Calibri"/>
              <a:cs typeface="Calibri"/>
            </a:endParaRPr>
          </a:p>
          <a:p>
            <a:pPr marL="21590">
              <a:lnSpc>
                <a:spcPct val="100000"/>
              </a:lnSpc>
              <a:spcBef>
                <a:spcPts val="395"/>
              </a:spcBef>
            </a:pPr>
            <a:r>
              <a:rPr sz="1100" b="1" spc="15" dirty="0">
                <a:latin typeface="Arial"/>
                <a:cs typeface="Arial"/>
              </a:rPr>
              <a:t>2 </a:t>
            </a:r>
            <a:r>
              <a:rPr sz="1100" b="1" spc="-15" dirty="0">
                <a:latin typeface="Arial"/>
                <a:cs typeface="Arial"/>
              </a:rPr>
              <a:t>× </a:t>
            </a:r>
            <a:r>
              <a:rPr sz="1100" b="1" spc="-10" dirty="0">
                <a:latin typeface="Arial"/>
                <a:cs typeface="Arial"/>
              </a:rPr>
              <a:t>10G</a:t>
            </a:r>
            <a:r>
              <a:rPr sz="1100" b="1" spc="-105" dirty="0">
                <a:latin typeface="Arial"/>
                <a:cs typeface="Arial"/>
              </a:rPr>
              <a:t> </a:t>
            </a:r>
            <a:r>
              <a:rPr sz="1100" b="1" spc="-70" dirty="0">
                <a:latin typeface="Arial"/>
                <a:cs typeface="Arial"/>
              </a:rPr>
              <a:t>SFP+</a:t>
            </a:r>
            <a:endParaRPr sz="1100" dirty="0">
              <a:latin typeface="Arial"/>
              <a:cs typeface="Arial"/>
            </a:endParaRPr>
          </a:p>
          <a:p>
            <a:pPr marL="21590">
              <a:lnSpc>
                <a:spcPct val="100000"/>
              </a:lnSpc>
              <a:spcBef>
                <a:spcPts val="300"/>
              </a:spcBef>
            </a:pPr>
            <a:r>
              <a:rPr sz="1100" b="1" spc="20" dirty="0">
                <a:latin typeface="Arial"/>
                <a:cs typeface="Arial"/>
              </a:rPr>
              <a:t>32 </a:t>
            </a:r>
            <a:r>
              <a:rPr sz="1100" b="1" spc="-15" dirty="0">
                <a:latin typeface="Arial"/>
                <a:cs typeface="Arial"/>
              </a:rPr>
              <a:t>× </a:t>
            </a:r>
            <a:r>
              <a:rPr sz="1100" b="1" dirty="0">
                <a:latin typeface="Arial"/>
                <a:cs typeface="Arial"/>
              </a:rPr>
              <a:t>100G</a:t>
            </a:r>
            <a:r>
              <a:rPr sz="1100" b="1" spc="-165" dirty="0">
                <a:latin typeface="Arial"/>
                <a:cs typeface="Arial"/>
              </a:rPr>
              <a:t> </a:t>
            </a:r>
            <a:r>
              <a:rPr sz="1100" b="1" spc="-40" dirty="0">
                <a:latin typeface="Arial"/>
                <a:cs typeface="Arial"/>
              </a:rPr>
              <a:t>QSFP28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5337047" y="2077211"/>
            <a:ext cx="1516379" cy="54102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845552" y="2028444"/>
            <a:ext cx="1516379" cy="59740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1538457" y="332395"/>
            <a:ext cx="325755" cy="297180"/>
          </a:xfrm>
          <a:custGeom>
            <a:avLst/>
            <a:gdLst/>
            <a:ahLst/>
            <a:cxnLst/>
            <a:rect l="l" t="t" r="r" b="b"/>
            <a:pathLst>
              <a:path w="325754" h="297180">
                <a:moveTo>
                  <a:pt x="52096" y="188364"/>
                </a:moveTo>
                <a:lnTo>
                  <a:pt x="9808" y="211528"/>
                </a:lnTo>
                <a:lnTo>
                  <a:pt x="0" y="242752"/>
                </a:lnTo>
                <a:lnTo>
                  <a:pt x="2575" y="259294"/>
                </a:lnTo>
                <a:lnTo>
                  <a:pt x="9838" y="273966"/>
                </a:lnTo>
                <a:lnTo>
                  <a:pt x="21122" y="285810"/>
                </a:lnTo>
                <a:lnTo>
                  <a:pt x="35758" y="293871"/>
                </a:lnTo>
                <a:lnTo>
                  <a:pt x="52140" y="297103"/>
                </a:lnTo>
                <a:lnTo>
                  <a:pt x="68361" y="295280"/>
                </a:lnTo>
                <a:lnTo>
                  <a:pt x="83305" y="288703"/>
                </a:lnTo>
                <a:lnTo>
                  <a:pt x="95854" y="277670"/>
                </a:lnTo>
                <a:lnTo>
                  <a:pt x="117419" y="259070"/>
                </a:lnTo>
                <a:lnTo>
                  <a:pt x="143141" y="248580"/>
                </a:lnTo>
                <a:lnTo>
                  <a:pt x="170851" y="246696"/>
                </a:lnTo>
                <a:lnTo>
                  <a:pt x="197278" y="246696"/>
                </a:lnTo>
                <a:lnTo>
                  <a:pt x="197277" y="238778"/>
                </a:lnTo>
                <a:lnTo>
                  <a:pt x="143157" y="236891"/>
                </a:lnTo>
                <a:lnTo>
                  <a:pt x="95854" y="207803"/>
                </a:lnTo>
                <a:lnTo>
                  <a:pt x="83288" y="196760"/>
                </a:lnTo>
                <a:lnTo>
                  <a:pt x="68328" y="190184"/>
                </a:lnTo>
                <a:lnTo>
                  <a:pt x="52096" y="188364"/>
                </a:lnTo>
                <a:close/>
              </a:path>
              <a:path w="325754" h="297180">
                <a:moveTo>
                  <a:pt x="208970" y="111964"/>
                </a:moveTo>
                <a:lnTo>
                  <a:pt x="203131" y="116651"/>
                </a:lnTo>
                <a:lnTo>
                  <a:pt x="196616" y="120421"/>
                </a:lnTo>
                <a:lnTo>
                  <a:pt x="189647" y="123146"/>
                </a:lnTo>
                <a:lnTo>
                  <a:pt x="209650" y="143427"/>
                </a:lnTo>
                <a:lnTo>
                  <a:pt x="221870" y="168428"/>
                </a:lnTo>
                <a:lnTo>
                  <a:pt x="225664" y="196013"/>
                </a:lnTo>
                <a:lnTo>
                  <a:pt x="220389" y="224047"/>
                </a:lnTo>
                <a:lnTo>
                  <a:pt x="217145" y="240472"/>
                </a:lnTo>
                <a:lnTo>
                  <a:pt x="218946" y="256749"/>
                </a:lnTo>
                <a:lnTo>
                  <a:pt x="225493" y="271756"/>
                </a:lnTo>
                <a:lnTo>
                  <a:pt x="236482" y="284369"/>
                </a:lnTo>
                <a:lnTo>
                  <a:pt x="250775" y="293034"/>
                </a:lnTo>
                <a:lnTo>
                  <a:pt x="266648" y="296894"/>
                </a:lnTo>
                <a:lnTo>
                  <a:pt x="282948" y="295850"/>
                </a:lnTo>
                <a:lnTo>
                  <a:pt x="298520" y="289799"/>
                </a:lnTo>
                <a:lnTo>
                  <a:pt x="311521" y="279293"/>
                </a:lnTo>
                <a:lnTo>
                  <a:pt x="320561" y="265654"/>
                </a:lnTo>
                <a:lnTo>
                  <a:pt x="325150" y="249936"/>
                </a:lnTo>
                <a:lnTo>
                  <a:pt x="324792" y="233195"/>
                </a:lnTo>
                <a:lnTo>
                  <a:pt x="319390" y="217359"/>
                </a:lnTo>
                <a:lnTo>
                  <a:pt x="309705" y="204184"/>
                </a:lnTo>
                <a:lnTo>
                  <a:pt x="296555" y="194492"/>
                </a:lnTo>
                <a:lnTo>
                  <a:pt x="280753" y="189109"/>
                </a:lnTo>
                <a:lnTo>
                  <a:pt x="253904" y="179689"/>
                </a:lnTo>
                <a:lnTo>
                  <a:pt x="231981" y="162600"/>
                </a:lnTo>
                <a:lnTo>
                  <a:pt x="216498" y="139479"/>
                </a:lnTo>
                <a:lnTo>
                  <a:pt x="208970" y="111964"/>
                </a:lnTo>
                <a:close/>
              </a:path>
              <a:path w="325754" h="297180">
                <a:moveTo>
                  <a:pt x="197278" y="246696"/>
                </a:moveTo>
                <a:lnTo>
                  <a:pt x="170851" y="246696"/>
                </a:lnTo>
                <a:lnTo>
                  <a:pt x="198382" y="253913"/>
                </a:lnTo>
                <a:lnTo>
                  <a:pt x="197278" y="246696"/>
                </a:lnTo>
                <a:close/>
              </a:path>
              <a:path w="325754" h="297180">
                <a:moveTo>
                  <a:pt x="198382" y="231548"/>
                </a:moveTo>
                <a:lnTo>
                  <a:pt x="170863" y="238778"/>
                </a:lnTo>
                <a:lnTo>
                  <a:pt x="197277" y="238778"/>
                </a:lnTo>
                <a:lnTo>
                  <a:pt x="198382" y="231548"/>
                </a:lnTo>
                <a:close/>
              </a:path>
              <a:path w="325754" h="297180">
                <a:moveTo>
                  <a:pt x="158016" y="0"/>
                </a:moveTo>
                <a:lnTo>
                  <a:pt x="116880" y="25163"/>
                </a:lnTo>
                <a:lnTo>
                  <a:pt x="108545" y="56422"/>
                </a:lnTo>
                <a:lnTo>
                  <a:pt x="111802" y="72841"/>
                </a:lnTo>
                <a:lnTo>
                  <a:pt x="117088" y="100866"/>
                </a:lnTo>
                <a:lnTo>
                  <a:pt x="113291" y="128445"/>
                </a:lnTo>
                <a:lnTo>
                  <a:pt x="101063" y="153446"/>
                </a:lnTo>
                <a:lnTo>
                  <a:pt x="81060" y="173742"/>
                </a:lnTo>
                <a:lnTo>
                  <a:pt x="88030" y="176468"/>
                </a:lnTo>
                <a:lnTo>
                  <a:pt x="94533" y="180241"/>
                </a:lnTo>
                <a:lnTo>
                  <a:pt x="100384" y="184924"/>
                </a:lnTo>
                <a:lnTo>
                  <a:pt x="107902" y="157416"/>
                </a:lnTo>
                <a:lnTo>
                  <a:pt x="123386" y="134307"/>
                </a:lnTo>
                <a:lnTo>
                  <a:pt x="145314" y="117220"/>
                </a:lnTo>
                <a:lnTo>
                  <a:pt x="172166" y="107780"/>
                </a:lnTo>
                <a:lnTo>
                  <a:pt x="187979" y="102390"/>
                </a:lnTo>
                <a:lnTo>
                  <a:pt x="201138" y="92689"/>
                </a:lnTo>
                <a:lnTo>
                  <a:pt x="210824" y="79502"/>
                </a:lnTo>
                <a:lnTo>
                  <a:pt x="216215" y="63652"/>
                </a:lnTo>
                <a:lnTo>
                  <a:pt x="216553" y="46914"/>
                </a:lnTo>
                <a:lnTo>
                  <a:pt x="211950" y="31201"/>
                </a:lnTo>
                <a:lnTo>
                  <a:pt x="202899" y="17568"/>
                </a:lnTo>
                <a:lnTo>
                  <a:pt x="189890" y="7070"/>
                </a:lnTo>
                <a:lnTo>
                  <a:pt x="174317" y="1030"/>
                </a:lnTo>
                <a:lnTo>
                  <a:pt x="158016" y="0"/>
                </a:lnTo>
                <a:close/>
              </a:path>
            </a:pathLst>
          </a:custGeom>
          <a:solidFill>
            <a:srgbClr val="275E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401823" y="1488947"/>
            <a:ext cx="2380615" cy="3009900"/>
          </a:xfrm>
          <a:custGeom>
            <a:avLst/>
            <a:gdLst/>
            <a:ahLst/>
            <a:cxnLst/>
            <a:rect l="l" t="t" r="r" b="b"/>
            <a:pathLst>
              <a:path w="2380615" h="3009900">
                <a:moveTo>
                  <a:pt x="2213229" y="0"/>
                </a:moveTo>
                <a:lnTo>
                  <a:pt x="167258" y="0"/>
                </a:lnTo>
                <a:lnTo>
                  <a:pt x="122810" y="5977"/>
                </a:lnTo>
                <a:lnTo>
                  <a:pt x="82860" y="22845"/>
                </a:lnTo>
                <a:lnTo>
                  <a:pt x="49006" y="49006"/>
                </a:lnTo>
                <a:lnTo>
                  <a:pt x="22845" y="82860"/>
                </a:lnTo>
                <a:lnTo>
                  <a:pt x="5977" y="122810"/>
                </a:lnTo>
                <a:lnTo>
                  <a:pt x="0" y="167259"/>
                </a:lnTo>
                <a:lnTo>
                  <a:pt x="0" y="2842641"/>
                </a:lnTo>
                <a:lnTo>
                  <a:pt x="5977" y="2887089"/>
                </a:lnTo>
                <a:lnTo>
                  <a:pt x="22845" y="2927039"/>
                </a:lnTo>
                <a:lnTo>
                  <a:pt x="49006" y="2960893"/>
                </a:lnTo>
                <a:lnTo>
                  <a:pt x="82860" y="2987054"/>
                </a:lnTo>
                <a:lnTo>
                  <a:pt x="122810" y="3003922"/>
                </a:lnTo>
                <a:lnTo>
                  <a:pt x="167258" y="3009900"/>
                </a:lnTo>
                <a:lnTo>
                  <a:pt x="2213229" y="3009900"/>
                </a:lnTo>
                <a:lnTo>
                  <a:pt x="2257677" y="3003922"/>
                </a:lnTo>
                <a:lnTo>
                  <a:pt x="2297627" y="2987054"/>
                </a:lnTo>
                <a:lnTo>
                  <a:pt x="2331481" y="2960893"/>
                </a:lnTo>
                <a:lnTo>
                  <a:pt x="2357642" y="2927039"/>
                </a:lnTo>
                <a:lnTo>
                  <a:pt x="2374510" y="2887089"/>
                </a:lnTo>
                <a:lnTo>
                  <a:pt x="2380488" y="2842641"/>
                </a:lnTo>
                <a:lnTo>
                  <a:pt x="2380488" y="167259"/>
                </a:lnTo>
                <a:lnTo>
                  <a:pt x="2374510" y="122810"/>
                </a:lnTo>
                <a:lnTo>
                  <a:pt x="2357642" y="82860"/>
                </a:lnTo>
                <a:lnTo>
                  <a:pt x="2331481" y="49006"/>
                </a:lnTo>
                <a:lnTo>
                  <a:pt x="2297627" y="22845"/>
                </a:lnTo>
                <a:lnTo>
                  <a:pt x="2257677" y="5977"/>
                </a:lnTo>
                <a:lnTo>
                  <a:pt x="221322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513076" y="1604772"/>
            <a:ext cx="2156460" cy="1148080"/>
          </a:xfrm>
          <a:custGeom>
            <a:avLst/>
            <a:gdLst/>
            <a:ahLst/>
            <a:cxnLst/>
            <a:rect l="l" t="t" r="r" b="b"/>
            <a:pathLst>
              <a:path w="2156460" h="1148080">
                <a:moveTo>
                  <a:pt x="2059304" y="0"/>
                </a:moveTo>
                <a:lnTo>
                  <a:pt x="97155" y="0"/>
                </a:lnTo>
                <a:lnTo>
                  <a:pt x="59310" y="7625"/>
                </a:lnTo>
                <a:lnTo>
                  <a:pt x="28432" y="28432"/>
                </a:lnTo>
                <a:lnTo>
                  <a:pt x="7625" y="59310"/>
                </a:lnTo>
                <a:lnTo>
                  <a:pt x="0" y="97154"/>
                </a:lnTo>
                <a:lnTo>
                  <a:pt x="0" y="1050416"/>
                </a:lnTo>
                <a:lnTo>
                  <a:pt x="7625" y="1088261"/>
                </a:lnTo>
                <a:lnTo>
                  <a:pt x="28432" y="1119139"/>
                </a:lnTo>
                <a:lnTo>
                  <a:pt x="59310" y="1139946"/>
                </a:lnTo>
                <a:lnTo>
                  <a:pt x="97155" y="1147572"/>
                </a:lnTo>
                <a:lnTo>
                  <a:pt x="2059304" y="1147572"/>
                </a:lnTo>
                <a:lnTo>
                  <a:pt x="2097149" y="1139946"/>
                </a:lnTo>
                <a:lnTo>
                  <a:pt x="2128027" y="1119139"/>
                </a:lnTo>
                <a:lnTo>
                  <a:pt x="2148834" y="1088261"/>
                </a:lnTo>
                <a:lnTo>
                  <a:pt x="2156460" y="1050416"/>
                </a:lnTo>
                <a:lnTo>
                  <a:pt x="2156460" y="97154"/>
                </a:lnTo>
                <a:lnTo>
                  <a:pt x="2148834" y="59310"/>
                </a:lnTo>
                <a:lnTo>
                  <a:pt x="2128027" y="28432"/>
                </a:lnTo>
                <a:lnTo>
                  <a:pt x="2097149" y="7625"/>
                </a:lnTo>
                <a:lnTo>
                  <a:pt x="2059304" y="0"/>
                </a:lnTo>
                <a:close/>
              </a:path>
            </a:pathLst>
          </a:custGeom>
          <a:solidFill>
            <a:srgbClr val="E2EDFF">
              <a:alpha val="36862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2576322" y="2847593"/>
            <a:ext cx="1276985" cy="13684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10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MES5400-24</a:t>
            </a:r>
            <a:endParaRPr sz="16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  <a:p>
            <a:pPr marL="19050">
              <a:lnSpc>
                <a:spcPct val="100000"/>
              </a:lnSpc>
              <a:spcBef>
                <a:spcPts val="905"/>
              </a:spcBef>
            </a:pPr>
            <a:r>
              <a:rPr sz="800" spc="60" dirty="0">
                <a:solidFill>
                  <a:srgbClr val="275EC6"/>
                </a:solidFill>
                <a:latin typeface="Calibri"/>
                <a:cs typeface="Calibri"/>
              </a:rPr>
              <a:t>Пропускная</a:t>
            </a:r>
            <a:r>
              <a:rPr sz="800" spc="-5" dirty="0">
                <a:solidFill>
                  <a:srgbClr val="275EC6"/>
                </a:solidFill>
                <a:latin typeface="Calibri"/>
                <a:cs typeface="Calibri"/>
              </a:rPr>
              <a:t> </a:t>
            </a:r>
            <a:r>
              <a:rPr sz="800" spc="60" dirty="0">
                <a:solidFill>
                  <a:srgbClr val="275EC6"/>
                </a:solidFill>
                <a:latin typeface="Calibri"/>
                <a:cs typeface="Calibri"/>
              </a:rPr>
              <a:t>способность</a:t>
            </a:r>
            <a:endParaRPr sz="800" dirty="0">
              <a:latin typeface="Calibri"/>
              <a:cs typeface="Calibri"/>
            </a:endParaRPr>
          </a:p>
          <a:p>
            <a:pPr marL="19050">
              <a:lnSpc>
                <a:spcPct val="100000"/>
              </a:lnSpc>
              <a:spcBef>
                <a:spcPts val="355"/>
              </a:spcBef>
            </a:pPr>
            <a:r>
              <a:rPr sz="1100" b="1" spc="10" dirty="0">
                <a:latin typeface="Arial"/>
                <a:cs typeface="Arial"/>
              </a:rPr>
              <a:t>1,68</a:t>
            </a:r>
            <a:r>
              <a:rPr sz="1100" b="1" spc="-60" dirty="0">
                <a:latin typeface="Arial"/>
                <a:cs typeface="Arial"/>
              </a:rPr>
              <a:t> </a:t>
            </a:r>
            <a:r>
              <a:rPr sz="1100" b="1" spc="10" dirty="0">
                <a:latin typeface="Arial"/>
                <a:cs typeface="Arial"/>
              </a:rPr>
              <a:t>Тбит/с</a:t>
            </a:r>
            <a:endParaRPr sz="1100" dirty="0">
              <a:latin typeface="Arial"/>
              <a:cs typeface="Arial"/>
            </a:endParaRPr>
          </a:p>
          <a:p>
            <a:pPr marL="19050">
              <a:lnSpc>
                <a:spcPct val="100000"/>
              </a:lnSpc>
              <a:spcBef>
                <a:spcPts val="819"/>
              </a:spcBef>
            </a:pPr>
            <a:r>
              <a:rPr sz="800" spc="70" dirty="0">
                <a:solidFill>
                  <a:srgbClr val="275EC6"/>
                </a:solidFill>
                <a:latin typeface="Calibri"/>
                <a:cs typeface="Calibri"/>
              </a:rPr>
              <a:t>Интерфейсы</a:t>
            </a:r>
            <a:endParaRPr sz="800" dirty="0">
              <a:latin typeface="Calibri"/>
              <a:cs typeface="Calibri"/>
            </a:endParaRPr>
          </a:p>
          <a:p>
            <a:pPr marL="19050">
              <a:lnSpc>
                <a:spcPct val="100000"/>
              </a:lnSpc>
              <a:spcBef>
                <a:spcPts val="395"/>
              </a:spcBef>
            </a:pPr>
            <a:r>
              <a:rPr sz="1100" b="1" spc="15" dirty="0">
                <a:latin typeface="Arial"/>
                <a:cs typeface="Arial"/>
              </a:rPr>
              <a:t>24 </a:t>
            </a:r>
            <a:r>
              <a:rPr sz="1100" b="1" spc="-15" dirty="0">
                <a:latin typeface="Arial"/>
                <a:cs typeface="Arial"/>
              </a:rPr>
              <a:t>× </a:t>
            </a:r>
            <a:r>
              <a:rPr sz="1100" b="1" spc="-10" dirty="0">
                <a:latin typeface="Arial"/>
                <a:cs typeface="Arial"/>
              </a:rPr>
              <a:t>10G</a:t>
            </a:r>
            <a:r>
              <a:rPr sz="1100" b="1" spc="-125" dirty="0">
                <a:latin typeface="Arial"/>
                <a:cs typeface="Arial"/>
              </a:rPr>
              <a:t> </a:t>
            </a:r>
            <a:r>
              <a:rPr sz="1100" b="1" spc="-70" dirty="0">
                <a:latin typeface="Arial"/>
                <a:cs typeface="Arial"/>
              </a:rPr>
              <a:t>SFP+</a:t>
            </a:r>
            <a:endParaRPr sz="1100" dirty="0">
              <a:latin typeface="Arial"/>
              <a:cs typeface="Arial"/>
            </a:endParaRPr>
          </a:p>
          <a:p>
            <a:pPr marL="19050">
              <a:lnSpc>
                <a:spcPct val="100000"/>
              </a:lnSpc>
              <a:spcBef>
                <a:spcPts val="300"/>
              </a:spcBef>
            </a:pPr>
            <a:r>
              <a:rPr sz="1100" b="1" spc="15" dirty="0">
                <a:latin typeface="Arial"/>
                <a:cs typeface="Arial"/>
              </a:rPr>
              <a:t>6 </a:t>
            </a:r>
            <a:r>
              <a:rPr sz="1100" b="1" spc="-15" dirty="0">
                <a:latin typeface="Arial"/>
                <a:cs typeface="Arial"/>
              </a:rPr>
              <a:t>× </a:t>
            </a:r>
            <a:r>
              <a:rPr sz="1100" b="1" dirty="0">
                <a:latin typeface="Arial"/>
                <a:cs typeface="Arial"/>
              </a:rPr>
              <a:t>100G</a:t>
            </a:r>
            <a:r>
              <a:rPr sz="1100" b="1" spc="-130" dirty="0">
                <a:latin typeface="Arial"/>
                <a:cs typeface="Arial"/>
              </a:rPr>
              <a:t> </a:t>
            </a:r>
            <a:r>
              <a:rPr sz="1100" b="1" spc="-40" dirty="0">
                <a:latin typeface="Arial"/>
                <a:cs typeface="Arial"/>
              </a:rPr>
              <a:t>QSFP28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2795016" y="2007107"/>
            <a:ext cx="1594104" cy="66751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3325114" y="4823064"/>
            <a:ext cx="523875" cy="940435"/>
          </a:xfrm>
          <a:prstGeom prst="rect">
            <a:avLst/>
          </a:prstGeom>
        </p:spPr>
        <p:txBody>
          <a:bodyPr vert="horz" wrap="square" lIns="0" tIns="121920" rIns="0" bIns="0" rtlCol="0">
            <a:spAutoFit/>
          </a:bodyPr>
          <a:lstStyle/>
          <a:p>
            <a:pPr marL="26670">
              <a:lnSpc>
                <a:spcPct val="100000"/>
              </a:lnSpc>
              <a:spcBef>
                <a:spcPts val="960"/>
              </a:spcBef>
            </a:pPr>
            <a:r>
              <a:rPr sz="2800" b="1" spc="85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64</a:t>
            </a:r>
            <a:endParaRPr sz="28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  <a:p>
            <a:pPr marL="12700">
              <a:lnSpc>
                <a:spcPct val="100000"/>
              </a:lnSpc>
              <a:spcBef>
                <a:spcPts val="340"/>
              </a:spcBef>
            </a:pPr>
            <a:r>
              <a:rPr sz="1100" spc="65" dirty="0">
                <a:latin typeface="Calibri"/>
                <a:cs typeface="Calibri"/>
              </a:rPr>
              <a:t>ECMP-</a:t>
            </a:r>
            <a:endParaRPr sz="11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100" spc="95" dirty="0">
                <a:latin typeface="Calibri"/>
                <a:cs typeface="Calibri"/>
              </a:rPr>
              <a:t>г</a:t>
            </a:r>
            <a:r>
              <a:rPr sz="1100" spc="90" dirty="0">
                <a:latin typeface="Calibri"/>
                <a:cs typeface="Calibri"/>
              </a:rPr>
              <a:t>р</a:t>
            </a:r>
            <a:r>
              <a:rPr sz="1100" spc="95" dirty="0">
                <a:latin typeface="Calibri"/>
                <a:cs typeface="Calibri"/>
              </a:rPr>
              <a:t>уппы</a:t>
            </a:r>
            <a:endParaRPr sz="1100" dirty="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488560" y="4823064"/>
            <a:ext cx="732790" cy="931024"/>
          </a:xfrm>
          <a:prstGeom prst="rect">
            <a:avLst/>
          </a:prstGeom>
        </p:spPr>
        <p:txBody>
          <a:bodyPr vert="horz" wrap="square" lIns="0" tIns="121920" rIns="0" bIns="0" rtlCol="0">
            <a:spAutoFit/>
          </a:bodyPr>
          <a:lstStyle/>
          <a:p>
            <a:pPr marL="19050">
              <a:lnSpc>
                <a:spcPct val="100000"/>
              </a:lnSpc>
              <a:spcBef>
                <a:spcPts val="960"/>
              </a:spcBef>
            </a:pPr>
            <a:r>
              <a:rPr sz="2800" b="1" spc="85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251</a:t>
            </a:r>
            <a:endParaRPr sz="28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  <a:p>
            <a:pPr marL="12700">
              <a:lnSpc>
                <a:spcPct val="100000"/>
              </a:lnSpc>
              <a:spcBef>
                <a:spcPts val="340"/>
              </a:spcBef>
            </a:pPr>
            <a:r>
              <a:rPr sz="1100" spc="80" dirty="0">
                <a:latin typeface="Calibri"/>
                <a:cs typeface="Calibri"/>
              </a:rPr>
              <a:t>Таблица</a:t>
            </a:r>
            <a:endParaRPr sz="11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100" spc="60" dirty="0">
                <a:latin typeface="Calibri"/>
                <a:cs typeface="Calibri"/>
              </a:rPr>
              <a:t>VRF</a:t>
            </a:r>
            <a:endParaRPr sz="1100" dirty="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739765" y="4823064"/>
            <a:ext cx="732790" cy="940435"/>
          </a:xfrm>
          <a:prstGeom prst="rect">
            <a:avLst/>
          </a:prstGeom>
        </p:spPr>
        <p:txBody>
          <a:bodyPr vert="horz" wrap="square" lIns="0" tIns="1219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60"/>
              </a:spcBef>
            </a:pPr>
            <a:r>
              <a:rPr sz="2800" b="1" spc="-10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4K</a:t>
            </a:r>
            <a:endParaRPr sz="28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  <a:p>
            <a:pPr marL="12700">
              <a:lnSpc>
                <a:spcPct val="100000"/>
              </a:lnSpc>
              <a:spcBef>
                <a:spcPts val="340"/>
              </a:spcBef>
            </a:pPr>
            <a:r>
              <a:rPr sz="1100" spc="70" dirty="0">
                <a:latin typeface="Calibri"/>
                <a:cs typeface="Calibri"/>
              </a:rPr>
              <a:t>VXLAN</a:t>
            </a:r>
            <a:endParaRPr sz="11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100" spc="85" dirty="0">
                <a:latin typeface="Calibri"/>
                <a:cs typeface="Calibri"/>
              </a:rPr>
              <a:t>инстансов</a:t>
            </a:r>
            <a:endParaRPr sz="1100" dirty="0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7027926" y="4823064"/>
            <a:ext cx="578485" cy="940435"/>
          </a:xfrm>
          <a:prstGeom prst="rect">
            <a:avLst/>
          </a:prstGeom>
        </p:spPr>
        <p:txBody>
          <a:bodyPr vert="horz" wrap="square" lIns="0" tIns="121920" rIns="0" bIns="0" rtlCol="0">
            <a:spAutoFit/>
          </a:bodyPr>
          <a:lstStyle/>
          <a:p>
            <a:pPr marL="22225">
              <a:lnSpc>
                <a:spcPct val="100000"/>
              </a:lnSpc>
              <a:spcBef>
                <a:spcPts val="960"/>
              </a:spcBef>
            </a:pPr>
            <a:r>
              <a:rPr sz="2800" b="1" spc="80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8</a:t>
            </a:r>
            <a:endParaRPr sz="28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  <a:p>
            <a:pPr marL="12700" marR="5080">
              <a:lnSpc>
                <a:spcPct val="100000"/>
              </a:lnSpc>
              <a:spcBef>
                <a:spcPts val="340"/>
              </a:spcBef>
            </a:pPr>
            <a:r>
              <a:rPr sz="1100" spc="180" dirty="0">
                <a:latin typeface="Calibri"/>
                <a:cs typeface="Calibri"/>
              </a:rPr>
              <a:t>Ю</a:t>
            </a:r>
            <a:r>
              <a:rPr sz="1100" spc="105" dirty="0">
                <a:latin typeface="Calibri"/>
                <a:cs typeface="Calibri"/>
              </a:rPr>
              <a:t>н</a:t>
            </a:r>
            <a:r>
              <a:rPr sz="1100" spc="95" dirty="0">
                <a:latin typeface="Calibri"/>
                <a:cs typeface="Calibri"/>
              </a:rPr>
              <a:t>и</a:t>
            </a:r>
            <a:r>
              <a:rPr sz="1100" spc="85" dirty="0">
                <a:latin typeface="Calibri"/>
                <a:cs typeface="Calibri"/>
              </a:rPr>
              <a:t>т</a:t>
            </a:r>
            <a:r>
              <a:rPr sz="1100" spc="75" dirty="0">
                <a:latin typeface="Calibri"/>
                <a:cs typeface="Calibri"/>
              </a:rPr>
              <a:t>о</a:t>
            </a:r>
            <a:r>
              <a:rPr sz="1100" spc="65" dirty="0">
                <a:latin typeface="Calibri"/>
                <a:cs typeface="Calibri"/>
              </a:rPr>
              <a:t>в  </a:t>
            </a:r>
            <a:r>
              <a:rPr sz="1100" spc="105" dirty="0">
                <a:latin typeface="Calibri"/>
                <a:cs typeface="Calibri"/>
              </a:rPr>
              <a:t>в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70" dirty="0">
                <a:latin typeface="Calibri"/>
                <a:cs typeface="Calibri"/>
              </a:rPr>
              <a:t>стеке</a:t>
            </a:r>
            <a:endParaRPr sz="1100" dirty="0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3330321" y="1715770"/>
            <a:ext cx="726440" cy="2698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800" spc="65" dirty="0">
                <a:solidFill>
                  <a:srgbClr val="275EC6"/>
                </a:solidFill>
                <a:latin typeface="Calibri"/>
                <a:cs typeface="Calibri"/>
              </a:rPr>
              <a:t>Тра</a:t>
            </a:r>
            <a:r>
              <a:rPr sz="800" spc="60" dirty="0">
                <a:solidFill>
                  <a:srgbClr val="275EC6"/>
                </a:solidFill>
                <a:latin typeface="Calibri"/>
                <a:cs typeface="Calibri"/>
              </a:rPr>
              <a:t>нсп</a:t>
            </a:r>
            <a:r>
              <a:rPr sz="800" spc="55" dirty="0">
                <a:solidFill>
                  <a:srgbClr val="275EC6"/>
                </a:solidFill>
                <a:latin typeface="Calibri"/>
                <a:cs typeface="Calibri"/>
              </a:rPr>
              <a:t>о</a:t>
            </a:r>
            <a:r>
              <a:rPr sz="800" spc="80" dirty="0">
                <a:solidFill>
                  <a:srgbClr val="275EC6"/>
                </a:solidFill>
                <a:latin typeface="Calibri"/>
                <a:cs typeface="Calibri"/>
              </a:rPr>
              <a:t>р</a:t>
            </a:r>
            <a:r>
              <a:rPr sz="800" spc="60" dirty="0">
                <a:solidFill>
                  <a:srgbClr val="275EC6"/>
                </a:solidFill>
                <a:latin typeface="Calibri"/>
                <a:cs typeface="Calibri"/>
              </a:rPr>
              <a:t>т</a:t>
            </a:r>
            <a:r>
              <a:rPr sz="800" spc="75" dirty="0">
                <a:solidFill>
                  <a:srgbClr val="275EC6"/>
                </a:solidFill>
                <a:latin typeface="Calibri"/>
                <a:cs typeface="Calibri"/>
              </a:rPr>
              <a:t>н</a:t>
            </a:r>
            <a:r>
              <a:rPr sz="800" spc="55" dirty="0">
                <a:solidFill>
                  <a:srgbClr val="275EC6"/>
                </a:solidFill>
                <a:latin typeface="Calibri"/>
                <a:cs typeface="Calibri"/>
              </a:rPr>
              <a:t>а</a:t>
            </a:r>
            <a:r>
              <a:rPr sz="800" spc="40" dirty="0">
                <a:solidFill>
                  <a:srgbClr val="275EC6"/>
                </a:solidFill>
                <a:latin typeface="Calibri"/>
                <a:cs typeface="Calibri"/>
              </a:rPr>
              <a:t>я  </a:t>
            </a:r>
            <a:r>
              <a:rPr sz="800" spc="60" dirty="0">
                <a:solidFill>
                  <a:srgbClr val="275EC6"/>
                </a:solidFill>
                <a:latin typeface="Calibri"/>
                <a:cs typeface="Calibri"/>
              </a:rPr>
              <a:t>безопасность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3034283" y="1711451"/>
            <a:ext cx="263652" cy="28803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8133333" y="386588"/>
            <a:ext cx="270510" cy="1827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b="1" spc="-125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  <a:hlinkClick r:id="rId8" action="ppaction://hlinksldjump"/>
              </a:rPr>
              <a:t>E</a:t>
            </a:r>
            <a:r>
              <a:rPr sz="1100" b="1" spc="-130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  <a:hlinkClick r:id="rId8" action="ppaction://hlinksldjump"/>
              </a:rPr>
              <a:t>S</a:t>
            </a:r>
            <a:r>
              <a:rPr sz="1100" b="1" spc="-90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  <a:hlinkClick r:id="rId8" action="ppaction://hlinksldjump"/>
              </a:rPr>
              <a:t>R</a:t>
            </a:r>
            <a:endParaRPr sz="11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8982202" y="386588"/>
            <a:ext cx="233679" cy="1827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b="1" spc="-10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  <a:hlinkClick r:id="" action="ppaction://noaction"/>
              </a:rPr>
              <a:t>ME</a:t>
            </a:r>
            <a:endParaRPr sz="11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6389370" y="386588"/>
            <a:ext cx="332105" cy="1827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b="1" spc="-55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  <a:hlinkClick r:id="rId9" action="ppaction://hlinksldjump"/>
              </a:rPr>
              <a:t>P</a:t>
            </a:r>
            <a:r>
              <a:rPr sz="1100" b="1" spc="5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  <a:hlinkClick r:id="rId9" action="ppaction://hlinksldjump"/>
              </a:rPr>
              <a:t>O</a:t>
            </a:r>
            <a:r>
              <a:rPr sz="1100" b="1" spc="70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  <a:hlinkClick r:id="rId9" action="ppaction://hlinksldjump"/>
              </a:rPr>
              <a:t>N</a:t>
            </a:r>
            <a:endParaRPr sz="11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1006703" y="2079244"/>
            <a:ext cx="523138" cy="52318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5">
            <a:extLst>
              <a:ext uri="{FF2B5EF4-FFF2-40B4-BE49-F238E27FC236}">
                <a16:creationId xmlns:a16="http://schemas.microsoft.com/office/drawing/2014/main" id="{74FF7630-78BB-487F-A85A-C3903E640398}"/>
              </a:ext>
            </a:extLst>
          </p:cNvPr>
          <p:cNvSpPr txBox="1"/>
          <p:nvPr/>
        </p:nvSpPr>
        <p:spPr>
          <a:xfrm>
            <a:off x="7253478" y="386588"/>
            <a:ext cx="31877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b="1" spc="10" dirty="0">
                <a:solidFill>
                  <a:srgbClr val="FFFFFF"/>
                </a:solidFill>
                <a:latin typeface="Arial"/>
                <a:cs typeface="Arial"/>
                <a:hlinkClick r:id="rId11" action="ppaction://hlinksldjump"/>
              </a:rPr>
              <a:t>M</a:t>
            </a:r>
            <a:r>
              <a:rPr sz="1100" b="1" dirty="0">
                <a:solidFill>
                  <a:srgbClr val="FFFFFF"/>
                </a:solidFill>
                <a:latin typeface="Arial"/>
                <a:cs typeface="Arial"/>
                <a:hlinkClick r:id="rId11" action="ppaction://hlinksldjump"/>
              </a:rPr>
              <a:t>E</a:t>
            </a:r>
            <a:r>
              <a:rPr sz="1100" b="1" spc="-100" dirty="0">
                <a:solidFill>
                  <a:srgbClr val="FFFFFF"/>
                </a:solidFill>
                <a:latin typeface="Arial"/>
                <a:cs typeface="Arial"/>
                <a:hlinkClick r:id="rId11" action="ppaction://hlinksldjump"/>
              </a:rPr>
              <a:t>S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33" name="object 30">
            <a:extLst>
              <a:ext uri="{FF2B5EF4-FFF2-40B4-BE49-F238E27FC236}">
                <a16:creationId xmlns:a16="http://schemas.microsoft.com/office/drawing/2014/main" id="{17DE6666-6D2C-59D2-76D3-586BF71E76AD}"/>
              </a:ext>
            </a:extLst>
          </p:cNvPr>
          <p:cNvSpPr/>
          <p:nvPr/>
        </p:nvSpPr>
        <p:spPr>
          <a:xfrm>
            <a:off x="7057643" y="297179"/>
            <a:ext cx="704215" cy="372110"/>
          </a:xfrm>
          <a:custGeom>
            <a:avLst/>
            <a:gdLst/>
            <a:ahLst/>
            <a:cxnLst/>
            <a:rect l="l" t="t" r="r" b="b"/>
            <a:pathLst>
              <a:path w="704215" h="372109">
                <a:moveTo>
                  <a:pt x="518159" y="0"/>
                </a:moveTo>
                <a:lnTo>
                  <a:pt x="185927" y="0"/>
                </a:lnTo>
                <a:lnTo>
                  <a:pt x="136480" y="6637"/>
                </a:lnTo>
                <a:lnTo>
                  <a:pt x="92060" y="25371"/>
                </a:lnTo>
                <a:lnTo>
                  <a:pt x="54435" y="54435"/>
                </a:lnTo>
                <a:lnTo>
                  <a:pt x="25371" y="92060"/>
                </a:lnTo>
                <a:lnTo>
                  <a:pt x="6637" y="136480"/>
                </a:lnTo>
                <a:lnTo>
                  <a:pt x="0" y="185928"/>
                </a:lnTo>
                <a:lnTo>
                  <a:pt x="6637" y="235375"/>
                </a:lnTo>
                <a:lnTo>
                  <a:pt x="25371" y="279795"/>
                </a:lnTo>
                <a:lnTo>
                  <a:pt x="54435" y="317420"/>
                </a:lnTo>
                <a:lnTo>
                  <a:pt x="92060" y="346484"/>
                </a:lnTo>
                <a:lnTo>
                  <a:pt x="136480" y="365218"/>
                </a:lnTo>
                <a:lnTo>
                  <a:pt x="185927" y="371856"/>
                </a:lnTo>
                <a:lnTo>
                  <a:pt x="518159" y="371856"/>
                </a:lnTo>
                <a:lnTo>
                  <a:pt x="567607" y="365218"/>
                </a:lnTo>
                <a:lnTo>
                  <a:pt x="612027" y="346484"/>
                </a:lnTo>
                <a:lnTo>
                  <a:pt x="649652" y="317420"/>
                </a:lnTo>
                <a:lnTo>
                  <a:pt x="678716" y="279795"/>
                </a:lnTo>
                <a:lnTo>
                  <a:pt x="697450" y="235375"/>
                </a:lnTo>
                <a:lnTo>
                  <a:pt x="704087" y="185928"/>
                </a:lnTo>
                <a:lnTo>
                  <a:pt x="697450" y="136480"/>
                </a:lnTo>
                <a:lnTo>
                  <a:pt x="678716" y="92060"/>
                </a:lnTo>
                <a:lnTo>
                  <a:pt x="649652" y="54435"/>
                </a:lnTo>
                <a:lnTo>
                  <a:pt x="612027" y="25371"/>
                </a:lnTo>
                <a:lnTo>
                  <a:pt x="567607" y="6637"/>
                </a:lnTo>
                <a:lnTo>
                  <a:pt x="518159" y="0"/>
                </a:lnTo>
                <a:close/>
              </a:path>
            </a:pathLst>
          </a:custGeom>
          <a:solidFill>
            <a:srgbClr val="275E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1">
            <a:extLst>
              <a:ext uri="{FF2B5EF4-FFF2-40B4-BE49-F238E27FC236}">
                <a16:creationId xmlns:a16="http://schemas.microsoft.com/office/drawing/2014/main" id="{077FC962-1DB6-3BA4-D049-AA0AB9994688}"/>
              </a:ext>
            </a:extLst>
          </p:cNvPr>
          <p:cNvSpPr txBox="1"/>
          <p:nvPr/>
        </p:nvSpPr>
        <p:spPr>
          <a:xfrm>
            <a:off x="7253478" y="386588"/>
            <a:ext cx="31877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b="1" spc="10" dirty="0">
                <a:solidFill>
                  <a:srgbClr val="FFFFFF"/>
                </a:solidFill>
                <a:latin typeface="Arial"/>
                <a:cs typeface="Arial"/>
                <a:hlinkClick r:id="rId11" action="ppaction://hlinksldjump"/>
              </a:rPr>
              <a:t>M</a:t>
            </a:r>
            <a:r>
              <a:rPr sz="1100" b="1" dirty="0">
                <a:solidFill>
                  <a:srgbClr val="FFFFFF"/>
                </a:solidFill>
                <a:latin typeface="Arial"/>
                <a:cs typeface="Arial"/>
                <a:hlinkClick r:id="rId11" action="ppaction://hlinksldjump"/>
              </a:rPr>
              <a:t>E</a:t>
            </a:r>
            <a:r>
              <a:rPr sz="1100" b="1" spc="-100" dirty="0">
                <a:solidFill>
                  <a:srgbClr val="FFFFFF"/>
                </a:solidFill>
                <a:latin typeface="Arial"/>
                <a:cs typeface="Arial"/>
                <a:hlinkClick r:id="rId11" action="ppaction://hlinksldjump"/>
              </a:rPr>
              <a:t>S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35" name="object 37">
            <a:extLst>
              <a:ext uri="{FF2B5EF4-FFF2-40B4-BE49-F238E27FC236}">
                <a16:creationId xmlns:a16="http://schemas.microsoft.com/office/drawing/2014/main" id="{B1DA181D-D721-D071-4177-6C08E5CD3BFD}"/>
              </a:ext>
            </a:extLst>
          </p:cNvPr>
          <p:cNvSpPr txBox="1"/>
          <p:nvPr/>
        </p:nvSpPr>
        <p:spPr>
          <a:xfrm>
            <a:off x="7257512" y="410897"/>
            <a:ext cx="318770" cy="1827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b="1" spc="10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  <a:hlinkClick r:id="rId11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</a:t>
            </a:r>
            <a:r>
              <a:rPr sz="1100" b="1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  <a:hlinkClick r:id="rId11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</a:t>
            </a:r>
            <a:r>
              <a:rPr sz="1100" b="1" spc="-100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  <a:hlinkClick r:id="rId11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</a:t>
            </a:r>
            <a:endParaRPr sz="11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12E31A7E-0A64-F866-6F65-80C66E723F7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4140" y="6116850"/>
            <a:ext cx="1971216" cy="450662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719828" y="1226819"/>
            <a:ext cx="2758440" cy="3322320"/>
          </a:xfrm>
          <a:custGeom>
            <a:avLst/>
            <a:gdLst/>
            <a:ahLst/>
            <a:cxnLst/>
            <a:rect l="l" t="t" r="r" b="b"/>
            <a:pathLst>
              <a:path w="2758440" h="3322320">
                <a:moveTo>
                  <a:pt x="2517013" y="0"/>
                </a:moveTo>
                <a:lnTo>
                  <a:pt x="241426" y="0"/>
                </a:lnTo>
                <a:lnTo>
                  <a:pt x="192767" y="4904"/>
                </a:lnTo>
                <a:lnTo>
                  <a:pt x="147447" y="18970"/>
                </a:lnTo>
                <a:lnTo>
                  <a:pt x="106436" y="41228"/>
                </a:lnTo>
                <a:lnTo>
                  <a:pt x="70707" y="70707"/>
                </a:lnTo>
                <a:lnTo>
                  <a:pt x="41228" y="106436"/>
                </a:lnTo>
                <a:lnTo>
                  <a:pt x="18970" y="147447"/>
                </a:lnTo>
                <a:lnTo>
                  <a:pt x="4904" y="192767"/>
                </a:lnTo>
                <a:lnTo>
                  <a:pt x="0" y="241426"/>
                </a:lnTo>
                <a:lnTo>
                  <a:pt x="0" y="3080892"/>
                </a:lnTo>
                <a:lnTo>
                  <a:pt x="4904" y="3129552"/>
                </a:lnTo>
                <a:lnTo>
                  <a:pt x="18970" y="3174872"/>
                </a:lnTo>
                <a:lnTo>
                  <a:pt x="41228" y="3215883"/>
                </a:lnTo>
                <a:lnTo>
                  <a:pt x="70707" y="3251612"/>
                </a:lnTo>
                <a:lnTo>
                  <a:pt x="106436" y="3281091"/>
                </a:lnTo>
                <a:lnTo>
                  <a:pt x="147447" y="3303349"/>
                </a:lnTo>
                <a:lnTo>
                  <a:pt x="192767" y="3317415"/>
                </a:lnTo>
                <a:lnTo>
                  <a:pt x="241426" y="3322319"/>
                </a:lnTo>
                <a:lnTo>
                  <a:pt x="2517013" y="3322319"/>
                </a:lnTo>
                <a:lnTo>
                  <a:pt x="2565672" y="3317415"/>
                </a:lnTo>
                <a:lnTo>
                  <a:pt x="2610993" y="3303349"/>
                </a:lnTo>
                <a:lnTo>
                  <a:pt x="2652003" y="3281091"/>
                </a:lnTo>
                <a:lnTo>
                  <a:pt x="2687732" y="3251612"/>
                </a:lnTo>
                <a:lnTo>
                  <a:pt x="2717211" y="3215883"/>
                </a:lnTo>
                <a:lnTo>
                  <a:pt x="2739469" y="3174872"/>
                </a:lnTo>
                <a:lnTo>
                  <a:pt x="2753535" y="3129552"/>
                </a:lnTo>
                <a:lnTo>
                  <a:pt x="2758440" y="3080892"/>
                </a:lnTo>
                <a:lnTo>
                  <a:pt x="2758440" y="241426"/>
                </a:lnTo>
                <a:lnTo>
                  <a:pt x="2753535" y="192767"/>
                </a:lnTo>
                <a:lnTo>
                  <a:pt x="2739469" y="147447"/>
                </a:lnTo>
                <a:lnTo>
                  <a:pt x="2717211" y="106436"/>
                </a:lnTo>
                <a:lnTo>
                  <a:pt x="2687732" y="70707"/>
                </a:lnTo>
                <a:lnTo>
                  <a:pt x="2652003" y="41228"/>
                </a:lnTo>
                <a:lnTo>
                  <a:pt x="2610993" y="18970"/>
                </a:lnTo>
                <a:lnTo>
                  <a:pt x="2565672" y="4904"/>
                </a:lnTo>
                <a:lnTo>
                  <a:pt x="251701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831079" y="1333500"/>
            <a:ext cx="2536190" cy="1661160"/>
          </a:xfrm>
          <a:custGeom>
            <a:avLst/>
            <a:gdLst/>
            <a:ahLst/>
            <a:cxnLst/>
            <a:rect l="l" t="t" r="r" b="b"/>
            <a:pathLst>
              <a:path w="2536190" h="1661160">
                <a:moveTo>
                  <a:pt x="2395347" y="0"/>
                </a:moveTo>
                <a:lnTo>
                  <a:pt x="140589" y="0"/>
                </a:lnTo>
                <a:lnTo>
                  <a:pt x="96121" y="7159"/>
                </a:lnTo>
                <a:lnTo>
                  <a:pt x="57524" y="27102"/>
                </a:lnTo>
                <a:lnTo>
                  <a:pt x="27102" y="57524"/>
                </a:lnTo>
                <a:lnTo>
                  <a:pt x="7159" y="96121"/>
                </a:lnTo>
                <a:lnTo>
                  <a:pt x="0" y="140588"/>
                </a:lnTo>
                <a:lnTo>
                  <a:pt x="0" y="1520571"/>
                </a:lnTo>
                <a:lnTo>
                  <a:pt x="7159" y="1565038"/>
                </a:lnTo>
                <a:lnTo>
                  <a:pt x="27102" y="1603635"/>
                </a:lnTo>
                <a:lnTo>
                  <a:pt x="57524" y="1634057"/>
                </a:lnTo>
                <a:lnTo>
                  <a:pt x="96121" y="1654000"/>
                </a:lnTo>
                <a:lnTo>
                  <a:pt x="140589" y="1661160"/>
                </a:lnTo>
                <a:lnTo>
                  <a:pt x="2395347" y="1661160"/>
                </a:lnTo>
                <a:lnTo>
                  <a:pt x="2439814" y="1654000"/>
                </a:lnTo>
                <a:lnTo>
                  <a:pt x="2478411" y="1634057"/>
                </a:lnTo>
                <a:lnTo>
                  <a:pt x="2508833" y="1603635"/>
                </a:lnTo>
                <a:lnTo>
                  <a:pt x="2528776" y="1565038"/>
                </a:lnTo>
                <a:lnTo>
                  <a:pt x="2535936" y="1520571"/>
                </a:lnTo>
                <a:lnTo>
                  <a:pt x="2535936" y="140588"/>
                </a:lnTo>
                <a:lnTo>
                  <a:pt x="2528776" y="96121"/>
                </a:lnTo>
                <a:lnTo>
                  <a:pt x="2508833" y="57524"/>
                </a:lnTo>
                <a:lnTo>
                  <a:pt x="2478411" y="27102"/>
                </a:lnTo>
                <a:lnTo>
                  <a:pt x="2439814" y="7159"/>
                </a:lnTo>
                <a:lnTo>
                  <a:pt x="2395347" y="0"/>
                </a:lnTo>
                <a:close/>
              </a:path>
            </a:pathLst>
          </a:custGeom>
          <a:solidFill>
            <a:srgbClr val="E2EDFF">
              <a:alpha val="36862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603235" y="1226819"/>
            <a:ext cx="2757170" cy="3322320"/>
          </a:xfrm>
          <a:custGeom>
            <a:avLst/>
            <a:gdLst/>
            <a:ahLst/>
            <a:cxnLst/>
            <a:rect l="l" t="t" r="r" b="b"/>
            <a:pathLst>
              <a:path w="2757170" h="3322320">
                <a:moveTo>
                  <a:pt x="2541016" y="0"/>
                </a:moveTo>
                <a:lnTo>
                  <a:pt x="215900" y="0"/>
                </a:lnTo>
                <a:lnTo>
                  <a:pt x="166391" y="5701"/>
                </a:lnTo>
                <a:lnTo>
                  <a:pt x="120946" y="21941"/>
                </a:lnTo>
                <a:lnTo>
                  <a:pt x="80859" y="47426"/>
                </a:lnTo>
                <a:lnTo>
                  <a:pt x="47426" y="80859"/>
                </a:lnTo>
                <a:lnTo>
                  <a:pt x="21941" y="120946"/>
                </a:lnTo>
                <a:lnTo>
                  <a:pt x="5701" y="166391"/>
                </a:lnTo>
                <a:lnTo>
                  <a:pt x="0" y="215900"/>
                </a:lnTo>
                <a:lnTo>
                  <a:pt x="0" y="3106419"/>
                </a:lnTo>
                <a:lnTo>
                  <a:pt x="5701" y="3155928"/>
                </a:lnTo>
                <a:lnTo>
                  <a:pt x="21941" y="3201373"/>
                </a:lnTo>
                <a:lnTo>
                  <a:pt x="47426" y="3241460"/>
                </a:lnTo>
                <a:lnTo>
                  <a:pt x="80859" y="3274893"/>
                </a:lnTo>
                <a:lnTo>
                  <a:pt x="120946" y="3300378"/>
                </a:lnTo>
                <a:lnTo>
                  <a:pt x="166391" y="3316618"/>
                </a:lnTo>
                <a:lnTo>
                  <a:pt x="215900" y="3322319"/>
                </a:lnTo>
                <a:lnTo>
                  <a:pt x="2541016" y="3322319"/>
                </a:lnTo>
                <a:lnTo>
                  <a:pt x="2590524" y="3316618"/>
                </a:lnTo>
                <a:lnTo>
                  <a:pt x="2635969" y="3300378"/>
                </a:lnTo>
                <a:lnTo>
                  <a:pt x="2676056" y="3274893"/>
                </a:lnTo>
                <a:lnTo>
                  <a:pt x="2709489" y="3241460"/>
                </a:lnTo>
                <a:lnTo>
                  <a:pt x="2734974" y="3201373"/>
                </a:lnTo>
                <a:lnTo>
                  <a:pt x="2751214" y="3155928"/>
                </a:lnTo>
                <a:lnTo>
                  <a:pt x="2756916" y="3106419"/>
                </a:lnTo>
                <a:lnTo>
                  <a:pt x="2756916" y="215900"/>
                </a:lnTo>
                <a:lnTo>
                  <a:pt x="2751214" y="166391"/>
                </a:lnTo>
                <a:lnTo>
                  <a:pt x="2734974" y="120946"/>
                </a:lnTo>
                <a:lnTo>
                  <a:pt x="2709489" y="80859"/>
                </a:lnTo>
                <a:lnTo>
                  <a:pt x="2676056" y="47426"/>
                </a:lnTo>
                <a:lnTo>
                  <a:pt x="2635969" y="21941"/>
                </a:lnTo>
                <a:lnTo>
                  <a:pt x="2590524" y="5701"/>
                </a:lnTo>
                <a:lnTo>
                  <a:pt x="254101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837944" y="1226819"/>
            <a:ext cx="2757170" cy="3322320"/>
          </a:xfrm>
          <a:custGeom>
            <a:avLst/>
            <a:gdLst/>
            <a:ahLst/>
            <a:cxnLst/>
            <a:rect l="l" t="t" r="r" b="b"/>
            <a:pathLst>
              <a:path w="2757170" h="3322320">
                <a:moveTo>
                  <a:pt x="2525141" y="0"/>
                </a:moveTo>
                <a:lnTo>
                  <a:pt x="231775" y="0"/>
                </a:lnTo>
                <a:lnTo>
                  <a:pt x="185061" y="4708"/>
                </a:lnTo>
                <a:lnTo>
                  <a:pt x="141553" y="18212"/>
                </a:lnTo>
                <a:lnTo>
                  <a:pt x="102182" y="39580"/>
                </a:lnTo>
                <a:lnTo>
                  <a:pt x="67881" y="67881"/>
                </a:lnTo>
                <a:lnTo>
                  <a:pt x="39580" y="102182"/>
                </a:lnTo>
                <a:lnTo>
                  <a:pt x="18212" y="141553"/>
                </a:lnTo>
                <a:lnTo>
                  <a:pt x="4708" y="185061"/>
                </a:lnTo>
                <a:lnTo>
                  <a:pt x="0" y="231775"/>
                </a:lnTo>
                <a:lnTo>
                  <a:pt x="0" y="3090544"/>
                </a:lnTo>
                <a:lnTo>
                  <a:pt x="4708" y="3137258"/>
                </a:lnTo>
                <a:lnTo>
                  <a:pt x="18212" y="3180766"/>
                </a:lnTo>
                <a:lnTo>
                  <a:pt x="39580" y="3220137"/>
                </a:lnTo>
                <a:lnTo>
                  <a:pt x="67881" y="3254438"/>
                </a:lnTo>
                <a:lnTo>
                  <a:pt x="102182" y="3282739"/>
                </a:lnTo>
                <a:lnTo>
                  <a:pt x="141553" y="3304107"/>
                </a:lnTo>
                <a:lnTo>
                  <a:pt x="185061" y="3317611"/>
                </a:lnTo>
                <a:lnTo>
                  <a:pt x="231775" y="3322319"/>
                </a:lnTo>
                <a:lnTo>
                  <a:pt x="2525141" y="3322319"/>
                </a:lnTo>
                <a:lnTo>
                  <a:pt x="2571854" y="3317611"/>
                </a:lnTo>
                <a:lnTo>
                  <a:pt x="2615362" y="3304107"/>
                </a:lnTo>
                <a:lnTo>
                  <a:pt x="2654733" y="3282739"/>
                </a:lnTo>
                <a:lnTo>
                  <a:pt x="2689034" y="3254438"/>
                </a:lnTo>
                <a:lnTo>
                  <a:pt x="2717335" y="3220137"/>
                </a:lnTo>
                <a:lnTo>
                  <a:pt x="2738703" y="3180766"/>
                </a:lnTo>
                <a:lnTo>
                  <a:pt x="2752207" y="3137258"/>
                </a:lnTo>
                <a:lnTo>
                  <a:pt x="2756916" y="3090544"/>
                </a:lnTo>
                <a:lnTo>
                  <a:pt x="2756916" y="231775"/>
                </a:lnTo>
                <a:lnTo>
                  <a:pt x="2752207" y="185061"/>
                </a:lnTo>
                <a:lnTo>
                  <a:pt x="2738703" y="141553"/>
                </a:lnTo>
                <a:lnTo>
                  <a:pt x="2717335" y="102182"/>
                </a:lnTo>
                <a:lnTo>
                  <a:pt x="2689034" y="67881"/>
                </a:lnTo>
                <a:lnTo>
                  <a:pt x="2654733" y="39580"/>
                </a:lnTo>
                <a:lnTo>
                  <a:pt x="2615362" y="18212"/>
                </a:lnTo>
                <a:lnTo>
                  <a:pt x="2571854" y="4708"/>
                </a:lnTo>
                <a:lnTo>
                  <a:pt x="252514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2590038" y="4866209"/>
            <a:ext cx="912494" cy="897255"/>
          </a:xfrm>
          <a:prstGeom prst="rect">
            <a:avLst/>
          </a:prstGeom>
        </p:spPr>
        <p:txBody>
          <a:bodyPr vert="horz" wrap="square" lIns="0" tIns="1289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15"/>
              </a:spcBef>
            </a:pPr>
            <a:r>
              <a:rPr sz="2400" b="1" spc="-5" dirty="0">
                <a:solidFill>
                  <a:srgbClr val="275EC6"/>
                </a:solidFill>
                <a:latin typeface="Arial"/>
                <a:cs typeface="Arial"/>
              </a:rPr>
              <a:t>L3</a:t>
            </a:r>
            <a:endParaRPr sz="24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  <a:spcBef>
                <a:spcPts val="425"/>
              </a:spcBef>
            </a:pPr>
            <a:r>
              <a:rPr sz="1100" spc="95" dirty="0">
                <a:solidFill>
                  <a:srgbClr val="151515"/>
                </a:solidFill>
                <a:latin typeface="Calibri"/>
                <a:cs typeface="Calibri"/>
              </a:rPr>
              <a:t>Уровень  </a:t>
            </a:r>
            <a:r>
              <a:rPr sz="1100" spc="60" dirty="0">
                <a:solidFill>
                  <a:srgbClr val="151515"/>
                </a:solidFill>
                <a:latin typeface="Calibri"/>
                <a:cs typeface="Calibri"/>
              </a:rPr>
              <a:t>к</a:t>
            </a:r>
            <a:r>
              <a:rPr sz="1100" spc="75" dirty="0">
                <a:solidFill>
                  <a:srgbClr val="151515"/>
                </a:solidFill>
                <a:latin typeface="Calibri"/>
                <a:cs typeface="Calibri"/>
              </a:rPr>
              <a:t>о</a:t>
            </a:r>
            <a:r>
              <a:rPr sz="1100" spc="55" dirty="0">
                <a:solidFill>
                  <a:srgbClr val="151515"/>
                </a:solidFill>
                <a:latin typeface="Calibri"/>
                <a:cs typeface="Calibri"/>
              </a:rPr>
              <a:t>мм</a:t>
            </a:r>
            <a:r>
              <a:rPr sz="1100" spc="80" dirty="0">
                <a:solidFill>
                  <a:srgbClr val="151515"/>
                </a:solidFill>
                <a:latin typeface="Calibri"/>
                <a:cs typeface="Calibri"/>
              </a:rPr>
              <a:t>у</a:t>
            </a:r>
            <a:r>
              <a:rPr sz="1100" spc="55" dirty="0">
                <a:solidFill>
                  <a:srgbClr val="151515"/>
                </a:solidFill>
                <a:latin typeface="Calibri"/>
                <a:cs typeface="Calibri"/>
              </a:rPr>
              <a:t>т</a:t>
            </a:r>
            <a:r>
              <a:rPr sz="1100" spc="95" dirty="0">
                <a:solidFill>
                  <a:srgbClr val="151515"/>
                </a:solidFill>
                <a:latin typeface="Calibri"/>
                <a:cs typeface="Calibri"/>
              </a:rPr>
              <a:t>а</a:t>
            </a:r>
            <a:r>
              <a:rPr sz="1100" spc="70" dirty="0">
                <a:solidFill>
                  <a:srgbClr val="151515"/>
                </a:solidFill>
                <a:latin typeface="Calibri"/>
                <a:cs typeface="Calibri"/>
              </a:rPr>
              <a:t>т</a:t>
            </a:r>
            <a:r>
              <a:rPr sz="1100" spc="75" dirty="0">
                <a:solidFill>
                  <a:srgbClr val="151515"/>
                </a:solidFill>
                <a:latin typeface="Calibri"/>
                <a:cs typeface="Calibri"/>
              </a:rPr>
              <a:t>о</a:t>
            </a:r>
            <a:r>
              <a:rPr sz="1100" spc="90" dirty="0">
                <a:solidFill>
                  <a:srgbClr val="151515"/>
                </a:solidFill>
                <a:latin typeface="Calibri"/>
                <a:cs typeface="Calibri"/>
              </a:rPr>
              <a:t>р</a:t>
            </a:r>
            <a:r>
              <a:rPr sz="1100" spc="85" dirty="0">
                <a:solidFill>
                  <a:srgbClr val="151515"/>
                </a:solidFill>
                <a:latin typeface="Calibri"/>
                <a:cs typeface="Calibri"/>
              </a:rPr>
              <a:t>а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985386" y="4866209"/>
            <a:ext cx="1209675" cy="897255"/>
          </a:xfrm>
          <a:prstGeom prst="rect">
            <a:avLst/>
          </a:prstGeom>
        </p:spPr>
        <p:txBody>
          <a:bodyPr vert="horz" wrap="square" lIns="0" tIns="1289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15"/>
              </a:spcBef>
            </a:pPr>
            <a:r>
              <a:rPr sz="2400" b="1" spc="35" dirty="0">
                <a:solidFill>
                  <a:srgbClr val="275EC6"/>
                </a:solidFill>
                <a:latin typeface="Arial"/>
                <a:cs typeface="Arial"/>
              </a:rPr>
              <a:t>-40</a:t>
            </a:r>
            <a:r>
              <a:rPr sz="2400" b="1" spc="-440" dirty="0">
                <a:solidFill>
                  <a:srgbClr val="275EC6"/>
                </a:solidFill>
                <a:latin typeface="Arial"/>
                <a:cs typeface="Arial"/>
              </a:rPr>
              <a:t> </a:t>
            </a:r>
            <a:r>
              <a:rPr sz="2400" b="1" spc="-65" dirty="0">
                <a:solidFill>
                  <a:srgbClr val="275EC6"/>
                </a:solidFill>
                <a:latin typeface="Arial"/>
                <a:cs typeface="Arial"/>
              </a:rPr>
              <a:t>°С</a:t>
            </a:r>
            <a:endParaRPr sz="2400">
              <a:latin typeface="Arial"/>
              <a:cs typeface="Arial"/>
            </a:endParaRPr>
          </a:p>
          <a:p>
            <a:pPr marL="48260" marR="5080">
              <a:lnSpc>
                <a:spcPct val="100000"/>
              </a:lnSpc>
              <a:spcBef>
                <a:spcPts val="425"/>
              </a:spcBef>
            </a:pPr>
            <a:r>
              <a:rPr sz="1100" spc="90" dirty="0">
                <a:latin typeface="Calibri"/>
                <a:cs typeface="Calibri"/>
              </a:rPr>
              <a:t>Нижняя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90" dirty="0">
                <a:latin typeface="Calibri"/>
                <a:cs typeface="Calibri"/>
              </a:rPr>
              <a:t>рабочая  </a:t>
            </a:r>
            <a:r>
              <a:rPr sz="1100" spc="80" dirty="0">
                <a:latin typeface="Calibri"/>
                <a:cs typeface="Calibri"/>
              </a:rPr>
              <a:t>температура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909316" y="3296411"/>
            <a:ext cx="188848" cy="1066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855208" y="3296411"/>
            <a:ext cx="188849" cy="1066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724900" y="3296411"/>
            <a:ext cx="188849" cy="1066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714488" y="1333500"/>
            <a:ext cx="2536190" cy="1661160"/>
          </a:xfrm>
          <a:custGeom>
            <a:avLst/>
            <a:gdLst/>
            <a:ahLst/>
            <a:cxnLst/>
            <a:rect l="l" t="t" r="r" b="b"/>
            <a:pathLst>
              <a:path w="2536190" h="1661160">
                <a:moveTo>
                  <a:pt x="2395346" y="0"/>
                </a:moveTo>
                <a:lnTo>
                  <a:pt x="140588" y="0"/>
                </a:lnTo>
                <a:lnTo>
                  <a:pt x="96121" y="7159"/>
                </a:lnTo>
                <a:lnTo>
                  <a:pt x="57524" y="27102"/>
                </a:lnTo>
                <a:lnTo>
                  <a:pt x="27102" y="57524"/>
                </a:lnTo>
                <a:lnTo>
                  <a:pt x="7159" y="96121"/>
                </a:lnTo>
                <a:lnTo>
                  <a:pt x="0" y="140588"/>
                </a:lnTo>
                <a:lnTo>
                  <a:pt x="0" y="1520571"/>
                </a:lnTo>
                <a:lnTo>
                  <a:pt x="7159" y="1565038"/>
                </a:lnTo>
                <a:lnTo>
                  <a:pt x="27102" y="1603635"/>
                </a:lnTo>
                <a:lnTo>
                  <a:pt x="57524" y="1634057"/>
                </a:lnTo>
                <a:lnTo>
                  <a:pt x="96121" y="1654000"/>
                </a:lnTo>
                <a:lnTo>
                  <a:pt x="140588" y="1661160"/>
                </a:lnTo>
                <a:lnTo>
                  <a:pt x="2395346" y="1661160"/>
                </a:lnTo>
                <a:lnTo>
                  <a:pt x="2439814" y="1654000"/>
                </a:lnTo>
                <a:lnTo>
                  <a:pt x="2478411" y="1634057"/>
                </a:lnTo>
                <a:lnTo>
                  <a:pt x="2508833" y="1603635"/>
                </a:lnTo>
                <a:lnTo>
                  <a:pt x="2528776" y="1565038"/>
                </a:lnTo>
                <a:lnTo>
                  <a:pt x="2535935" y="1520571"/>
                </a:lnTo>
                <a:lnTo>
                  <a:pt x="2535935" y="140588"/>
                </a:lnTo>
                <a:lnTo>
                  <a:pt x="2528776" y="96121"/>
                </a:lnTo>
                <a:lnTo>
                  <a:pt x="2508833" y="57524"/>
                </a:lnTo>
                <a:lnTo>
                  <a:pt x="2478411" y="27102"/>
                </a:lnTo>
                <a:lnTo>
                  <a:pt x="2439814" y="7159"/>
                </a:lnTo>
                <a:lnTo>
                  <a:pt x="2395346" y="0"/>
                </a:lnTo>
                <a:close/>
              </a:path>
            </a:pathLst>
          </a:custGeom>
          <a:solidFill>
            <a:srgbClr val="E2EDFF">
              <a:alpha val="36862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947672" y="1338072"/>
            <a:ext cx="2537460" cy="1661160"/>
          </a:xfrm>
          <a:custGeom>
            <a:avLst/>
            <a:gdLst/>
            <a:ahLst/>
            <a:cxnLst/>
            <a:rect l="l" t="t" r="r" b="b"/>
            <a:pathLst>
              <a:path w="2537460" h="1661160">
                <a:moveTo>
                  <a:pt x="2396870" y="0"/>
                </a:moveTo>
                <a:lnTo>
                  <a:pt x="140588" y="0"/>
                </a:lnTo>
                <a:lnTo>
                  <a:pt x="96121" y="7159"/>
                </a:lnTo>
                <a:lnTo>
                  <a:pt x="57524" y="27102"/>
                </a:lnTo>
                <a:lnTo>
                  <a:pt x="27102" y="57524"/>
                </a:lnTo>
                <a:lnTo>
                  <a:pt x="7159" y="96121"/>
                </a:lnTo>
                <a:lnTo>
                  <a:pt x="0" y="140588"/>
                </a:lnTo>
                <a:lnTo>
                  <a:pt x="0" y="1520570"/>
                </a:lnTo>
                <a:lnTo>
                  <a:pt x="7159" y="1565038"/>
                </a:lnTo>
                <a:lnTo>
                  <a:pt x="27102" y="1603635"/>
                </a:lnTo>
                <a:lnTo>
                  <a:pt x="57524" y="1634057"/>
                </a:lnTo>
                <a:lnTo>
                  <a:pt x="96121" y="1654000"/>
                </a:lnTo>
                <a:lnTo>
                  <a:pt x="140588" y="1661160"/>
                </a:lnTo>
                <a:lnTo>
                  <a:pt x="2396870" y="1661160"/>
                </a:lnTo>
                <a:lnTo>
                  <a:pt x="2441338" y="1654000"/>
                </a:lnTo>
                <a:lnTo>
                  <a:pt x="2479935" y="1634057"/>
                </a:lnTo>
                <a:lnTo>
                  <a:pt x="2510357" y="1603635"/>
                </a:lnTo>
                <a:lnTo>
                  <a:pt x="2530300" y="1565038"/>
                </a:lnTo>
                <a:lnTo>
                  <a:pt x="2537460" y="1520570"/>
                </a:lnTo>
                <a:lnTo>
                  <a:pt x="2537460" y="140588"/>
                </a:lnTo>
                <a:lnTo>
                  <a:pt x="2530300" y="96121"/>
                </a:lnTo>
                <a:lnTo>
                  <a:pt x="2510357" y="57524"/>
                </a:lnTo>
                <a:lnTo>
                  <a:pt x="2479935" y="27102"/>
                </a:lnTo>
                <a:lnTo>
                  <a:pt x="2441338" y="7159"/>
                </a:lnTo>
                <a:lnTo>
                  <a:pt x="2396870" y="0"/>
                </a:lnTo>
                <a:close/>
              </a:path>
            </a:pathLst>
          </a:custGeom>
          <a:solidFill>
            <a:srgbClr val="E2EDFF">
              <a:alpha val="36862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7506461" y="4866209"/>
            <a:ext cx="681355" cy="897255"/>
          </a:xfrm>
          <a:prstGeom prst="rect">
            <a:avLst/>
          </a:prstGeom>
        </p:spPr>
        <p:txBody>
          <a:bodyPr vert="horz" wrap="square" lIns="0" tIns="1289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15"/>
              </a:spcBef>
            </a:pPr>
            <a:r>
              <a:rPr sz="2400" b="1" spc="50" dirty="0">
                <a:solidFill>
                  <a:srgbClr val="275EC6"/>
                </a:solidFill>
                <a:latin typeface="Arial"/>
                <a:cs typeface="Arial"/>
              </a:rPr>
              <a:t>IP30</a:t>
            </a:r>
            <a:endParaRPr sz="2400">
              <a:latin typeface="Arial"/>
              <a:cs typeface="Arial"/>
            </a:endParaRPr>
          </a:p>
          <a:p>
            <a:pPr marL="22860" marR="117475">
              <a:lnSpc>
                <a:spcPct val="100000"/>
              </a:lnSpc>
              <a:spcBef>
                <a:spcPts val="425"/>
              </a:spcBef>
            </a:pPr>
            <a:r>
              <a:rPr sz="1100" spc="70" dirty="0">
                <a:latin typeface="Calibri"/>
                <a:cs typeface="Calibri"/>
              </a:rPr>
              <a:t>Класс  </a:t>
            </a:r>
            <a:r>
              <a:rPr sz="1100" spc="55" dirty="0">
                <a:latin typeface="Calibri"/>
                <a:cs typeface="Calibri"/>
              </a:rPr>
              <a:t>з</a:t>
            </a:r>
            <a:r>
              <a:rPr sz="1100" spc="125" dirty="0">
                <a:latin typeface="Calibri"/>
                <a:cs typeface="Calibri"/>
              </a:rPr>
              <a:t>ащ</a:t>
            </a:r>
            <a:r>
              <a:rPr sz="1100" spc="95" dirty="0">
                <a:latin typeface="Calibri"/>
                <a:cs typeface="Calibri"/>
              </a:rPr>
              <a:t>и</a:t>
            </a:r>
            <a:r>
              <a:rPr sz="1100" spc="85" dirty="0">
                <a:latin typeface="Calibri"/>
                <a:cs typeface="Calibri"/>
              </a:rPr>
              <a:t>т</a:t>
            </a:r>
            <a:r>
              <a:rPr sz="1100" spc="114" dirty="0">
                <a:latin typeface="Calibri"/>
                <a:cs typeface="Calibri"/>
              </a:rPr>
              <a:t>ы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008377" y="3223641"/>
            <a:ext cx="1120775" cy="6997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spc="10" dirty="0">
                <a:solidFill>
                  <a:srgbClr val="275EC6"/>
                </a:solidFill>
                <a:latin typeface="Arial"/>
                <a:cs typeface="Arial"/>
              </a:rPr>
              <a:t>MES3508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15"/>
              </a:spcBef>
            </a:pPr>
            <a:r>
              <a:rPr sz="800" spc="55" dirty="0">
                <a:solidFill>
                  <a:srgbClr val="275EC6"/>
                </a:solidFill>
                <a:latin typeface="Calibri"/>
                <a:cs typeface="Calibri"/>
              </a:rPr>
              <a:t>Пропуск.</a:t>
            </a:r>
            <a:r>
              <a:rPr sz="800" spc="-25" dirty="0">
                <a:solidFill>
                  <a:srgbClr val="275EC6"/>
                </a:solidFill>
                <a:latin typeface="Calibri"/>
                <a:cs typeface="Calibri"/>
              </a:rPr>
              <a:t> </a:t>
            </a:r>
            <a:r>
              <a:rPr sz="800" spc="60" dirty="0">
                <a:solidFill>
                  <a:srgbClr val="275EC6"/>
                </a:solidFill>
                <a:latin typeface="Calibri"/>
                <a:cs typeface="Calibri"/>
              </a:rPr>
              <a:t>способность</a:t>
            </a:r>
            <a:endParaRPr sz="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25"/>
              </a:spcBef>
            </a:pPr>
            <a:r>
              <a:rPr sz="1100" b="1" spc="15" dirty="0">
                <a:latin typeface="Arial"/>
                <a:cs typeface="Arial"/>
              </a:rPr>
              <a:t>20</a:t>
            </a:r>
            <a:r>
              <a:rPr sz="1100" b="1" spc="-45" dirty="0">
                <a:latin typeface="Arial"/>
                <a:cs typeface="Arial"/>
              </a:rPr>
              <a:t> </a:t>
            </a:r>
            <a:r>
              <a:rPr sz="1100" b="1" spc="15" dirty="0">
                <a:latin typeface="Arial"/>
                <a:cs typeface="Arial"/>
              </a:rPr>
              <a:t>Гбит/с</a:t>
            </a:r>
            <a:endParaRPr sz="11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764906" y="3223641"/>
            <a:ext cx="1120775" cy="11614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spc="5" dirty="0">
                <a:solidFill>
                  <a:srgbClr val="275EC6"/>
                </a:solidFill>
                <a:latin typeface="Arial"/>
                <a:cs typeface="Arial"/>
              </a:rPr>
              <a:t>MES3510P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15"/>
              </a:spcBef>
            </a:pPr>
            <a:r>
              <a:rPr sz="800" spc="55" dirty="0">
                <a:solidFill>
                  <a:srgbClr val="275EC6"/>
                </a:solidFill>
                <a:latin typeface="Calibri"/>
                <a:cs typeface="Calibri"/>
              </a:rPr>
              <a:t>Пропуск.</a:t>
            </a:r>
            <a:r>
              <a:rPr sz="800" spc="-30" dirty="0">
                <a:solidFill>
                  <a:srgbClr val="275EC6"/>
                </a:solidFill>
                <a:latin typeface="Calibri"/>
                <a:cs typeface="Calibri"/>
              </a:rPr>
              <a:t> </a:t>
            </a:r>
            <a:r>
              <a:rPr sz="800" spc="60" dirty="0">
                <a:solidFill>
                  <a:srgbClr val="275EC6"/>
                </a:solidFill>
                <a:latin typeface="Calibri"/>
                <a:cs typeface="Calibri"/>
              </a:rPr>
              <a:t>способность</a:t>
            </a:r>
            <a:endParaRPr sz="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25"/>
              </a:spcBef>
            </a:pPr>
            <a:r>
              <a:rPr sz="1100" b="1" spc="20" dirty="0">
                <a:latin typeface="Arial"/>
                <a:cs typeface="Arial"/>
              </a:rPr>
              <a:t>24</a:t>
            </a:r>
            <a:r>
              <a:rPr sz="1100" b="1" spc="-50" dirty="0">
                <a:latin typeface="Arial"/>
                <a:cs typeface="Arial"/>
              </a:rPr>
              <a:t> </a:t>
            </a:r>
            <a:r>
              <a:rPr sz="1100" b="1" spc="15" dirty="0">
                <a:latin typeface="Arial"/>
                <a:cs typeface="Arial"/>
              </a:rPr>
              <a:t>Гбит/с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10"/>
              </a:spcBef>
            </a:pPr>
            <a:r>
              <a:rPr sz="800" spc="55" dirty="0">
                <a:solidFill>
                  <a:srgbClr val="275EC6"/>
                </a:solidFill>
                <a:latin typeface="Calibri"/>
                <a:cs typeface="Calibri"/>
              </a:rPr>
              <a:t>Бюджет</a:t>
            </a:r>
            <a:r>
              <a:rPr sz="800" spc="-5" dirty="0">
                <a:solidFill>
                  <a:srgbClr val="275EC6"/>
                </a:solidFill>
                <a:latin typeface="Calibri"/>
                <a:cs typeface="Calibri"/>
              </a:rPr>
              <a:t> </a:t>
            </a:r>
            <a:r>
              <a:rPr sz="800" spc="55" dirty="0">
                <a:solidFill>
                  <a:srgbClr val="275EC6"/>
                </a:solidFill>
                <a:latin typeface="Calibri"/>
                <a:cs typeface="Calibri"/>
              </a:rPr>
              <a:t>PoE</a:t>
            </a:r>
            <a:endParaRPr sz="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45"/>
              </a:spcBef>
            </a:pPr>
            <a:r>
              <a:rPr sz="1100" b="1" spc="20" dirty="0">
                <a:latin typeface="Arial"/>
                <a:cs typeface="Arial"/>
              </a:rPr>
              <a:t>240</a:t>
            </a:r>
            <a:r>
              <a:rPr sz="1100" b="1" spc="-55" dirty="0">
                <a:latin typeface="Arial"/>
                <a:cs typeface="Arial"/>
              </a:rPr>
              <a:t> </a:t>
            </a:r>
            <a:r>
              <a:rPr sz="1100" b="1" spc="-20" dirty="0">
                <a:latin typeface="Arial"/>
                <a:cs typeface="Arial"/>
              </a:rPr>
              <a:t>Вт</a:t>
            </a:r>
            <a:endParaRPr sz="11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878704" y="3223641"/>
            <a:ext cx="1120775" cy="11614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solidFill>
                  <a:srgbClr val="275EC6"/>
                </a:solidFill>
                <a:latin typeface="Arial"/>
                <a:cs typeface="Arial"/>
              </a:rPr>
              <a:t>MES3508P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15"/>
              </a:spcBef>
            </a:pPr>
            <a:r>
              <a:rPr sz="800" spc="55" dirty="0">
                <a:solidFill>
                  <a:srgbClr val="275EC6"/>
                </a:solidFill>
                <a:latin typeface="Calibri"/>
                <a:cs typeface="Calibri"/>
              </a:rPr>
              <a:t>Пропуск.</a:t>
            </a:r>
            <a:r>
              <a:rPr sz="800" spc="-25" dirty="0">
                <a:solidFill>
                  <a:srgbClr val="275EC6"/>
                </a:solidFill>
                <a:latin typeface="Calibri"/>
                <a:cs typeface="Calibri"/>
              </a:rPr>
              <a:t> </a:t>
            </a:r>
            <a:r>
              <a:rPr sz="800" spc="60" dirty="0">
                <a:solidFill>
                  <a:srgbClr val="275EC6"/>
                </a:solidFill>
                <a:latin typeface="Calibri"/>
                <a:cs typeface="Calibri"/>
              </a:rPr>
              <a:t>способность</a:t>
            </a:r>
            <a:endParaRPr sz="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25"/>
              </a:spcBef>
            </a:pPr>
            <a:r>
              <a:rPr sz="1100" b="1" spc="15" dirty="0">
                <a:latin typeface="Arial"/>
                <a:cs typeface="Arial"/>
              </a:rPr>
              <a:t>20</a:t>
            </a:r>
            <a:r>
              <a:rPr sz="1100" b="1" spc="-45" dirty="0">
                <a:latin typeface="Arial"/>
                <a:cs typeface="Arial"/>
              </a:rPr>
              <a:t> </a:t>
            </a:r>
            <a:r>
              <a:rPr sz="1100" b="1" spc="15" dirty="0">
                <a:latin typeface="Arial"/>
                <a:cs typeface="Arial"/>
              </a:rPr>
              <a:t>Гбит/с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10"/>
              </a:spcBef>
            </a:pPr>
            <a:r>
              <a:rPr sz="800" spc="55" dirty="0">
                <a:solidFill>
                  <a:srgbClr val="275EC6"/>
                </a:solidFill>
                <a:latin typeface="Calibri"/>
                <a:cs typeface="Calibri"/>
              </a:rPr>
              <a:t>Бюджет</a:t>
            </a:r>
            <a:r>
              <a:rPr sz="800" spc="5" dirty="0">
                <a:solidFill>
                  <a:srgbClr val="275EC6"/>
                </a:solidFill>
                <a:latin typeface="Calibri"/>
                <a:cs typeface="Calibri"/>
              </a:rPr>
              <a:t> </a:t>
            </a:r>
            <a:r>
              <a:rPr sz="800" spc="55" dirty="0">
                <a:solidFill>
                  <a:srgbClr val="275EC6"/>
                </a:solidFill>
                <a:latin typeface="Calibri"/>
                <a:cs typeface="Calibri"/>
              </a:rPr>
              <a:t>PoE</a:t>
            </a:r>
            <a:endParaRPr sz="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45"/>
              </a:spcBef>
            </a:pPr>
            <a:r>
              <a:rPr sz="1100" b="1" spc="15" dirty="0">
                <a:latin typeface="Arial"/>
                <a:cs typeface="Arial"/>
              </a:rPr>
              <a:t>240</a:t>
            </a:r>
            <a:r>
              <a:rPr sz="1100" b="1" spc="-55" dirty="0">
                <a:latin typeface="Arial"/>
                <a:cs typeface="Arial"/>
              </a:rPr>
              <a:t> </a:t>
            </a:r>
            <a:r>
              <a:rPr sz="1100" b="1" spc="-20" dirty="0">
                <a:latin typeface="Arial"/>
                <a:cs typeface="Arial"/>
              </a:rPr>
              <a:t>Вт</a:t>
            </a:r>
            <a:endParaRPr sz="1100">
              <a:latin typeface="Arial"/>
              <a:cs typeface="Arial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8636507" y="1741932"/>
            <a:ext cx="637031" cy="12070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766815" y="1680972"/>
            <a:ext cx="656843" cy="128016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2909316" y="1731264"/>
            <a:ext cx="623316" cy="118262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0" y="295656"/>
            <a:ext cx="3161030" cy="375285"/>
          </a:xfrm>
          <a:custGeom>
            <a:avLst/>
            <a:gdLst/>
            <a:ahLst/>
            <a:cxnLst/>
            <a:rect l="l" t="t" r="r" b="b"/>
            <a:pathLst>
              <a:path w="3161030" h="375284">
                <a:moveTo>
                  <a:pt x="2973324" y="0"/>
                </a:moveTo>
                <a:lnTo>
                  <a:pt x="0" y="0"/>
                </a:lnTo>
                <a:lnTo>
                  <a:pt x="0" y="374904"/>
                </a:lnTo>
                <a:lnTo>
                  <a:pt x="2973324" y="374904"/>
                </a:lnTo>
                <a:lnTo>
                  <a:pt x="3023148" y="368206"/>
                </a:lnTo>
                <a:lnTo>
                  <a:pt x="3067924" y="349306"/>
                </a:lnTo>
                <a:lnTo>
                  <a:pt x="3105864" y="319992"/>
                </a:lnTo>
                <a:lnTo>
                  <a:pt x="3135178" y="282052"/>
                </a:lnTo>
                <a:lnTo>
                  <a:pt x="3154078" y="237276"/>
                </a:lnTo>
                <a:lnTo>
                  <a:pt x="3160776" y="187452"/>
                </a:lnTo>
                <a:lnTo>
                  <a:pt x="3154078" y="137627"/>
                </a:lnTo>
                <a:lnTo>
                  <a:pt x="3135178" y="92851"/>
                </a:lnTo>
                <a:lnTo>
                  <a:pt x="3105864" y="54911"/>
                </a:lnTo>
                <a:lnTo>
                  <a:pt x="3067924" y="25597"/>
                </a:lnTo>
                <a:lnTo>
                  <a:pt x="3023148" y="6697"/>
                </a:lnTo>
                <a:lnTo>
                  <a:pt x="2973324" y="0"/>
                </a:lnTo>
                <a:close/>
              </a:path>
            </a:pathLst>
          </a:custGeom>
          <a:solidFill>
            <a:srgbClr val="275E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333247" y="367665"/>
            <a:ext cx="257429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65" dirty="0">
                <a:solidFill>
                  <a:srgbClr val="FFFFFF"/>
                </a:solidFill>
                <a:latin typeface="Arial"/>
                <a:cs typeface="Arial"/>
              </a:rPr>
              <a:t>Промышленные</a:t>
            </a:r>
            <a:r>
              <a:rPr sz="1200" b="1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spc="90" dirty="0">
                <a:solidFill>
                  <a:srgbClr val="FFFFFF"/>
                </a:solidFill>
                <a:latin typeface="Arial"/>
                <a:cs typeface="Arial"/>
              </a:rPr>
              <a:t>коммутаторы</a:t>
            </a:r>
            <a:endParaRPr sz="1200">
              <a:latin typeface="Arial"/>
              <a:cs typeface="Arial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10600943" y="2034539"/>
            <a:ext cx="1591055" cy="139446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10850118" y="2676525"/>
            <a:ext cx="1129665" cy="5289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b="1" spc="70" dirty="0">
                <a:solidFill>
                  <a:srgbClr val="275EC6"/>
                </a:solidFill>
                <a:latin typeface="Arial"/>
                <a:cs typeface="Arial"/>
              </a:rPr>
              <a:t>DIN-рейка</a:t>
            </a:r>
            <a:endParaRPr sz="11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</a:pPr>
            <a:r>
              <a:rPr sz="1100" b="1" spc="-20" dirty="0">
                <a:latin typeface="Arial"/>
                <a:cs typeface="Arial"/>
              </a:rPr>
              <a:t>для</a:t>
            </a:r>
            <a:r>
              <a:rPr sz="1100" b="1" spc="-95" dirty="0">
                <a:latin typeface="Arial"/>
                <a:cs typeface="Arial"/>
              </a:rPr>
              <a:t> </a:t>
            </a:r>
            <a:r>
              <a:rPr sz="1100" b="1" spc="20" dirty="0">
                <a:latin typeface="Arial"/>
                <a:cs typeface="Arial"/>
              </a:rPr>
              <a:t>настенного  </a:t>
            </a:r>
            <a:r>
              <a:rPr sz="1100" b="1" spc="40" dirty="0">
                <a:latin typeface="Arial"/>
                <a:cs typeface="Arial"/>
              </a:rPr>
              <a:t>монтажа</a:t>
            </a:r>
            <a:endParaRPr sz="1100">
              <a:latin typeface="Arial"/>
              <a:cs typeface="Arial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10871249" y="2302483"/>
            <a:ext cx="785301" cy="30217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8894191" y="4866209"/>
            <a:ext cx="1177925" cy="897255"/>
          </a:xfrm>
          <a:prstGeom prst="rect">
            <a:avLst/>
          </a:prstGeom>
        </p:spPr>
        <p:txBody>
          <a:bodyPr vert="horz" wrap="square" lIns="0" tIns="1289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15"/>
              </a:spcBef>
            </a:pPr>
            <a:r>
              <a:rPr sz="2400" b="1" spc="145" dirty="0">
                <a:solidFill>
                  <a:srgbClr val="275EC6"/>
                </a:solidFill>
                <a:latin typeface="Arial"/>
                <a:cs typeface="Arial"/>
              </a:rPr>
              <a:t>DC</a:t>
            </a:r>
            <a:r>
              <a:rPr sz="3600" b="1" spc="217" baseline="-4629" dirty="0">
                <a:solidFill>
                  <a:srgbClr val="275EC6"/>
                </a:solidFill>
                <a:latin typeface="Arial"/>
                <a:cs typeface="Arial"/>
              </a:rPr>
              <a:t>*</a:t>
            </a:r>
            <a:endParaRPr sz="3600" baseline="-4629">
              <a:latin typeface="Arial"/>
              <a:cs typeface="Arial"/>
            </a:endParaRPr>
          </a:p>
          <a:p>
            <a:pPr marL="18415">
              <a:lnSpc>
                <a:spcPct val="100000"/>
              </a:lnSpc>
              <a:spcBef>
                <a:spcPts val="425"/>
              </a:spcBef>
            </a:pPr>
            <a:r>
              <a:rPr sz="1100" spc="70" dirty="0">
                <a:latin typeface="Calibri"/>
                <a:cs typeface="Calibri"/>
              </a:rPr>
              <a:t>Блок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95" dirty="0">
                <a:latin typeface="Calibri"/>
                <a:cs typeface="Calibri"/>
              </a:rPr>
              <a:t>питания</a:t>
            </a:r>
            <a:endParaRPr sz="1100">
              <a:latin typeface="Calibri"/>
              <a:cs typeface="Calibri"/>
            </a:endParaRPr>
          </a:p>
          <a:p>
            <a:pPr marL="18415">
              <a:lnSpc>
                <a:spcPct val="100000"/>
              </a:lnSpc>
            </a:pPr>
            <a:r>
              <a:rPr sz="1100" spc="60" dirty="0">
                <a:latin typeface="Calibri"/>
                <a:cs typeface="Calibri"/>
              </a:rPr>
              <a:t>с </a:t>
            </a:r>
            <a:r>
              <a:rPr sz="1100" spc="65" dirty="0">
                <a:latin typeface="Calibri"/>
                <a:cs typeface="Calibri"/>
              </a:rPr>
              <a:t>двумя</a:t>
            </a:r>
            <a:r>
              <a:rPr sz="1100" spc="-50" dirty="0">
                <a:latin typeface="Calibri"/>
                <a:cs typeface="Calibri"/>
              </a:rPr>
              <a:t> </a:t>
            </a:r>
            <a:r>
              <a:rPr sz="1100" spc="75" dirty="0">
                <a:latin typeface="Calibri"/>
                <a:cs typeface="Calibri"/>
              </a:rPr>
              <a:t>вводами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7494778" y="6215888"/>
            <a:ext cx="4184015" cy="3613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75"/>
              </a:lnSpc>
            </a:pPr>
            <a:r>
              <a:rPr sz="2400" b="1" spc="375" baseline="-10416" dirty="0">
                <a:solidFill>
                  <a:srgbClr val="275EC6"/>
                </a:solidFill>
                <a:latin typeface="Arial"/>
                <a:cs typeface="Arial"/>
              </a:rPr>
              <a:t>*</a:t>
            </a:r>
            <a:r>
              <a:rPr sz="2400" b="1" spc="-37" baseline="-10416" dirty="0">
                <a:solidFill>
                  <a:srgbClr val="275EC6"/>
                </a:solidFill>
                <a:latin typeface="Arial"/>
                <a:cs typeface="Arial"/>
              </a:rPr>
              <a:t> </a:t>
            </a:r>
            <a:r>
              <a:rPr sz="1100" spc="70" dirty="0">
                <a:solidFill>
                  <a:srgbClr val="275EC6"/>
                </a:solidFill>
                <a:latin typeface="Tahoma"/>
                <a:cs typeface="Tahoma"/>
              </a:rPr>
              <a:t>Возможно</a:t>
            </a:r>
            <a:r>
              <a:rPr sz="1100" spc="-105" dirty="0">
                <a:solidFill>
                  <a:srgbClr val="275EC6"/>
                </a:solidFill>
                <a:latin typeface="Tahoma"/>
                <a:cs typeface="Tahoma"/>
              </a:rPr>
              <a:t> </a:t>
            </a:r>
            <a:r>
              <a:rPr sz="1100" spc="60" dirty="0">
                <a:solidFill>
                  <a:srgbClr val="275EC6"/>
                </a:solidFill>
                <a:latin typeface="Tahoma"/>
                <a:cs typeface="Tahoma"/>
              </a:rPr>
              <a:t>подключение</a:t>
            </a:r>
            <a:r>
              <a:rPr sz="1100" spc="-80" dirty="0">
                <a:solidFill>
                  <a:srgbClr val="275EC6"/>
                </a:solidFill>
                <a:latin typeface="Tahoma"/>
                <a:cs typeface="Tahoma"/>
              </a:rPr>
              <a:t> </a:t>
            </a:r>
            <a:r>
              <a:rPr sz="1100" spc="50" dirty="0">
                <a:solidFill>
                  <a:srgbClr val="275EC6"/>
                </a:solidFill>
                <a:latin typeface="Tahoma"/>
                <a:cs typeface="Tahoma"/>
              </a:rPr>
              <a:t>к</a:t>
            </a:r>
            <a:r>
              <a:rPr sz="1100" spc="-55" dirty="0">
                <a:solidFill>
                  <a:srgbClr val="275EC6"/>
                </a:solidFill>
                <a:latin typeface="Tahoma"/>
                <a:cs typeface="Tahoma"/>
              </a:rPr>
              <a:t> </a:t>
            </a:r>
            <a:r>
              <a:rPr sz="1100" spc="50" dirty="0">
                <a:solidFill>
                  <a:srgbClr val="275EC6"/>
                </a:solidFill>
                <a:latin typeface="Tahoma"/>
                <a:cs typeface="Tahoma"/>
              </a:rPr>
              <a:t>сети</a:t>
            </a:r>
            <a:r>
              <a:rPr sz="1100" spc="-65" dirty="0">
                <a:solidFill>
                  <a:srgbClr val="275EC6"/>
                </a:solidFill>
                <a:latin typeface="Tahoma"/>
                <a:cs typeface="Tahoma"/>
              </a:rPr>
              <a:t> </a:t>
            </a:r>
            <a:r>
              <a:rPr sz="1100" spc="30" dirty="0">
                <a:solidFill>
                  <a:srgbClr val="275EC6"/>
                </a:solidFill>
                <a:latin typeface="Tahoma"/>
                <a:cs typeface="Tahoma"/>
              </a:rPr>
              <a:t>220</a:t>
            </a:r>
            <a:r>
              <a:rPr sz="1100" spc="-85" dirty="0">
                <a:solidFill>
                  <a:srgbClr val="275EC6"/>
                </a:solidFill>
                <a:latin typeface="Tahoma"/>
                <a:cs typeface="Tahoma"/>
              </a:rPr>
              <a:t> </a:t>
            </a:r>
            <a:r>
              <a:rPr sz="1100" spc="70" dirty="0">
                <a:solidFill>
                  <a:srgbClr val="275EC6"/>
                </a:solidFill>
                <a:latin typeface="Tahoma"/>
                <a:cs typeface="Tahoma"/>
              </a:rPr>
              <a:t>В</a:t>
            </a:r>
            <a:r>
              <a:rPr sz="1100" spc="-65" dirty="0">
                <a:solidFill>
                  <a:srgbClr val="275EC6"/>
                </a:solidFill>
                <a:latin typeface="Tahoma"/>
                <a:cs typeface="Tahoma"/>
              </a:rPr>
              <a:t> </a:t>
            </a:r>
            <a:r>
              <a:rPr sz="1100" spc="80" dirty="0">
                <a:solidFill>
                  <a:srgbClr val="275EC6"/>
                </a:solidFill>
                <a:latin typeface="Tahoma"/>
                <a:cs typeface="Tahoma"/>
              </a:rPr>
              <a:t>при</a:t>
            </a:r>
            <a:r>
              <a:rPr sz="1100" spc="-70" dirty="0">
                <a:solidFill>
                  <a:srgbClr val="275EC6"/>
                </a:solidFill>
                <a:latin typeface="Tahoma"/>
                <a:cs typeface="Tahoma"/>
              </a:rPr>
              <a:t> </a:t>
            </a:r>
            <a:r>
              <a:rPr sz="1100" spc="70" dirty="0">
                <a:solidFill>
                  <a:srgbClr val="275EC6"/>
                </a:solidFill>
                <a:latin typeface="Tahoma"/>
                <a:cs typeface="Tahoma"/>
              </a:rPr>
              <a:t>использовании</a:t>
            </a:r>
            <a:endParaRPr sz="1100">
              <a:latin typeface="Tahoma"/>
              <a:cs typeface="Tahoma"/>
            </a:endParaRPr>
          </a:p>
          <a:p>
            <a:pPr marL="175895">
              <a:lnSpc>
                <a:spcPts val="1270"/>
              </a:lnSpc>
            </a:pPr>
            <a:r>
              <a:rPr sz="1100" spc="60" dirty="0">
                <a:solidFill>
                  <a:srgbClr val="275EC6"/>
                </a:solidFill>
                <a:latin typeface="Tahoma"/>
                <a:cs typeface="Tahoma"/>
              </a:rPr>
              <a:t>одного</a:t>
            </a:r>
            <a:r>
              <a:rPr sz="1100" spc="-90" dirty="0">
                <a:solidFill>
                  <a:srgbClr val="275EC6"/>
                </a:solidFill>
                <a:latin typeface="Tahoma"/>
                <a:cs typeface="Tahoma"/>
              </a:rPr>
              <a:t> </a:t>
            </a:r>
            <a:r>
              <a:rPr sz="1100" spc="75" dirty="0">
                <a:solidFill>
                  <a:srgbClr val="275EC6"/>
                </a:solidFill>
                <a:latin typeface="Tahoma"/>
                <a:cs typeface="Tahoma"/>
              </a:rPr>
              <a:t>или</a:t>
            </a:r>
            <a:r>
              <a:rPr sz="1100" spc="-50" dirty="0">
                <a:solidFill>
                  <a:srgbClr val="275EC6"/>
                </a:solidFill>
                <a:latin typeface="Tahoma"/>
                <a:cs typeface="Tahoma"/>
              </a:rPr>
              <a:t> </a:t>
            </a:r>
            <a:r>
              <a:rPr sz="1100" spc="45" dirty="0">
                <a:solidFill>
                  <a:srgbClr val="275EC6"/>
                </a:solidFill>
                <a:latin typeface="Tahoma"/>
                <a:cs typeface="Tahoma"/>
              </a:rPr>
              <a:t>двух</a:t>
            </a:r>
            <a:r>
              <a:rPr sz="1100" spc="-65" dirty="0">
                <a:solidFill>
                  <a:srgbClr val="275EC6"/>
                </a:solidFill>
                <a:latin typeface="Tahoma"/>
                <a:cs typeface="Tahoma"/>
              </a:rPr>
              <a:t> </a:t>
            </a:r>
            <a:r>
              <a:rPr sz="1100" spc="55" dirty="0">
                <a:solidFill>
                  <a:srgbClr val="275EC6"/>
                </a:solidFill>
                <a:latin typeface="Tahoma"/>
                <a:cs typeface="Tahoma"/>
              </a:rPr>
              <a:t>блоков</a:t>
            </a:r>
            <a:r>
              <a:rPr sz="1100" spc="-70" dirty="0">
                <a:solidFill>
                  <a:srgbClr val="275EC6"/>
                </a:solidFill>
                <a:latin typeface="Tahoma"/>
                <a:cs typeface="Tahoma"/>
              </a:rPr>
              <a:t> </a:t>
            </a:r>
            <a:r>
              <a:rPr sz="1100" spc="65" dirty="0">
                <a:solidFill>
                  <a:srgbClr val="275EC6"/>
                </a:solidFill>
                <a:latin typeface="Tahoma"/>
                <a:cs typeface="Tahoma"/>
              </a:rPr>
              <a:t>питания</a:t>
            </a:r>
            <a:r>
              <a:rPr sz="1100" spc="-70" dirty="0">
                <a:solidFill>
                  <a:srgbClr val="275EC6"/>
                </a:solidFill>
                <a:latin typeface="Tahoma"/>
                <a:cs typeface="Tahoma"/>
              </a:rPr>
              <a:t> </a:t>
            </a:r>
            <a:r>
              <a:rPr sz="1100" spc="5" dirty="0">
                <a:solidFill>
                  <a:srgbClr val="275EC6"/>
                </a:solidFill>
                <a:latin typeface="Tahoma"/>
                <a:cs typeface="Tahoma"/>
              </a:rPr>
              <a:t>DRS-270-56</a:t>
            </a:r>
            <a:endParaRPr sz="1100">
              <a:latin typeface="Tahoma"/>
              <a:cs typeface="Tahoma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5711444" y="4866209"/>
            <a:ext cx="1228090" cy="897255"/>
          </a:xfrm>
          <a:prstGeom prst="rect">
            <a:avLst/>
          </a:prstGeom>
        </p:spPr>
        <p:txBody>
          <a:bodyPr vert="horz" wrap="square" lIns="0" tIns="1289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15"/>
              </a:spcBef>
            </a:pPr>
            <a:r>
              <a:rPr sz="2400" b="1" spc="45" dirty="0">
                <a:solidFill>
                  <a:srgbClr val="275EC6"/>
                </a:solidFill>
                <a:latin typeface="Arial"/>
                <a:cs typeface="Arial"/>
              </a:rPr>
              <a:t>+70</a:t>
            </a:r>
            <a:r>
              <a:rPr sz="2400" b="1" spc="-530" dirty="0">
                <a:solidFill>
                  <a:srgbClr val="275EC6"/>
                </a:solidFill>
                <a:latin typeface="Arial"/>
                <a:cs typeface="Arial"/>
              </a:rPr>
              <a:t> </a:t>
            </a:r>
            <a:r>
              <a:rPr sz="2400" b="1" spc="-65" dirty="0">
                <a:solidFill>
                  <a:srgbClr val="275EC6"/>
                </a:solidFill>
                <a:latin typeface="Arial"/>
                <a:cs typeface="Arial"/>
              </a:rPr>
              <a:t>°С</a:t>
            </a:r>
            <a:endParaRPr sz="2400">
              <a:latin typeface="Arial"/>
              <a:cs typeface="Arial"/>
            </a:endParaRPr>
          </a:p>
          <a:p>
            <a:pPr marL="34290" marR="5080">
              <a:lnSpc>
                <a:spcPct val="100000"/>
              </a:lnSpc>
              <a:spcBef>
                <a:spcPts val="425"/>
              </a:spcBef>
            </a:pPr>
            <a:r>
              <a:rPr sz="1100" spc="90" dirty="0">
                <a:latin typeface="Calibri"/>
                <a:cs typeface="Calibri"/>
              </a:rPr>
              <a:t>Верхняя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95" dirty="0">
                <a:latin typeface="Calibri"/>
                <a:cs typeface="Calibri"/>
              </a:rPr>
              <a:t>рабочая  </a:t>
            </a:r>
            <a:r>
              <a:rPr sz="1100" spc="80" dirty="0">
                <a:latin typeface="Calibri"/>
                <a:cs typeface="Calibri"/>
              </a:rPr>
              <a:t>температура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11538457" y="332395"/>
            <a:ext cx="325755" cy="297180"/>
          </a:xfrm>
          <a:custGeom>
            <a:avLst/>
            <a:gdLst/>
            <a:ahLst/>
            <a:cxnLst/>
            <a:rect l="l" t="t" r="r" b="b"/>
            <a:pathLst>
              <a:path w="325754" h="297180">
                <a:moveTo>
                  <a:pt x="52096" y="188364"/>
                </a:moveTo>
                <a:lnTo>
                  <a:pt x="9808" y="211528"/>
                </a:lnTo>
                <a:lnTo>
                  <a:pt x="0" y="242752"/>
                </a:lnTo>
                <a:lnTo>
                  <a:pt x="2575" y="259294"/>
                </a:lnTo>
                <a:lnTo>
                  <a:pt x="9838" y="273966"/>
                </a:lnTo>
                <a:lnTo>
                  <a:pt x="21122" y="285810"/>
                </a:lnTo>
                <a:lnTo>
                  <a:pt x="35758" y="293871"/>
                </a:lnTo>
                <a:lnTo>
                  <a:pt x="52140" y="297103"/>
                </a:lnTo>
                <a:lnTo>
                  <a:pt x="68361" y="295280"/>
                </a:lnTo>
                <a:lnTo>
                  <a:pt x="83305" y="288703"/>
                </a:lnTo>
                <a:lnTo>
                  <a:pt x="95854" y="277670"/>
                </a:lnTo>
                <a:lnTo>
                  <a:pt x="117419" y="259070"/>
                </a:lnTo>
                <a:lnTo>
                  <a:pt x="143141" y="248580"/>
                </a:lnTo>
                <a:lnTo>
                  <a:pt x="170851" y="246696"/>
                </a:lnTo>
                <a:lnTo>
                  <a:pt x="197278" y="246696"/>
                </a:lnTo>
                <a:lnTo>
                  <a:pt x="197277" y="238778"/>
                </a:lnTo>
                <a:lnTo>
                  <a:pt x="143157" y="236891"/>
                </a:lnTo>
                <a:lnTo>
                  <a:pt x="95854" y="207803"/>
                </a:lnTo>
                <a:lnTo>
                  <a:pt x="83288" y="196760"/>
                </a:lnTo>
                <a:lnTo>
                  <a:pt x="68328" y="190184"/>
                </a:lnTo>
                <a:lnTo>
                  <a:pt x="52096" y="188364"/>
                </a:lnTo>
                <a:close/>
              </a:path>
              <a:path w="325754" h="297180">
                <a:moveTo>
                  <a:pt x="208970" y="111964"/>
                </a:moveTo>
                <a:lnTo>
                  <a:pt x="203131" y="116651"/>
                </a:lnTo>
                <a:lnTo>
                  <a:pt x="196616" y="120421"/>
                </a:lnTo>
                <a:lnTo>
                  <a:pt x="189647" y="123146"/>
                </a:lnTo>
                <a:lnTo>
                  <a:pt x="209650" y="143427"/>
                </a:lnTo>
                <a:lnTo>
                  <a:pt x="221870" y="168428"/>
                </a:lnTo>
                <a:lnTo>
                  <a:pt x="225664" y="196013"/>
                </a:lnTo>
                <a:lnTo>
                  <a:pt x="220389" y="224047"/>
                </a:lnTo>
                <a:lnTo>
                  <a:pt x="217145" y="240472"/>
                </a:lnTo>
                <a:lnTo>
                  <a:pt x="218946" y="256749"/>
                </a:lnTo>
                <a:lnTo>
                  <a:pt x="225493" y="271756"/>
                </a:lnTo>
                <a:lnTo>
                  <a:pt x="236482" y="284369"/>
                </a:lnTo>
                <a:lnTo>
                  <a:pt x="250775" y="293034"/>
                </a:lnTo>
                <a:lnTo>
                  <a:pt x="266648" y="296894"/>
                </a:lnTo>
                <a:lnTo>
                  <a:pt x="282948" y="295850"/>
                </a:lnTo>
                <a:lnTo>
                  <a:pt x="298520" y="289799"/>
                </a:lnTo>
                <a:lnTo>
                  <a:pt x="311521" y="279293"/>
                </a:lnTo>
                <a:lnTo>
                  <a:pt x="320561" y="265654"/>
                </a:lnTo>
                <a:lnTo>
                  <a:pt x="325150" y="249936"/>
                </a:lnTo>
                <a:lnTo>
                  <a:pt x="324792" y="233195"/>
                </a:lnTo>
                <a:lnTo>
                  <a:pt x="319390" y="217359"/>
                </a:lnTo>
                <a:lnTo>
                  <a:pt x="309705" y="204184"/>
                </a:lnTo>
                <a:lnTo>
                  <a:pt x="296555" y="194492"/>
                </a:lnTo>
                <a:lnTo>
                  <a:pt x="280753" y="189109"/>
                </a:lnTo>
                <a:lnTo>
                  <a:pt x="253904" y="179689"/>
                </a:lnTo>
                <a:lnTo>
                  <a:pt x="231981" y="162600"/>
                </a:lnTo>
                <a:lnTo>
                  <a:pt x="216498" y="139479"/>
                </a:lnTo>
                <a:lnTo>
                  <a:pt x="208970" y="111964"/>
                </a:lnTo>
                <a:close/>
              </a:path>
              <a:path w="325754" h="297180">
                <a:moveTo>
                  <a:pt x="197278" y="246696"/>
                </a:moveTo>
                <a:lnTo>
                  <a:pt x="170851" y="246696"/>
                </a:lnTo>
                <a:lnTo>
                  <a:pt x="198382" y="253913"/>
                </a:lnTo>
                <a:lnTo>
                  <a:pt x="197278" y="246696"/>
                </a:lnTo>
                <a:close/>
              </a:path>
              <a:path w="325754" h="297180">
                <a:moveTo>
                  <a:pt x="198382" y="231548"/>
                </a:moveTo>
                <a:lnTo>
                  <a:pt x="170863" y="238778"/>
                </a:lnTo>
                <a:lnTo>
                  <a:pt x="197277" y="238778"/>
                </a:lnTo>
                <a:lnTo>
                  <a:pt x="198382" y="231548"/>
                </a:lnTo>
                <a:close/>
              </a:path>
              <a:path w="325754" h="297180">
                <a:moveTo>
                  <a:pt x="158016" y="0"/>
                </a:moveTo>
                <a:lnTo>
                  <a:pt x="116880" y="25163"/>
                </a:lnTo>
                <a:lnTo>
                  <a:pt x="108545" y="56422"/>
                </a:lnTo>
                <a:lnTo>
                  <a:pt x="111802" y="72841"/>
                </a:lnTo>
                <a:lnTo>
                  <a:pt x="117088" y="100866"/>
                </a:lnTo>
                <a:lnTo>
                  <a:pt x="113291" y="128445"/>
                </a:lnTo>
                <a:lnTo>
                  <a:pt x="101063" y="153446"/>
                </a:lnTo>
                <a:lnTo>
                  <a:pt x="81060" y="173742"/>
                </a:lnTo>
                <a:lnTo>
                  <a:pt x="88030" y="176468"/>
                </a:lnTo>
                <a:lnTo>
                  <a:pt x="94533" y="180241"/>
                </a:lnTo>
                <a:lnTo>
                  <a:pt x="100384" y="184924"/>
                </a:lnTo>
                <a:lnTo>
                  <a:pt x="107902" y="157416"/>
                </a:lnTo>
                <a:lnTo>
                  <a:pt x="123386" y="134307"/>
                </a:lnTo>
                <a:lnTo>
                  <a:pt x="145314" y="117220"/>
                </a:lnTo>
                <a:lnTo>
                  <a:pt x="172166" y="107780"/>
                </a:lnTo>
                <a:lnTo>
                  <a:pt x="187979" y="102390"/>
                </a:lnTo>
                <a:lnTo>
                  <a:pt x="201138" y="92689"/>
                </a:lnTo>
                <a:lnTo>
                  <a:pt x="210824" y="79502"/>
                </a:lnTo>
                <a:lnTo>
                  <a:pt x="216215" y="63652"/>
                </a:lnTo>
                <a:lnTo>
                  <a:pt x="216553" y="46914"/>
                </a:lnTo>
                <a:lnTo>
                  <a:pt x="211950" y="31201"/>
                </a:lnTo>
                <a:lnTo>
                  <a:pt x="202899" y="17568"/>
                </a:lnTo>
                <a:lnTo>
                  <a:pt x="189890" y="7070"/>
                </a:lnTo>
                <a:lnTo>
                  <a:pt x="174317" y="1030"/>
                </a:lnTo>
                <a:lnTo>
                  <a:pt x="158016" y="0"/>
                </a:lnTo>
                <a:close/>
              </a:path>
            </a:pathLst>
          </a:custGeom>
          <a:solidFill>
            <a:srgbClr val="275E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5864733" y="1400047"/>
            <a:ext cx="726440" cy="2698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800" spc="65" dirty="0">
                <a:solidFill>
                  <a:srgbClr val="275EC6"/>
                </a:solidFill>
                <a:latin typeface="Calibri"/>
                <a:cs typeface="Calibri"/>
              </a:rPr>
              <a:t>Тра</a:t>
            </a:r>
            <a:r>
              <a:rPr sz="800" spc="60" dirty="0">
                <a:solidFill>
                  <a:srgbClr val="275EC6"/>
                </a:solidFill>
                <a:latin typeface="Calibri"/>
                <a:cs typeface="Calibri"/>
              </a:rPr>
              <a:t>нсп</a:t>
            </a:r>
            <a:r>
              <a:rPr sz="800" spc="55" dirty="0">
                <a:solidFill>
                  <a:srgbClr val="275EC6"/>
                </a:solidFill>
                <a:latin typeface="Calibri"/>
                <a:cs typeface="Calibri"/>
              </a:rPr>
              <a:t>о</a:t>
            </a:r>
            <a:r>
              <a:rPr sz="800" spc="80" dirty="0">
                <a:solidFill>
                  <a:srgbClr val="275EC6"/>
                </a:solidFill>
                <a:latin typeface="Calibri"/>
                <a:cs typeface="Calibri"/>
              </a:rPr>
              <a:t>р</a:t>
            </a:r>
            <a:r>
              <a:rPr sz="800" spc="60" dirty="0">
                <a:solidFill>
                  <a:srgbClr val="275EC6"/>
                </a:solidFill>
                <a:latin typeface="Calibri"/>
                <a:cs typeface="Calibri"/>
              </a:rPr>
              <a:t>т</a:t>
            </a:r>
            <a:r>
              <a:rPr sz="800" spc="75" dirty="0">
                <a:solidFill>
                  <a:srgbClr val="275EC6"/>
                </a:solidFill>
                <a:latin typeface="Calibri"/>
                <a:cs typeface="Calibri"/>
              </a:rPr>
              <a:t>н</a:t>
            </a:r>
            <a:r>
              <a:rPr sz="800" spc="55" dirty="0">
                <a:solidFill>
                  <a:srgbClr val="275EC6"/>
                </a:solidFill>
                <a:latin typeface="Calibri"/>
                <a:cs typeface="Calibri"/>
              </a:rPr>
              <a:t>а</a:t>
            </a:r>
            <a:r>
              <a:rPr sz="800" spc="40" dirty="0">
                <a:solidFill>
                  <a:srgbClr val="275EC6"/>
                </a:solidFill>
                <a:latin typeface="Calibri"/>
                <a:cs typeface="Calibri"/>
              </a:rPr>
              <a:t>я  </a:t>
            </a:r>
            <a:r>
              <a:rPr sz="800" spc="60" dirty="0">
                <a:solidFill>
                  <a:srgbClr val="275EC6"/>
                </a:solidFill>
                <a:latin typeface="Calibri"/>
                <a:cs typeface="Calibri"/>
              </a:rPr>
              <a:t>безопасность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5568696" y="1395983"/>
            <a:ext cx="263651" cy="28803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/>
          <p:nvPr/>
        </p:nvSpPr>
        <p:spPr>
          <a:xfrm>
            <a:off x="8649081" y="1389633"/>
            <a:ext cx="726440" cy="2698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800" spc="65" dirty="0">
                <a:solidFill>
                  <a:srgbClr val="275EC6"/>
                </a:solidFill>
                <a:latin typeface="Calibri"/>
                <a:cs typeface="Calibri"/>
              </a:rPr>
              <a:t>Тра</a:t>
            </a:r>
            <a:r>
              <a:rPr sz="800" spc="60" dirty="0">
                <a:solidFill>
                  <a:srgbClr val="275EC6"/>
                </a:solidFill>
                <a:latin typeface="Calibri"/>
                <a:cs typeface="Calibri"/>
              </a:rPr>
              <a:t>нсп</a:t>
            </a:r>
            <a:r>
              <a:rPr sz="800" spc="55" dirty="0">
                <a:solidFill>
                  <a:srgbClr val="275EC6"/>
                </a:solidFill>
                <a:latin typeface="Calibri"/>
                <a:cs typeface="Calibri"/>
              </a:rPr>
              <a:t>о</a:t>
            </a:r>
            <a:r>
              <a:rPr sz="800" spc="80" dirty="0">
                <a:solidFill>
                  <a:srgbClr val="275EC6"/>
                </a:solidFill>
                <a:latin typeface="Calibri"/>
                <a:cs typeface="Calibri"/>
              </a:rPr>
              <a:t>р</a:t>
            </a:r>
            <a:r>
              <a:rPr sz="800" spc="60" dirty="0">
                <a:solidFill>
                  <a:srgbClr val="275EC6"/>
                </a:solidFill>
                <a:latin typeface="Calibri"/>
                <a:cs typeface="Calibri"/>
              </a:rPr>
              <a:t>т</a:t>
            </a:r>
            <a:r>
              <a:rPr sz="800" spc="75" dirty="0">
                <a:solidFill>
                  <a:srgbClr val="275EC6"/>
                </a:solidFill>
                <a:latin typeface="Calibri"/>
                <a:cs typeface="Calibri"/>
              </a:rPr>
              <a:t>н</a:t>
            </a:r>
            <a:r>
              <a:rPr sz="800" spc="55" dirty="0">
                <a:solidFill>
                  <a:srgbClr val="275EC6"/>
                </a:solidFill>
                <a:latin typeface="Calibri"/>
                <a:cs typeface="Calibri"/>
              </a:rPr>
              <a:t>а</a:t>
            </a:r>
            <a:r>
              <a:rPr sz="800" spc="40" dirty="0">
                <a:solidFill>
                  <a:srgbClr val="275EC6"/>
                </a:solidFill>
                <a:latin typeface="Calibri"/>
                <a:cs typeface="Calibri"/>
              </a:rPr>
              <a:t>я  </a:t>
            </a:r>
            <a:r>
              <a:rPr sz="800" spc="60" dirty="0">
                <a:solidFill>
                  <a:srgbClr val="275EC6"/>
                </a:solidFill>
                <a:latin typeface="Calibri"/>
                <a:cs typeface="Calibri"/>
              </a:rPr>
              <a:t>безопасность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8353043" y="1385316"/>
            <a:ext cx="262127" cy="28803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 txBox="1"/>
          <p:nvPr/>
        </p:nvSpPr>
        <p:spPr>
          <a:xfrm>
            <a:off x="3169666" y="3019955"/>
            <a:ext cx="1155065" cy="1109345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246379">
              <a:lnSpc>
                <a:spcPct val="100000"/>
              </a:lnSpc>
              <a:spcBef>
                <a:spcPts val="225"/>
              </a:spcBef>
            </a:pPr>
            <a:r>
              <a:rPr sz="1100" spc="105" dirty="0">
                <a:solidFill>
                  <a:srgbClr val="275EC6"/>
                </a:solidFill>
                <a:latin typeface="Calibri"/>
                <a:cs typeface="Calibri"/>
              </a:rPr>
              <a:t>в</a:t>
            </a:r>
            <a:r>
              <a:rPr sz="1100" spc="-25" dirty="0">
                <a:solidFill>
                  <a:srgbClr val="275EC6"/>
                </a:solidFill>
                <a:latin typeface="Calibri"/>
                <a:cs typeface="Calibri"/>
              </a:rPr>
              <a:t> </a:t>
            </a:r>
            <a:r>
              <a:rPr sz="1100" spc="75" dirty="0">
                <a:solidFill>
                  <a:srgbClr val="275EC6"/>
                </a:solidFill>
                <a:latin typeface="Calibri"/>
                <a:cs typeface="Calibri"/>
              </a:rPr>
              <a:t>разработке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60"/>
              </a:spcBef>
            </a:pPr>
            <a:r>
              <a:rPr sz="1400" b="1" spc="20" dirty="0">
                <a:solidFill>
                  <a:srgbClr val="275EC6"/>
                </a:solidFill>
                <a:latin typeface="Arial"/>
                <a:cs typeface="Arial"/>
              </a:rPr>
              <a:t>MES3500I-08</a:t>
            </a:r>
            <a:endParaRPr sz="1400">
              <a:latin typeface="Arial"/>
              <a:cs typeface="Arial"/>
            </a:endParaRPr>
          </a:p>
          <a:p>
            <a:pPr marL="146685">
              <a:lnSpc>
                <a:spcPct val="100000"/>
              </a:lnSpc>
              <a:spcBef>
                <a:spcPts val="1015"/>
              </a:spcBef>
            </a:pPr>
            <a:r>
              <a:rPr sz="800" spc="70" dirty="0">
                <a:solidFill>
                  <a:srgbClr val="275EC6"/>
                </a:solidFill>
                <a:latin typeface="Calibri"/>
                <a:cs typeface="Calibri"/>
              </a:rPr>
              <a:t>Интерфейсы</a:t>
            </a:r>
            <a:endParaRPr sz="800">
              <a:latin typeface="Calibri"/>
              <a:cs typeface="Calibri"/>
            </a:endParaRPr>
          </a:p>
          <a:p>
            <a:pPr marL="146685">
              <a:lnSpc>
                <a:spcPct val="100000"/>
              </a:lnSpc>
              <a:spcBef>
                <a:spcPts val="330"/>
              </a:spcBef>
            </a:pPr>
            <a:r>
              <a:rPr sz="1100" b="1" spc="15" dirty="0">
                <a:latin typeface="Arial"/>
                <a:cs typeface="Arial"/>
              </a:rPr>
              <a:t>8 </a:t>
            </a:r>
            <a:r>
              <a:rPr sz="1100" b="1" spc="-15" dirty="0">
                <a:latin typeface="Arial"/>
                <a:cs typeface="Arial"/>
              </a:rPr>
              <a:t>×</a:t>
            </a:r>
            <a:r>
              <a:rPr sz="1100" b="1" spc="-75" dirty="0">
                <a:latin typeface="Arial"/>
                <a:cs typeface="Arial"/>
              </a:rPr>
              <a:t> </a:t>
            </a:r>
            <a:r>
              <a:rPr sz="1100" b="1" spc="-20" dirty="0">
                <a:latin typeface="Arial"/>
                <a:cs typeface="Arial"/>
              </a:rPr>
              <a:t>1G</a:t>
            </a:r>
            <a:endParaRPr sz="1100">
              <a:latin typeface="Arial"/>
              <a:cs typeface="Arial"/>
            </a:endParaRPr>
          </a:p>
          <a:p>
            <a:pPr marL="146685">
              <a:lnSpc>
                <a:spcPct val="100000"/>
              </a:lnSpc>
              <a:spcBef>
                <a:spcPts val="300"/>
              </a:spcBef>
            </a:pPr>
            <a:r>
              <a:rPr sz="1100" b="1" spc="15" dirty="0">
                <a:latin typeface="Arial"/>
                <a:cs typeface="Arial"/>
              </a:rPr>
              <a:t>2 </a:t>
            </a:r>
            <a:r>
              <a:rPr sz="1100" b="1" spc="-15" dirty="0">
                <a:latin typeface="Arial"/>
                <a:cs typeface="Arial"/>
              </a:rPr>
              <a:t>× </a:t>
            </a:r>
            <a:r>
              <a:rPr sz="1100" b="1" spc="-20" dirty="0">
                <a:latin typeface="Arial"/>
                <a:cs typeface="Arial"/>
              </a:rPr>
              <a:t>1G</a:t>
            </a:r>
            <a:r>
              <a:rPr sz="1100" b="1" spc="-130" dirty="0">
                <a:latin typeface="Arial"/>
                <a:cs typeface="Arial"/>
              </a:rPr>
              <a:t> </a:t>
            </a:r>
            <a:r>
              <a:rPr sz="1100" b="1" spc="-5" dirty="0">
                <a:latin typeface="Arial"/>
                <a:cs typeface="Arial"/>
              </a:rPr>
              <a:t>Combo</a:t>
            </a:r>
            <a:endParaRPr sz="110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6093714" y="3019955"/>
            <a:ext cx="1262380" cy="1109345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325120">
              <a:lnSpc>
                <a:spcPct val="100000"/>
              </a:lnSpc>
              <a:spcBef>
                <a:spcPts val="225"/>
              </a:spcBef>
            </a:pPr>
            <a:r>
              <a:rPr sz="1100" spc="105" dirty="0">
                <a:solidFill>
                  <a:srgbClr val="275EC6"/>
                </a:solidFill>
                <a:latin typeface="Calibri"/>
                <a:cs typeface="Calibri"/>
              </a:rPr>
              <a:t>в</a:t>
            </a:r>
            <a:r>
              <a:rPr sz="1100" spc="10" dirty="0">
                <a:solidFill>
                  <a:srgbClr val="275EC6"/>
                </a:solidFill>
                <a:latin typeface="Calibri"/>
                <a:cs typeface="Calibri"/>
              </a:rPr>
              <a:t> </a:t>
            </a:r>
            <a:r>
              <a:rPr sz="1100" spc="75" dirty="0">
                <a:solidFill>
                  <a:srgbClr val="275EC6"/>
                </a:solidFill>
                <a:latin typeface="Calibri"/>
                <a:cs typeface="Calibri"/>
              </a:rPr>
              <a:t>разработке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60"/>
              </a:spcBef>
            </a:pPr>
            <a:r>
              <a:rPr sz="1400" b="1" spc="15" dirty="0">
                <a:solidFill>
                  <a:srgbClr val="275EC6"/>
                </a:solidFill>
                <a:latin typeface="Arial"/>
                <a:cs typeface="Arial"/>
              </a:rPr>
              <a:t>MES3500I-08P</a:t>
            </a:r>
            <a:endParaRPr sz="1400">
              <a:latin typeface="Arial"/>
              <a:cs typeface="Arial"/>
            </a:endParaRPr>
          </a:p>
          <a:p>
            <a:pPr marL="93345">
              <a:lnSpc>
                <a:spcPct val="100000"/>
              </a:lnSpc>
              <a:spcBef>
                <a:spcPts val="1015"/>
              </a:spcBef>
            </a:pPr>
            <a:r>
              <a:rPr sz="800" spc="70" dirty="0">
                <a:solidFill>
                  <a:srgbClr val="275EC6"/>
                </a:solidFill>
                <a:latin typeface="Calibri"/>
                <a:cs typeface="Calibri"/>
              </a:rPr>
              <a:t>Интерфейсы</a:t>
            </a:r>
            <a:endParaRPr sz="800">
              <a:latin typeface="Calibri"/>
              <a:cs typeface="Calibri"/>
            </a:endParaRPr>
          </a:p>
          <a:p>
            <a:pPr marL="93345">
              <a:lnSpc>
                <a:spcPct val="100000"/>
              </a:lnSpc>
              <a:spcBef>
                <a:spcPts val="330"/>
              </a:spcBef>
            </a:pPr>
            <a:r>
              <a:rPr sz="1100" b="1" spc="15" dirty="0">
                <a:latin typeface="Arial"/>
                <a:cs typeface="Arial"/>
              </a:rPr>
              <a:t>8 </a:t>
            </a:r>
            <a:r>
              <a:rPr sz="1100" b="1" spc="-15" dirty="0">
                <a:latin typeface="Arial"/>
                <a:cs typeface="Arial"/>
              </a:rPr>
              <a:t>× </a:t>
            </a:r>
            <a:r>
              <a:rPr sz="1100" b="1" spc="-20" dirty="0">
                <a:latin typeface="Arial"/>
                <a:cs typeface="Arial"/>
              </a:rPr>
              <a:t>1G</a:t>
            </a:r>
            <a:r>
              <a:rPr sz="1100" b="1" spc="-114" dirty="0">
                <a:latin typeface="Arial"/>
                <a:cs typeface="Arial"/>
              </a:rPr>
              <a:t> </a:t>
            </a:r>
            <a:r>
              <a:rPr sz="1100" b="1" spc="-35" dirty="0">
                <a:latin typeface="Arial"/>
                <a:cs typeface="Arial"/>
              </a:rPr>
              <a:t>PoE/PoE+</a:t>
            </a:r>
            <a:endParaRPr sz="1100">
              <a:latin typeface="Arial"/>
              <a:cs typeface="Arial"/>
            </a:endParaRPr>
          </a:p>
          <a:p>
            <a:pPr marL="93345">
              <a:lnSpc>
                <a:spcPct val="100000"/>
              </a:lnSpc>
              <a:spcBef>
                <a:spcPts val="300"/>
              </a:spcBef>
            </a:pPr>
            <a:r>
              <a:rPr sz="1100" b="1" spc="15" dirty="0">
                <a:latin typeface="Arial"/>
                <a:cs typeface="Arial"/>
              </a:rPr>
              <a:t>2 </a:t>
            </a:r>
            <a:r>
              <a:rPr sz="1100" b="1" spc="-15" dirty="0">
                <a:latin typeface="Arial"/>
                <a:cs typeface="Arial"/>
              </a:rPr>
              <a:t>× </a:t>
            </a:r>
            <a:r>
              <a:rPr sz="1100" b="1" spc="-20" dirty="0">
                <a:latin typeface="Arial"/>
                <a:cs typeface="Arial"/>
              </a:rPr>
              <a:t>1G</a:t>
            </a:r>
            <a:r>
              <a:rPr sz="1100" b="1" spc="-110" dirty="0">
                <a:latin typeface="Arial"/>
                <a:cs typeface="Arial"/>
              </a:rPr>
              <a:t> </a:t>
            </a:r>
            <a:r>
              <a:rPr sz="1100" b="1" spc="-5" dirty="0">
                <a:latin typeface="Arial"/>
                <a:cs typeface="Arial"/>
              </a:rPr>
              <a:t>Combo</a:t>
            </a:r>
            <a:endParaRPr sz="110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8968231" y="3019955"/>
            <a:ext cx="1262380" cy="1109345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329565">
              <a:lnSpc>
                <a:spcPct val="100000"/>
              </a:lnSpc>
              <a:spcBef>
                <a:spcPts val="225"/>
              </a:spcBef>
            </a:pPr>
            <a:r>
              <a:rPr sz="1100" spc="105" dirty="0">
                <a:solidFill>
                  <a:srgbClr val="275EC6"/>
                </a:solidFill>
                <a:latin typeface="Calibri"/>
                <a:cs typeface="Calibri"/>
              </a:rPr>
              <a:t>в</a:t>
            </a:r>
            <a:r>
              <a:rPr sz="1100" spc="-25" dirty="0">
                <a:solidFill>
                  <a:srgbClr val="275EC6"/>
                </a:solidFill>
                <a:latin typeface="Calibri"/>
                <a:cs typeface="Calibri"/>
              </a:rPr>
              <a:t> </a:t>
            </a:r>
            <a:r>
              <a:rPr sz="1100" spc="75" dirty="0">
                <a:solidFill>
                  <a:srgbClr val="275EC6"/>
                </a:solidFill>
                <a:latin typeface="Calibri"/>
                <a:cs typeface="Calibri"/>
              </a:rPr>
              <a:t>разработке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60"/>
              </a:spcBef>
            </a:pPr>
            <a:r>
              <a:rPr sz="1400" b="1" spc="15" dirty="0">
                <a:solidFill>
                  <a:srgbClr val="275EC6"/>
                </a:solidFill>
                <a:latin typeface="Arial"/>
                <a:cs typeface="Arial"/>
              </a:rPr>
              <a:t>MES3500I-10P</a:t>
            </a:r>
            <a:endParaRPr sz="1400">
              <a:latin typeface="Arial"/>
              <a:cs typeface="Arial"/>
            </a:endParaRPr>
          </a:p>
          <a:p>
            <a:pPr marL="105410">
              <a:lnSpc>
                <a:spcPct val="100000"/>
              </a:lnSpc>
              <a:spcBef>
                <a:spcPts val="1015"/>
              </a:spcBef>
            </a:pPr>
            <a:r>
              <a:rPr sz="800" spc="70" dirty="0">
                <a:solidFill>
                  <a:srgbClr val="275EC6"/>
                </a:solidFill>
                <a:latin typeface="Calibri"/>
                <a:cs typeface="Calibri"/>
              </a:rPr>
              <a:t>Интерфейсы</a:t>
            </a:r>
            <a:endParaRPr sz="800">
              <a:latin typeface="Calibri"/>
              <a:cs typeface="Calibri"/>
            </a:endParaRPr>
          </a:p>
          <a:p>
            <a:pPr marL="105410">
              <a:lnSpc>
                <a:spcPct val="100000"/>
              </a:lnSpc>
              <a:spcBef>
                <a:spcPts val="330"/>
              </a:spcBef>
            </a:pPr>
            <a:r>
              <a:rPr sz="1100" b="1" spc="15" dirty="0">
                <a:latin typeface="Arial"/>
                <a:cs typeface="Arial"/>
              </a:rPr>
              <a:t>8 </a:t>
            </a:r>
            <a:r>
              <a:rPr sz="1100" b="1" spc="-15" dirty="0">
                <a:latin typeface="Arial"/>
                <a:cs typeface="Arial"/>
              </a:rPr>
              <a:t>× </a:t>
            </a:r>
            <a:r>
              <a:rPr sz="1100" b="1" spc="-20" dirty="0">
                <a:latin typeface="Arial"/>
                <a:cs typeface="Arial"/>
              </a:rPr>
              <a:t>1G</a:t>
            </a:r>
            <a:r>
              <a:rPr sz="1100" b="1" spc="-120" dirty="0">
                <a:latin typeface="Arial"/>
                <a:cs typeface="Arial"/>
              </a:rPr>
              <a:t> </a:t>
            </a:r>
            <a:r>
              <a:rPr sz="1100" b="1" spc="-35" dirty="0">
                <a:latin typeface="Arial"/>
                <a:cs typeface="Arial"/>
              </a:rPr>
              <a:t>PoE/PoE+</a:t>
            </a:r>
            <a:endParaRPr sz="1100">
              <a:latin typeface="Arial"/>
              <a:cs typeface="Arial"/>
            </a:endParaRPr>
          </a:p>
          <a:p>
            <a:pPr marL="105410">
              <a:lnSpc>
                <a:spcPct val="100000"/>
              </a:lnSpc>
              <a:spcBef>
                <a:spcPts val="300"/>
              </a:spcBef>
            </a:pPr>
            <a:r>
              <a:rPr sz="1100" b="1" spc="15" dirty="0">
                <a:latin typeface="Arial"/>
                <a:cs typeface="Arial"/>
              </a:rPr>
              <a:t>4 </a:t>
            </a:r>
            <a:r>
              <a:rPr sz="1100" b="1" spc="-15" dirty="0">
                <a:latin typeface="Arial"/>
                <a:cs typeface="Arial"/>
              </a:rPr>
              <a:t>× </a:t>
            </a:r>
            <a:r>
              <a:rPr sz="1100" b="1" spc="-20" dirty="0">
                <a:latin typeface="Arial"/>
                <a:cs typeface="Arial"/>
              </a:rPr>
              <a:t>1G</a:t>
            </a:r>
            <a:r>
              <a:rPr sz="1100" b="1" spc="-100" dirty="0">
                <a:latin typeface="Arial"/>
                <a:cs typeface="Arial"/>
              </a:rPr>
              <a:t> </a:t>
            </a:r>
            <a:r>
              <a:rPr sz="1100" b="1" spc="-90" dirty="0">
                <a:latin typeface="Arial"/>
                <a:cs typeface="Arial"/>
              </a:rPr>
              <a:t>SFP</a:t>
            </a:r>
            <a:endParaRPr sz="110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8133333" y="386588"/>
            <a:ext cx="27051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b="1" spc="-125" dirty="0">
                <a:solidFill>
                  <a:srgbClr val="275EC6"/>
                </a:solidFill>
                <a:latin typeface="Arial"/>
                <a:cs typeface="Arial"/>
                <a:hlinkClick r:id="rId9" action="ppaction://hlinksldjump"/>
              </a:rPr>
              <a:t>E</a:t>
            </a:r>
            <a:r>
              <a:rPr sz="1100" b="1" spc="-130" dirty="0">
                <a:solidFill>
                  <a:srgbClr val="275EC6"/>
                </a:solidFill>
                <a:latin typeface="Arial"/>
                <a:cs typeface="Arial"/>
                <a:hlinkClick r:id="rId9" action="ppaction://hlinksldjump"/>
              </a:rPr>
              <a:t>S</a:t>
            </a:r>
            <a:r>
              <a:rPr sz="1100" b="1" spc="-90" dirty="0">
                <a:solidFill>
                  <a:srgbClr val="275EC6"/>
                </a:solidFill>
                <a:latin typeface="Arial"/>
                <a:cs typeface="Arial"/>
                <a:hlinkClick r:id="rId9" action="ppaction://hlinksldjump"/>
              </a:rPr>
              <a:t>R</a:t>
            </a:r>
            <a:endParaRPr sz="110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8982202" y="386588"/>
            <a:ext cx="233679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b="1" spc="-10" dirty="0">
                <a:solidFill>
                  <a:srgbClr val="275EC6"/>
                </a:solidFill>
                <a:latin typeface="Arial"/>
                <a:cs typeface="Arial"/>
                <a:hlinkClick r:id="" action="ppaction://noaction"/>
              </a:rPr>
              <a:t>ME</a:t>
            </a:r>
            <a:endParaRPr sz="110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6389370" y="386588"/>
            <a:ext cx="33210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b="1" spc="-55" dirty="0">
                <a:solidFill>
                  <a:srgbClr val="275EC6"/>
                </a:solidFill>
                <a:latin typeface="Arial"/>
                <a:cs typeface="Arial"/>
                <a:hlinkClick r:id="rId10" action="ppaction://hlinksldjump"/>
              </a:rPr>
              <a:t>P</a:t>
            </a:r>
            <a:r>
              <a:rPr sz="1100" b="1" spc="5" dirty="0">
                <a:solidFill>
                  <a:srgbClr val="275EC6"/>
                </a:solidFill>
                <a:latin typeface="Arial"/>
                <a:cs typeface="Arial"/>
                <a:hlinkClick r:id="rId10" action="ppaction://hlinksldjump"/>
              </a:rPr>
              <a:t>O</a:t>
            </a:r>
            <a:r>
              <a:rPr sz="1100" b="1" spc="70" dirty="0">
                <a:solidFill>
                  <a:srgbClr val="275EC6"/>
                </a:solidFill>
                <a:latin typeface="Arial"/>
                <a:cs typeface="Arial"/>
                <a:hlinkClick r:id="rId10" action="ppaction://hlinksldjump"/>
              </a:rPr>
              <a:t>N</a:t>
            </a:r>
            <a:endParaRPr sz="1100">
              <a:latin typeface="Arial"/>
              <a:cs typeface="Arial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0" y="4313148"/>
            <a:ext cx="496328" cy="76570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11258956" y="4690755"/>
            <a:ext cx="348589" cy="348604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35">
            <a:extLst>
              <a:ext uri="{FF2B5EF4-FFF2-40B4-BE49-F238E27FC236}">
                <a16:creationId xmlns:a16="http://schemas.microsoft.com/office/drawing/2014/main" id="{D11D7A2E-25E4-FE65-19A3-52B04AF7DA79}"/>
              </a:ext>
            </a:extLst>
          </p:cNvPr>
          <p:cNvSpPr txBox="1"/>
          <p:nvPr/>
        </p:nvSpPr>
        <p:spPr>
          <a:xfrm>
            <a:off x="7253478" y="386588"/>
            <a:ext cx="31877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b="1" spc="10" dirty="0">
                <a:solidFill>
                  <a:srgbClr val="FFFFFF"/>
                </a:solidFill>
                <a:latin typeface="Arial"/>
                <a:cs typeface="Arial"/>
                <a:hlinkClick r:id="rId13" action="ppaction://hlinksldjump"/>
              </a:rPr>
              <a:t>M</a:t>
            </a:r>
            <a:r>
              <a:rPr sz="1100" b="1" dirty="0">
                <a:solidFill>
                  <a:srgbClr val="FFFFFF"/>
                </a:solidFill>
                <a:latin typeface="Arial"/>
                <a:cs typeface="Arial"/>
                <a:hlinkClick r:id="rId13" action="ppaction://hlinksldjump"/>
              </a:rPr>
              <a:t>E</a:t>
            </a:r>
            <a:r>
              <a:rPr sz="1100" b="1" spc="-100" dirty="0">
                <a:solidFill>
                  <a:srgbClr val="FFFFFF"/>
                </a:solidFill>
                <a:latin typeface="Arial"/>
                <a:cs typeface="Arial"/>
                <a:hlinkClick r:id="rId13" action="ppaction://hlinksldjump"/>
              </a:rPr>
              <a:t>S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44" name="object 30">
            <a:extLst>
              <a:ext uri="{FF2B5EF4-FFF2-40B4-BE49-F238E27FC236}">
                <a16:creationId xmlns:a16="http://schemas.microsoft.com/office/drawing/2014/main" id="{8D69A7FF-04E2-1ADD-81E8-82B7B2947B07}"/>
              </a:ext>
            </a:extLst>
          </p:cNvPr>
          <p:cNvSpPr/>
          <p:nvPr/>
        </p:nvSpPr>
        <p:spPr>
          <a:xfrm>
            <a:off x="7057643" y="297179"/>
            <a:ext cx="704215" cy="372110"/>
          </a:xfrm>
          <a:custGeom>
            <a:avLst/>
            <a:gdLst/>
            <a:ahLst/>
            <a:cxnLst/>
            <a:rect l="l" t="t" r="r" b="b"/>
            <a:pathLst>
              <a:path w="704215" h="372109">
                <a:moveTo>
                  <a:pt x="518159" y="0"/>
                </a:moveTo>
                <a:lnTo>
                  <a:pt x="185927" y="0"/>
                </a:lnTo>
                <a:lnTo>
                  <a:pt x="136480" y="6637"/>
                </a:lnTo>
                <a:lnTo>
                  <a:pt x="92060" y="25371"/>
                </a:lnTo>
                <a:lnTo>
                  <a:pt x="54435" y="54435"/>
                </a:lnTo>
                <a:lnTo>
                  <a:pt x="25371" y="92060"/>
                </a:lnTo>
                <a:lnTo>
                  <a:pt x="6637" y="136480"/>
                </a:lnTo>
                <a:lnTo>
                  <a:pt x="0" y="185928"/>
                </a:lnTo>
                <a:lnTo>
                  <a:pt x="6637" y="235375"/>
                </a:lnTo>
                <a:lnTo>
                  <a:pt x="25371" y="279795"/>
                </a:lnTo>
                <a:lnTo>
                  <a:pt x="54435" y="317420"/>
                </a:lnTo>
                <a:lnTo>
                  <a:pt x="92060" y="346484"/>
                </a:lnTo>
                <a:lnTo>
                  <a:pt x="136480" y="365218"/>
                </a:lnTo>
                <a:lnTo>
                  <a:pt x="185927" y="371856"/>
                </a:lnTo>
                <a:lnTo>
                  <a:pt x="518159" y="371856"/>
                </a:lnTo>
                <a:lnTo>
                  <a:pt x="567607" y="365218"/>
                </a:lnTo>
                <a:lnTo>
                  <a:pt x="612027" y="346484"/>
                </a:lnTo>
                <a:lnTo>
                  <a:pt x="649652" y="317420"/>
                </a:lnTo>
                <a:lnTo>
                  <a:pt x="678716" y="279795"/>
                </a:lnTo>
                <a:lnTo>
                  <a:pt x="697450" y="235375"/>
                </a:lnTo>
                <a:lnTo>
                  <a:pt x="704087" y="185928"/>
                </a:lnTo>
                <a:lnTo>
                  <a:pt x="697450" y="136480"/>
                </a:lnTo>
                <a:lnTo>
                  <a:pt x="678716" y="92060"/>
                </a:lnTo>
                <a:lnTo>
                  <a:pt x="649652" y="54435"/>
                </a:lnTo>
                <a:lnTo>
                  <a:pt x="612027" y="25371"/>
                </a:lnTo>
                <a:lnTo>
                  <a:pt x="567607" y="6637"/>
                </a:lnTo>
                <a:lnTo>
                  <a:pt x="518159" y="0"/>
                </a:lnTo>
                <a:close/>
              </a:path>
            </a:pathLst>
          </a:custGeom>
          <a:solidFill>
            <a:srgbClr val="275E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31">
            <a:extLst>
              <a:ext uri="{FF2B5EF4-FFF2-40B4-BE49-F238E27FC236}">
                <a16:creationId xmlns:a16="http://schemas.microsoft.com/office/drawing/2014/main" id="{35BDD38D-DB09-5E84-642F-3892114357AC}"/>
              </a:ext>
            </a:extLst>
          </p:cNvPr>
          <p:cNvSpPr txBox="1"/>
          <p:nvPr/>
        </p:nvSpPr>
        <p:spPr>
          <a:xfrm>
            <a:off x="7253478" y="386588"/>
            <a:ext cx="31877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b="1" spc="10" dirty="0">
                <a:solidFill>
                  <a:srgbClr val="FFFFFF"/>
                </a:solidFill>
                <a:latin typeface="Arial"/>
                <a:cs typeface="Arial"/>
                <a:hlinkClick r:id="rId13" action="ppaction://hlinksldjump"/>
              </a:rPr>
              <a:t>M</a:t>
            </a:r>
            <a:r>
              <a:rPr sz="1100" b="1" dirty="0">
                <a:solidFill>
                  <a:srgbClr val="FFFFFF"/>
                </a:solidFill>
                <a:latin typeface="Arial"/>
                <a:cs typeface="Arial"/>
                <a:hlinkClick r:id="rId13" action="ppaction://hlinksldjump"/>
              </a:rPr>
              <a:t>E</a:t>
            </a:r>
            <a:r>
              <a:rPr sz="1100" b="1" spc="-100" dirty="0">
                <a:solidFill>
                  <a:srgbClr val="FFFFFF"/>
                </a:solidFill>
                <a:latin typeface="Arial"/>
                <a:cs typeface="Arial"/>
                <a:hlinkClick r:id="rId13" action="ppaction://hlinksldjump"/>
              </a:rPr>
              <a:t>S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46" name="object 37">
            <a:extLst>
              <a:ext uri="{FF2B5EF4-FFF2-40B4-BE49-F238E27FC236}">
                <a16:creationId xmlns:a16="http://schemas.microsoft.com/office/drawing/2014/main" id="{CD4AC4BF-69E8-3DAE-29F4-6BC9FF7244A8}"/>
              </a:ext>
            </a:extLst>
          </p:cNvPr>
          <p:cNvSpPr txBox="1"/>
          <p:nvPr/>
        </p:nvSpPr>
        <p:spPr>
          <a:xfrm>
            <a:off x="7257512" y="410897"/>
            <a:ext cx="318770" cy="1827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b="1" spc="10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  <a:hlinkClick r:id="rId1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</a:t>
            </a:r>
            <a:r>
              <a:rPr sz="1100" b="1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  <a:hlinkClick r:id="rId1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</a:t>
            </a:r>
            <a:r>
              <a:rPr sz="1100" b="1" spc="-100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  <a:hlinkClick r:id="rId1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</a:t>
            </a:r>
            <a:endParaRPr sz="11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295656"/>
            <a:ext cx="3161030" cy="375285"/>
          </a:xfrm>
          <a:custGeom>
            <a:avLst/>
            <a:gdLst/>
            <a:ahLst/>
            <a:cxnLst/>
            <a:rect l="l" t="t" r="r" b="b"/>
            <a:pathLst>
              <a:path w="3161030" h="375284">
                <a:moveTo>
                  <a:pt x="2973324" y="0"/>
                </a:moveTo>
                <a:lnTo>
                  <a:pt x="0" y="0"/>
                </a:lnTo>
                <a:lnTo>
                  <a:pt x="0" y="374904"/>
                </a:lnTo>
                <a:lnTo>
                  <a:pt x="2973324" y="374904"/>
                </a:lnTo>
                <a:lnTo>
                  <a:pt x="3023148" y="368206"/>
                </a:lnTo>
                <a:lnTo>
                  <a:pt x="3067924" y="349306"/>
                </a:lnTo>
                <a:lnTo>
                  <a:pt x="3105864" y="319992"/>
                </a:lnTo>
                <a:lnTo>
                  <a:pt x="3135178" y="282052"/>
                </a:lnTo>
                <a:lnTo>
                  <a:pt x="3154078" y="237276"/>
                </a:lnTo>
                <a:lnTo>
                  <a:pt x="3160776" y="187452"/>
                </a:lnTo>
                <a:lnTo>
                  <a:pt x="3154078" y="137627"/>
                </a:lnTo>
                <a:lnTo>
                  <a:pt x="3135178" y="92851"/>
                </a:lnTo>
                <a:lnTo>
                  <a:pt x="3105864" y="54911"/>
                </a:lnTo>
                <a:lnTo>
                  <a:pt x="3067924" y="25597"/>
                </a:lnTo>
                <a:lnTo>
                  <a:pt x="3023148" y="6697"/>
                </a:lnTo>
                <a:lnTo>
                  <a:pt x="2973324" y="0"/>
                </a:lnTo>
                <a:close/>
              </a:path>
            </a:pathLst>
          </a:custGeom>
          <a:solidFill>
            <a:srgbClr val="275E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333247" y="367665"/>
            <a:ext cx="257429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65" dirty="0">
                <a:solidFill>
                  <a:srgbClr val="FFFFFF"/>
                </a:solidFill>
                <a:latin typeface="Arial"/>
                <a:cs typeface="Arial"/>
              </a:rPr>
              <a:t>Промышленные</a:t>
            </a:r>
            <a:r>
              <a:rPr sz="1200" b="1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spc="90" dirty="0">
                <a:solidFill>
                  <a:srgbClr val="FFFFFF"/>
                </a:solidFill>
                <a:latin typeface="Arial"/>
                <a:cs typeface="Arial"/>
              </a:rPr>
              <a:t>коммутаторы</a:t>
            </a:r>
            <a:endParaRPr sz="12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658867" y="1709927"/>
            <a:ext cx="2889885" cy="2588260"/>
          </a:xfrm>
          <a:custGeom>
            <a:avLst/>
            <a:gdLst/>
            <a:ahLst/>
            <a:cxnLst/>
            <a:rect l="l" t="t" r="r" b="b"/>
            <a:pathLst>
              <a:path w="2889884" h="2588260">
                <a:moveTo>
                  <a:pt x="2683256" y="0"/>
                </a:moveTo>
                <a:lnTo>
                  <a:pt x="206248" y="0"/>
                </a:lnTo>
                <a:lnTo>
                  <a:pt x="158953" y="5446"/>
                </a:lnTo>
                <a:lnTo>
                  <a:pt x="115540" y="20961"/>
                </a:lnTo>
                <a:lnTo>
                  <a:pt x="77245" y="45306"/>
                </a:lnTo>
                <a:lnTo>
                  <a:pt x="45306" y="77245"/>
                </a:lnTo>
                <a:lnTo>
                  <a:pt x="20961" y="115540"/>
                </a:lnTo>
                <a:lnTo>
                  <a:pt x="5446" y="158953"/>
                </a:lnTo>
                <a:lnTo>
                  <a:pt x="0" y="206248"/>
                </a:lnTo>
                <a:lnTo>
                  <a:pt x="0" y="2381504"/>
                </a:lnTo>
                <a:lnTo>
                  <a:pt x="5446" y="2428798"/>
                </a:lnTo>
                <a:lnTo>
                  <a:pt x="20961" y="2472211"/>
                </a:lnTo>
                <a:lnTo>
                  <a:pt x="45306" y="2510506"/>
                </a:lnTo>
                <a:lnTo>
                  <a:pt x="77245" y="2542445"/>
                </a:lnTo>
                <a:lnTo>
                  <a:pt x="115540" y="2566790"/>
                </a:lnTo>
                <a:lnTo>
                  <a:pt x="158953" y="2582305"/>
                </a:lnTo>
                <a:lnTo>
                  <a:pt x="206248" y="2587752"/>
                </a:lnTo>
                <a:lnTo>
                  <a:pt x="2683256" y="2587752"/>
                </a:lnTo>
                <a:lnTo>
                  <a:pt x="2730550" y="2582305"/>
                </a:lnTo>
                <a:lnTo>
                  <a:pt x="2773963" y="2566790"/>
                </a:lnTo>
                <a:lnTo>
                  <a:pt x="2812258" y="2542445"/>
                </a:lnTo>
                <a:lnTo>
                  <a:pt x="2844197" y="2510506"/>
                </a:lnTo>
                <a:lnTo>
                  <a:pt x="2868542" y="2472211"/>
                </a:lnTo>
                <a:lnTo>
                  <a:pt x="2884057" y="2428798"/>
                </a:lnTo>
                <a:lnTo>
                  <a:pt x="2889504" y="2381504"/>
                </a:lnTo>
                <a:lnTo>
                  <a:pt x="2889504" y="206248"/>
                </a:lnTo>
                <a:lnTo>
                  <a:pt x="2884057" y="158953"/>
                </a:lnTo>
                <a:lnTo>
                  <a:pt x="2868542" y="115540"/>
                </a:lnTo>
                <a:lnTo>
                  <a:pt x="2844197" y="77245"/>
                </a:lnTo>
                <a:lnTo>
                  <a:pt x="2812258" y="45306"/>
                </a:lnTo>
                <a:lnTo>
                  <a:pt x="2773963" y="20961"/>
                </a:lnTo>
                <a:lnTo>
                  <a:pt x="2730550" y="5446"/>
                </a:lnTo>
                <a:lnTo>
                  <a:pt x="268325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774691" y="1825751"/>
            <a:ext cx="2658110" cy="1172210"/>
          </a:xfrm>
          <a:custGeom>
            <a:avLst/>
            <a:gdLst/>
            <a:ahLst/>
            <a:cxnLst/>
            <a:rect l="l" t="t" r="r" b="b"/>
            <a:pathLst>
              <a:path w="2658109" h="1172210">
                <a:moveTo>
                  <a:pt x="2558668" y="0"/>
                </a:moveTo>
                <a:lnTo>
                  <a:pt x="99187" y="0"/>
                </a:lnTo>
                <a:lnTo>
                  <a:pt x="60596" y="7800"/>
                </a:lnTo>
                <a:lnTo>
                  <a:pt x="29067" y="29067"/>
                </a:lnTo>
                <a:lnTo>
                  <a:pt x="7800" y="60596"/>
                </a:lnTo>
                <a:lnTo>
                  <a:pt x="0" y="99187"/>
                </a:lnTo>
                <a:lnTo>
                  <a:pt x="0" y="1072769"/>
                </a:lnTo>
                <a:lnTo>
                  <a:pt x="7800" y="1111359"/>
                </a:lnTo>
                <a:lnTo>
                  <a:pt x="29067" y="1142888"/>
                </a:lnTo>
                <a:lnTo>
                  <a:pt x="60596" y="1164155"/>
                </a:lnTo>
                <a:lnTo>
                  <a:pt x="99187" y="1171956"/>
                </a:lnTo>
                <a:lnTo>
                  <a:pt x="2558668" y="1171956"/>
                </a:lnTo>
                <a:lnTo>
                  <a:pt x="2597259" y="1164155"/>
                </a:lnTo>
                <a:lnTo>
                  <a:pt x="2628788" y="1142888"/>
                </a:lnTo>
                <a:lnTo>
                  <a:pt x="2650055" y="1111359"/>
                </a:lnTo>
                <a:lnTo>
                  <a:pt x="2657856" y="1072769"/>
                </a:lnTo>
                <a:lnTo>
                  <a:pt x="2657856" y="99187"/>
                </a:lnTo>
                <a:lnTo>
                  <a:pt x="2650055" y="60596"/>
                </a:lnTo>
                <a:lnTo>
                  <a:pt x="2628788" y="29067"/>
                </a:lnTo>
                <a:lnTo>
                  <a:pt x="2597259" y="7800"/>
                </a:lnTo>
                <a:lnTo>
                  <a:pt x="2558668" y="0"/>
                </a:lnTo>
                <a:close/>
              </a:path>
            </a:pathLst>
          </a:custGeom>
          <a:solidFill>
            <a:srgbClr val="E2EDFF">
              <a:alpha val="36862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667243" y="1709927"/>
            <a:ext cx="2889885" cy="2588260"/>
          </a:xfrm>
          <a:custGeom>
            <a:avLst/>
            <a:gdLst/>
            <a:ahLst/>
            <a:cxnLst/>
            <a:rect l="l" t="t" r="r" b="b"/>
            <a:pathLst>
              <a:path w="2889884" h="2588260">
                <a:moveTo>
                  <a:pt x="2686304" y="0"/>
                </a:moveTo>
                <a:lnTo>
                  <a:pt x="203200" y="0"/>
                </a:lnTo>
                <a:lnTo>
                  <a:pt x="156594" y="5364"/>
                </a:lnTo>
                <a:lnTo>
                  <a:pt x="113818" y="20645"/>
                </a:lnTo>
                <a:lnTo>
                  <a:pt x="76090" y="44626"/>
                </a:lnTo>
                <a:lnTo>
                  <a:pt x="44626" y="76090"/>
                </a:lnTo>
                <a:lnTo>
                  <a:pt x="20645" y="113818"/>
                </a:lnTo>
                <a:lnTo>
                  <a:pt x="5364" y="156594"/>
                </a:lnTo>
                <a:lnTo>
                  <a:pt x="0" y="203200"/>
                </a:lnTo>
                <a:lnTo>
                  <a:pt x="0" y="2384552"/>
                </a:lnTo>
                <a:lnTo>
                  <a:pt x="5364" y="2431157"/>
                </a:lnTo>
                <a:lnTo>
                  <a:pt x="20645" y="2473933"/>
                </a:lnTo>
                <a:lnTo>
                  <a:pt x="44626" y="2511661"/>
                </a:lnTo>
                <a:lnTo>
                  <a:pt x="76090" y="2543125"/>
                </a:lnTo>
                <a:lnTo>
                  <a:pt x="113818" y="2567106"/>
                </a:lnTo>
                <a:lnTo>
                  <a:pt x="156594" y="2582387"/>
                </a:lnTo>
                <a:lnTo>
                  <a:pt x="203200" y="2587752"/>
                </a:lnTo>
                <a:lnTo>
                  <a:pt x="2686304" y="2587752"/>
                </a:lnTo>
                <a:lnTo>
                  <a:pt x="2732909" y="2582387"/>
                </a:lnTo>
                <a:lnTo>
                  <a:pt x="2775685" y="2567106"/>
                </a:lnTo>
                <a:lnTo>
                  <a:pt x="2813413" y="2543125"/>
                </a:lnTo>
                <a:lnTo>
                  <a:pt x="2844877" y="2511661"/>
                </a:lnTo>
                <a:lnTo>
                  <a:pt x="2868858" y="2473933"/>
                </a:lnTo>
                <a:lnTo>
                  <a:pt x="2884139" y="2431157"/>
                </a:lnTo>
                <a:lnTo>
                  <a:pt x="2889504" y="2384552"/>
                </a:lnTo>
                <a:lnTo>
                  <a:pt x="2889504" y="203200"/>
                </a:lnTo>
                <a:lnTo>
                  <a:pt x="2884139" y="156594"/>
                </a:lnTo>
                <a:lnTo>
                  <a:pt x="2868858" y="113818"/>
                </a:lnTo>
                <a:lnTo>
                  <a:pt x="2844877" y="76090"/>
                </a:lnTo>
                <a:lnTo>
                  <a:pt x="2813413" y="44626"/>
                </a:lnTo>
                <a:lnTo>
                  <a:pt x="2775685" y="20645"/>
                </a:lnTo>
                <a:lnTo>
                  <a:pt x="2732909" y="5364"/>
                </a:lnTo>
                <a:lnTo>
                  <a:pt x="268630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652016" y="1709927"/>
            <a:ext cx="2889885" cy="2588260"/>
          </a:xfrm>
          <a:custGeom>
            <a:avLst/>
            <a:gdLst/>
            <a:ahLst/>
            <a:cxnLst/>
            <a:rect l="l" t="t" r="r" b="b"/>
            <a:pathLst>
              <a:path w="2889885" h="2588260">
                <a:moveTo>
                  <a:pt x="2684780" y="0"/>
                </a:moveTo>
                <a:lnTo>
                  <a:pt x="204723" y="0"/>
                </a:lnTo>
                <a:lnTo>
                  <a:pt x="157793" y="5408"/>
                </a:lnTo>
                <a:lnTo>
                  <a:pt x="114707" y="20814"/>
                </a:lnTo>
                <a:lnTo>
                  <a:pt x="76694" y="44986"/>
                </a:lnTo>
                <a:lnTo>
                  <a:pt x="44986" y="76694"/>
                </a:lnTo>
                <a:lnTo>
                  <a:pt x="20814" y="114707"/>
                </a:lnTo>
                <a:lnTo>
                  <a:pt x="5408" y="157793"/>
                </a:lnTo>
                <a:lnTo>
                  <a:pt x="0" y="204724"/>
                </a:lnTo>
                <a:lnTo>
                  <a:pt x="0" y="2383028"/>
                </a:lnTo>
                <a:lnTo>
                  <a:pt x="5408" y="2429958"/>
                </a:lnTo>
                <a:lnTo>
                  <a:pt x="20814" y="2473044"/>
                </a:lnTo>
                <a:lnTo>
                  <a:pt x="44986" y="2511057"/>
                </a:lnTo>
                <a:lnTo>
                  <a:pt x="76694" y="2542765"/>
                </a:lnTo>
                <a:lnTo>
                  <a:pt x="114707" y="2566937"/>
                </a:lnTo>
                <a:lnTo>
                  <a:pt x="157793" y="2582343"/>
                </a:lnTo>
                <a:lnTo>
                  <a:pt x="204723" y="2587752"/>
                </a:lnTo>
                <a:lnTo>
                  <a:pt x="2684780" y="2587752"/>
                </a:lnTo>
                <a:lnTo>
                  <a:pt x="2731710" y="2582343"/>
                </a:lnTo>
                <a:lnTo>
                  <a:pt x="2774796" y="2566937"/>
                </a:lnTo>
                <a:lnTo>
                  <a:pt x="2812809" y="2542765"/>
                </a:lnTo>
                <a:lnTo>
                  <a:pt x="2844517" y="2511057"/>
                </a:lnTo>
                <a:lnTo>
                  <a:pt x="2868689" y="2473044"/>
                </a:lnTo>
                <a:lnTo>
                  <a:pt x="2884095" y="2429958"/>
                </a:lnTo>
                <a:lnTo>
                  <a:pt x="2889504" y="2383028"/>
                </a:lnTo>
                <a:lnTo>
                  <a:pt x="2889504" y="204724"/>
                </a:lnTo>
                <a:lnTo>
                  <a:pt x="2884095" y="157793"/>
                </a:lnTo>
                <a:lnTo>
                  <a:pt x="2868689" y="114707"/>
                </a:lnTo>
                <a:lnTo>
                  <a:pt x="2844517" y="76694"/>
                </a:lnTo>
                <a:lnTo>
                  <a:pt x="2812809" y="44986"/>
                </a:lnTo>
                <a:lnTo>
                  <a:pt x="2774796" y="20814"/>
                </a:lnTo>
                <a:lnTo>
                  <a:pt x="2731710" y="5408"/>
                </a:lnTo>
                <a:lnTo>
                  <a:pt x="268478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783068" y="1825751"/>
            <a:ext cx="2658110" cy="1172210"/>
          </a:xfrm>
          <a:custGeom>
            <a:avLst/>
            <a:gdLst/>
            <a:ahLst/>
            <a:cxnLst/>
            <a:rect l="l" t="t" r="r" b="b"/>
            <a:pathLst>
              <a:path w="2658109" h="1172210">
                <a:moveTo>
                  <a:pt x="2558668" y="0"/>
                </a:moveTo>
                <a:lnTo>
                  <a:pt x="99186" y="0"/>
                </a:lnTo>
                <a:lnTo>
                  <a:pt x="60596" y="7800"/>
                </a:lnTo>
                <a:lnTo>
                  <a:pt x="29067" y="29067"/>
                </a:lnTo>
                <a:lnTo>
                  <a:pt x="7800" y="60596"/>
                </a:lnTo>
                <a:lnTo>
                  <a:pt x="0" y="99187"/>
                </a:lnTo>
                <a:lnTo>
                  <a:pt x="0" y="1072769"/>
                </a:lnTo>
                <a:lnTo>
                  <a:pt x="7800" y="1111359"/>
                </a:lnTo>
                <a:lnTo>
                  <a:pt x="29067" y="1142888"/>
                </a:lnTo>
                <a:lnTo>
                  <a:pt x="60596" y="1164155"/>
                </a:lnTo>
                <a:lnTo>
                  <a:pt x="99186" y="1171956"/>
                </a:lnTo>
                <a:lnTo>
                  <a:pt x="2558668" y="1171956"/>
                </a:lnTo>
                <a:lnTo>
                  <a:pt x="2597259" y="1164155"/>
                </a:lnTo>
                <a:lnTo>
                  <a:pt x="2628788" y="1142888"/>
                </a:lnTo>
                <a:lnTo>
                  <a:pt x="2650055" y="1111359"/>
                </a:lnTo>
                <a:lnTo>
                  <a:pt x="2657855" y="1072769"/>
                </a:lnTo>
                <a:lnTo>
                  <a:pt x="2657855" y="99187"/>
                </a:lnTo>
                <a:lnTo>
                  <a:pt x="2650055" y="60596"/>
                </a:lnTo>
                <a:lnTo>
                  <a:pt x="2628788" y="29067"/>
                </a:lnTo>
                <a:lnTo>
                  <a:pt x="2597259" y="7800"/>
                </a:lnTo>
                <a:lnTo>
                  <a:pt x="2558668" y="0"/>
                </a:lnTo>
                <a:close/>
              </a:path>
            </a:pathLst>
          </a:custGeom>
          <a:solidFill>
            <a:srgbClr val="E2EDFF">
              <a:alpha val="36862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767839" y="1825751"/>
            <a:ext cx="2658110" cy="1172210"/>
          </a:xfrm>
          <a:custGeom>
            <a:avLst/>
            <a:gdLst/>
            <a:ahLst/>
            <a:cxnLst/>
            <a:rect l="l" t="t" r="r" b="b"/>
            <a:pathLst>
              <a:path w="2658110" h="1172210">
                <a:moveTo>
                  <a:pt x="2558669" y="0"/>
                </a:moveTo>
                <a:lnTo>
                  <a:pt x="99187" y="0"/>
                </a:lnTo>
                <a:lnTo>
                  <a:pt x="60596" y="7800"/>
                </a:lnTo>
                <a:lnTo>
                  <a:pt x="29067" y="29067"/>
                </a:lnTo>
                <a:lnTo>
                  <a:pt x="7800" y="60596"/>
                </a:lnTo>
                <a:lnTo>
                  <a:pt x="0" y="99187"/>
                </a:lnTo>
                <a:lnTo>
                  <a:pt x="0" y="1072769"/>
                </a:lnTo>
                <a:lnTo>
                  <a:pt x="7800" y="1111359"/>
                </a:lnTo>
                <a:lnTo>
                  <a:pt x="29067" y="1142888"/>
                </a:lnTo>
                <a:lnTo>
                  <a:pt x="60596" y="1164155"/>
                </a:lnTo>
                <a:lnTo>
                  <a:pt x="99187" y="1171956"/>
                </a:lnTo>
                <a:lnTo>
                  <a:pt x="2558669" y="1171956"/>
                </a:lnTo>
                <a:lnTo>
                  <a:pt x="2597259" y="1164155"/>
                </a:lnTo>
                <a:lnTo>
                  <a:pt x="2628788" y="1142888"/>
                </a:lnTo>
                <a:lnTo>
                  <a:pt x="2650055" y="1111359"/>
                </a:lnTo>
                <a:lnTo>
                  <a:pt x="2657856" y="1072769"/>
                </a:lnTo>
                <a:lnTo>
                  <a:pt x="2657856" y="99187"/>
                </a:lnTo>
                <a:lnTo>
                  <a:pt x="2650055" y="60596"/>
                </a:lnTo>
                <a:lnTo>
                  <a:pt x="2628788" y="29067"/>
                </a:lnTo>
                <a:lnTo>
                  <a:pt x="2597259" y="7800"/>
                </a:lnTo>
                <a:lnTo>
                  <a:pt x="2558669" y="0"/>
                </a:lnTo>
                <a:close/>
              </a:path>
            </a:pathLst>
          </a:custGeom>
          <a:solidFill>
            <a:srgbClr val="E2EDFF">
              <a:alpha val="36862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82823" y="3314700"/>
            <a:ext cx="188848" cy="1066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1851151" y="3241294"/>
            <a:ext cx="1120140" cy="6464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spc="20" dirty="0">
                <a:solidFill>
                  <a:srgbClr val="275EC6"/>
                </a:solidFill>
                <a:latin typeface="Arial"/>
                <a:cs typeface="Arial"/>
              </a:rPr>
              <a:t>MES2328I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0"/>
              </a:spcBef>
            </a:pPr>
            <a:r>
              <a:rPr sz="800" spc="55" dirty="0">
                <a:solidFill>
                  <a:srgbClr val="275EC6"/>
                </a:solidFill>
                <a:latin typeface="Calibri"/>
                <a:cs typeface="Calibri"/>
              </a:rPr>
              <a:t>Пропуск.</a:t>
            </a:r>
            <a:r>
              <a:rPr sz="800" spc="-30" dirty="0">
                <a:solidFill>
                  <a:srgbClr val="275EC6"/>
                </a:solidFill>
                <a:latin typeface="Calibri"/>
                <a:cs typeface="Calibri"/>
              </a:rPr>
              <a:t> </a:t>
            </a:r>
            <a:r>
              <a:rPr sz="800" spc="60" dirty="0">
                <a:solidFill>
                  <a:srgbClr val="275EC6"/>
                </a:solidFill>
                <a:latin typeface="Calibri"/>
                <a:cs typeface="Calibri"/>
              </a:rPr>
              <a:t>способность</a:t>
            </a:r>
            <a:endParaRPr sz="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90"/>
              </a:spcBef>
            </a:pPr>
            <a:r>
              <a:rPr sz="1100" b="1" spc="15" dirty="0">
                <a:latin typeface="Arial"/>
                <a:cs typeface="Arial"/>
              </a:rPr>
              <a:t>56</a:t>
            </a:r>
            <a:r>
              <a:rPr sz="1100" b="1" spc="-50" dirty="0">
                <a:latin typeface="Arial"/>
                <a:cs typeface="Arial"/>
              </a:rPr>
              <a:t> </a:t>
            </a:r>
            <a:r>
              <a:rPr sz="1100" b="1" spc="15" dirty="0">
                <a:latin typeface="Arial"/>
                <a:cs typeface="Arial"/>
              </a:rPr>
              <a:t>Гбит/с</a:t>
            </a:r>
            <a:endParaRPr sz="11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865491" y="3241294"/>
            <a:ext cx="1245870" cy="6464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spc="10" dirty="0">
                <a:solidFill>
                  <a:srgbClr val="275EC6"/>
                </a:solidFill>
                <a:latin typeface="Arial"/>
                <a:cs typeface="Arial"/>
              </a:rPr>
              <a:t>MES3400I-24F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0"/>
              </a:spcBef>
            </a:pPr>
            <a:r>
              <a:rPr sz="800" spc="55" dirty="0">
                <a:solidFill>
                  <a:srgbClr val="275EC6"/>
                </a:solidFill>
                <a:latin typeface="Calibri"/>
                <a:cs typeface="Calibri"/>
              </a:rPr>
              <a:t>Пропуск.</a:t>
            </a:r>
            <a:r>
              <a:rPr sz="800" dirty="0">
                <a:solidFill>
                  <a:srgbClr val="275EC6"/>
                </a:solidFill>
                <a:latin typeface="Calibri"/>
                <a:cs typeface="Calibri"/>
              </a:rPr>
              <a:t> </a:t>
            </a:r>
            <a:r>
              <a:rPr sz="800" spc="60" dirty="0">
                <a:solidFill>
                  <a:srgbClr val="275EC6"/>
                </a:solidFill>
                <a:latin typeface="Calibri"/>
                <a:cs typeface="Calibri"/>
              </a:rPr>
              <a:t>способность</a:t>
            </a:r>
            <a:endParaRPr sz="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90"/>
              </a:spcBef>
            </a:pPr>
            <a:r>
              <a:rPr sz="1100" b="1" spc="15" dirty="0">
                <a:latin typeface="Arial"/>
                <a:cs typeface="Arial"/>
              </a:rPr>
              <a:t>128</a:t>
            </a:r>
            <a:r>
              <a:rPr sz="1100" b="1" spc="-55" dirty="0">
                <a:latin typeface="Arial"/>
                <a:cs typeface="Arial"/>
              </a:rPr>
              <a:t> </a:t>
            </a:r>
            <a:r>
              <a:rPr sz="1100" b="1" spc="15" dirty="0">
                <a:latin typeface="Arial"/>
                <a:cs typeface="Arial"/>
              </a:rPr>
              <a:t>Гбит/с</a:t>
            </a:r>
            <a:endParaRPr sz="11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853685" y="3241294"/>
            <a:ext cx="1149350" cy="6464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spc="20" dirty="0">
                <a:solidFill>
                  <a:srgbClr val="275EC6"/>
                </a:solidFill>
                <a:latin typeface="Arial"/>
                <a:cs typeface="Arial"/>
              </a:rPr>
              <a:t>MES3400I-24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0"/>
              </a:spcBef>
            </a:pPr>
            <a:r>
              <a:rPr sz="800" spc="55" dirty="0">
                <a:solidFill>
                  <a:srgbClr val="275EC6"/>
                </a:solidFill>
                <a:latin typeface="Calibri"/>
                <a:cs typeface="Calibri"/>
              </a:rPr>
              <a:t>Пропуск.</a:t>
            </a:r>
            <a:r>
              <a:rPr sz="800" spc="-15" dirty="0">
                <a:solidFill>
                  <a:srgbClr val="275EC6"/>
                </a:solidFill>
                <a:latin typeface="Calibri"/>
                <a:cs typeface="Calibri"/>
              </a:rPr>
              <a:t> </a:t>
            </a:r>
            <a:r>
              <a:rPr sz="800" spc="60" dirty="0">
                <a:solidFill>
                  <a:srgbClr val="275EC6"/>
                </a:solidFill>
                <a:latin typeface="Calibri"/>
                <a:cs typeface="Calibri"/>
              </a:rPr>
              <a:t>способность</a:t>
            </a:r>
            <a:endParaRPr sz="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90"/>
              </a:spcBef>
            </a:pPr>
            <a:r>
              <a:rPr sz="1100" b="1" spc="15" dirty="0">
                <a:latin typeface="Arial"/>
                <a:cs typeface="Arial"/>
              </a:rPr>
              <a:t>128</a:t>
            </a:r>
            <a:r>
              <a:rPr sz="1100" b="1" spc="-60" dirty="0">
                <a:latin typeface="Arial"/>
                <a:cs typeface="Arial"/>
              </a:rPr>
              <a:t> </a:t>
            </a:r>
            <a:r>
              <a:rPr sz="1100" b="1" spc="15" dirty="0">
                <a:latin typeface="Arial"/>
                <a:cs typeface="Arial"/>
              </a:rPr>
              <a:t>Гбит/с</a:t>
            </a:r>
            <a:endParaRPr sz="11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9233154" y="3500453"/>
            <a:ext cx="896619" cy="593090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40"/>
              </a:spcBef>
            </a:pPr>
            <a:r>
              <a:rPr sz="800" spc="70" dirty="0">
                <a:solidFill>
                  <a:srgbClr val="275EC6"/>
                </a:solidFill>
                <a:latin typeface="Calibri"/>
                <a:cs typeface="Calibri"/>
              </a:rPr>
              <a:t>Интерфейсы</a:t>
            </a:r>
            <a:endParaRPr sz="800">
              <a:latin typeface="Calibri"/>
              <a:cs typeface="Calibri"/>
            </a:endParaRPr>
          </a:p>
          <a:p>
            <a:pPr marL="35560">
              <a:lnSpc>
                <a:spcPct val="100000"/>
              </a:lnSpc>
              <a:spcBef>
                <a:spcPts val="325"/>
              </a:spcBef>
            </a:pPr>
            <a:r>
              <a:rPr sz="1100" b="1" spc="20" dirty="0">
                <a:latin typeface="Arial"/>
                <a:cs typeface="Arial"/>
              </a:rPr>
              <a:t>24 </a:t>
            </a:r>
            <a:r>
              <a:rPr sz="1100" b="1" spc="-15" dirty="0">
                <a:latin typeface="Arial"/>
                <a:cs typeface="Arial"/>
              </a:rPr>
              <a:t>× 1G</a:t>
            </a:r>
            <a:r>
              <a:rPr sz="1100" b="1" spc="-145" dirty="0">
                <a:latin typeface="Arial"/>
                <a:cs typeface="Arial"/>
              </a:rPr>
              <a:t> </a:t>
            </a:r>
            <a:r>
              <a:rPr sz="1100" b="1" spc="-90" dirty="0">
                <a:latin typeface="Arial"/>
                <a:cs typeface="Arial"/>
              </a:rPr>
              <a:t>SFP</a:t>
            </a:r>
            <a:endParaRPr sz="1100">
              <a:latin typeface="Arial"/>
              <a:cs typeface="Arial"/>
            </a:endParaRPr>
          </a:p>
          <a:p>
            <a:pPr marL="35560">
              <a:lnSpc>
                <a:spcPct val="100000"/>
              </a:lnSpc>
              <a:spcBef>
                <a:spcPts val="300"/>
              </a:spcBef>
            </a:pPr>
            <a:r>
              <a:rPr sz="1100" b="1" spc="15" dirty="0">
                <a:latin typeface="Arial"/>
                <a:cs typeface="Arial"/>
              </a:rPr>
              <a:t>4 </a:t>
            </a:r>
            <a:r>
              <a:rPr sz="1100" b="1" spc="-15" dirty="0">
                <a:latin typeface="Arial"/>
                <a:cs typeface="Arial"/>
              </a:rPr>
              <a:t>× </a:t>
            </a:r>
            <a:r>
              <a:rPr sz="1100" b="1" spc="-10" dirty="0">
                <a:latin typeface="Arial"/>
                <a:cs typeface="Arial"/>
              </a:rPr>
              <a:t>10G</a:t>
            </a:r>
            <a:r>
              <a:rPr sz="1100" b="1" spc="-155" dirty="0">
                <a:latin typeface="Arial"/>
                <a:cs typeface="Arial"/>
              </a:rPr>
              <a:t> </a:t>
            </a:r>
            <a:r>
              <a:rPr sz="1100" b="1" spc="-70" dirty="0">
                <a:latin typeface="Arial"/>
                <a:cs typeface="Arial"/>
              </a:rPr>
              <a:t>SFP+</a:t>
            </a:r>
            <a:endParaRPr sz="11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195440" y="3499066"/>
            <a:ext cx="875030" cy="596900"/>
          </a:xfrm>
          <a:prstGeom prst="rect">
            <a:avLst/>
          </a:prstGeom>
        </p:spPr>
        <p:txBody>
          <a:bodyPr vert="horz" wrap="square" lIns="0" tIns="444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0"/>
              </a:spcBef>
            </a:pPr>
            <a:r>
              <a:rPr sz="800" spc="70" dirty="0">
                <a:solidFill>
                  <a:srgbClr val="275EC6"/>
                </a:solidFill>
                <a:latin typeface="Calibri"/>
                <a:cs typeface="Calibri"/>
              </a:rPr>
              <a:t>Интерфейсы</a:t>
            </a:r>
            <a:endParaRPr sz="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40"/>
              </a:spcBef>
            </a:pPr>
            <a:r>
              <a:rPr sz="1100" b="1" spc="20" dirty="0">
                <a:latin typeface="Arial"/>
                <a:cs typeface="Arial"/>
              </a:rPr>
              <a:t>24 </a:t>
            </a:r>
            <a:r>
              <a:rPr sz="1100" b="1" spc="-15" dirty="0">
                <a:latin typeface="Arial"/>
                <a:cs typeface="Arial"/>
              </a:rPr>
              <a:t>×</a:t>
            </a:r>
            <a:r>
              <a:rPr sz="1100" b="1" spc="-100" dirty="0">
                <a:latin typeface="Arial"/>
                <a:cs typeface="Arial"/>
              </a:rPr>
              <a:t> </a:t>
            </a:r>
            <a:r>
              <a:rPr sz="1100" b="1" spc="-15" dirty="0">
                <a:latin typeface="Arial"/>
                <a:cs typeface="Arial"/>
              </a:rPr>
              <a:t>1G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05"/>
              </a:spcBef>
            </a:pPr>
            <a:r>
              <a:rPr sz="1100" b="1" spc="15" dirty="0">
                <a:latin typeface="Arial"/>
                <a:cs typeface="Arial"/>
              </a:rPr>
              <a:t>4 </a:t>
            </a:r>
            <a:r>
              <a:rPr sz="1100" b="1" spc="-15" dirty="0">
                <a:latin typeface="Arial"/>
                <a:cs typeface="Arial"/>
              </a:rPr>
              <a:t>× </a:t>
            </a:r>
            <a:r>
              <a:rPr sz="1100" b="1" spc="-5" dirty="0">
                <a:latin typeface="Arial"/>
                <a:cs typeface="Arial"/>
              </a:rPr>
              <a:t>10G</a:t>
            </a:r>
            <a:r>
              <a:rPr sz="1100" b="1" spc="-155" dirty="0">
                <a:latin typeface="Arial"/>
                <a:cs typeface="Arial"/>
              </a:rPr>
              <a:t> </a:t>
            </a:r>
            <a:r>
              <a:rPr sz="1100" b="1" spc="-70" dirty="0">
                <a:latin typeface="Arial"/>
                <a:cs typeface="Arial"/>
              </a:rPr>
              <a:t>SFP+</a:t>
            </a:r>
            <a:endParaRPr sz="11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8582025" y="2000504"/>
            <a:ext cx="92138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spc="105" dirty="0">
                <a:solidFill>
                  <a:srgbClr val="275EC6"/>
                </a:solidFill>
                <a:latin typeface="Calibri"/>
                <a:cs typeface="Calibri"/>
              </a:rPr>
              <a:t>в</a:t>
            </a:r>
            <a:r>
              <a:rPr sz="1100" spc="-5" dirty="0">
                <a:solidFill>
                  <a:srgbClr val="275EC6"/>
                </a:solidFill>
                <a:latin typeface="Calibri"/>
                <a:cs typeface="Calibri"/>
              </a:rPr>
              <a:t> </a:t>
            </a:r>
            <a:r>
              <a:rPr sz="1100" spc="75" dirty="0">
                <a:solidFill>
                  <a:srgbClr val="275EC6"/>
                </a:solidFill>
                <a:latin typeface="Calibri"/>
                <a:cs typeface="Calibri"/>
              </a:rPr>
              <a:t>разработке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2048255" y="2069592"/>
            <a:ext cx="2185416" cy="10271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0738104" y="2098548"/>
            <a:ext cx="1453896" cy="161391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10958321" y="2979547"/>
            <a:ext cx="963294" cy="5289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1100" b="1" spc="-10" dirty="0">
                <a:latin typeface="Arial"/>
                <a:cs typeface="Arial"/>
              </a:rPr>
              <a:t>Для</a:t>
            </a:r>
            <a:r>
              <a:rPr sz="1100" b="1" spc="-85" dirty="0">
                <a:latin typeface="Arial"/>
                <a:cs typeface="Arial"/>
              </a:rPr>
              <a:t> </a:t>
            </a:r>
            <a:r>
              <a:rPr sz="1100" b="1" spc="35" dirty="0">
                <a:latin typeface="Arial"/>
                <a:cs typeface="Arial"/>
              </a:rPr>
              <a:t>монтажа  </a:t>
            </a:r>
            <a:r>
              <a:rPr sz="1100" b="1" spc="-15" dirty="0">
                <a:latin typeface="Arial"/>
                <a:cs typeface="Arial"/>
              </a:rPr>
              <a:t>в </a:t>
            </a:r>
            <a:r>
              <a:rPr sz="1100" b="1" spc="20" dirty="0">
                <a:latin typeface="Arial"/>
                <a:cs typeface="Arial"/>
              </a:rPr>
              <a:t>телеком  шкаф</a:t>
            </a:r>
            <a:endParaRPr sz="1100">
              <a:latin typeface="Arial"/>
              <a:cs typeface="Arial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11538457" y="332395"/>
            <a:ext cx="325755" cy="297180"/>
          </a:xfrm>
          <a:custGeom>
            <a:avLst/>
            <a:gdLst/>
            <a:ahLst/>
            <a:cxnLst/>
            <a:rect l="l" t="t" r="r" b="b"/>
            <a:pathLst>
              <a:path w="325754" h="297180">
                <a:moveTo>
                  <a:pt x="52096" y="188364"/>
                </a:moveTo>
                <a:lnTo>
                  <a:pt x="9808" y="211528"/>
                </a:lnTo>
                <a:lnTo>
                  <a:pt x="0" y="242752"/>
                </a:lnTo>
                <a:lnTo>
                  <a:pt x="2575" y="259294"/>
                </a:lnTo>
                <a:lnTo>
                  <a:pt x="9838" y="273966"/>
                </a:lnTo>
                <a:lnTo>
                  <a:pt x="21122" y="285810"/>
                </a:lnTo>
                <a:lnTo>
                  <a:pt x="35758" y="293871"/>
                </a:lnTo>
                <a:lnTo>
                  <a:pt x="52140" y="297103"/>
                </a:lnTo>
                <a:lnTo>
                  <a:pt x="68361" y="295280"/>
                </a:lnTo>
                <a:lnTo>
                  <a:pt x="83305" y="288703"/>
                </a:lnTo>
                <a:lnTo>
                  <a:pt x="95854" y="277670"/>
                </a:lnTo>
                <a:lnTo>
                  <a:pt x="117419" y="259070"/>
                </a:lnTo>
                <a:lnTo>
                  <a:pt x="143141" y="248580"/>
                </a:lnTo>
                <a:lnTo>
                  <a:pt x="170851" y="246696"/>
                </a:lnTo>
                <a:lnTo>
                  <a:pt x="197278" y="246696"/>
                </a:lnTo>
                <a:lnTo>
                  <a:pt x="197277" y="238778"/>
                </a:lnTo>
                <a:lnTo>
                  <a:pt x="143157" y="236891"/>
                </a:lnTo>
                <a:lnTo>
                  <a:pt x="95854" y="207803"/>
                </a:lnTo>
                <a:lnTo>
                  <a:pt x="83288" y="196760"/>
                </a:lnTo>
                <a:lnTo>
                  <a:pt x="68328" y="190184"/>
                </a:lnTo>
                <a:lnTo>
                  <a:pt x="52096" y="188364"/>
                </a:lnTo>
                <a:close/>
              </a:path>
              <a:path w="325754" h="297180">
                <a:moveTo>
                  <a:pt x="208970" y="111964"/>
                </a:moveTo>
                <a:lnTo>
                  <a:pt x="203131" y="116651"/>
                </a:lnTo>
                <a:lnTo>
                  <a:pt x="196616" y="120421"/>
                </a:lnTo>
                <a:lnTo>
                  <a:pt x="189647" y="123146"/>
                </a:lnTo>
                <a:lnTo>
                  <a:pt x="209650" y="143427"/>
                </a:lnTo>
                <a:lnTo>
                  <a:pt x="221870" y="168428"/>
                </a:lnTo>
                <a:lnTo>
                  <a:pt x="225664" y="196013"/>
                </a:lnTo>
                <a:lnTo>
                  <a:pt x="220389" y="224047"/>
                </a:lnTo>
                <a:lnTo>
                  <a:pt x="217145" y="240472"/>
                </a:lnTo>
                <a:lnTo>
                  <a:pt x="218946" y="256749"/>
                </a:lnTo>
                <a:lnTo>
                  <a:pt x="225493" y="271756"/>
                </a:lnTo>
                <a:lnTo>
                  <a:pt x="236482" y="284369"/>
                </a:lnTo>
                <a:lnTo>
                  <a:pt x="250775" y="293034"/>
                </a:lnTo>
                <a:lnTo>
                  <a:pt x="266648" y="296894"/>
                </a:lnTo>
                <a:lnTo>
                  <a:pt x="282948" y="295850"/>
                </a:lnTo>
                <a:lnTo>
                  <a:pt x="298520" y="289799"/>
                </a:lnTo>
                <a:lnTo>
                  <a:pt x="311521" y="279293"/>
                </a:lnTo>
                <a:lnTo>
                  <a:pt x="320561" y="265654"/>
                </a:lnTo>
                <a:lnTo>
                  <a:pt x="325150" y="249936"/>
                </a:lnTo>
                <a:lnTo>
                  <a:pt x="324792" y="233195"/>
                </a:lnTo>
                <a:lnTo>
                  <a:pt x="319390" y="217359"/>
                </a:lnTo>
                <a:lnTo>
                  <a:pt x="309705" y="204184"/>
                </a:lnTo>
                <a:lnTo>
                  <a:pt x="296555" y="194492"/>
                </a:lnTo>
                <a:lnTo>
                  <a:pt x="280753" y="189109"/>
                </a:lnTo>
                <a:lnTo>
                  <a:pt x="253904" y="179689"/>
                </a:lnTo>
                <a:lnTo>
                  <a:pt x="231981" y="162600"/>
                </a:lnTo>
                <a:lnTo>
                  <a:pt x="216498" y="139479"/>
                </a:lnTo>
                <a:lnTo>
                  <a:pt x="208970" y="111964"/>
                </a:lnTo>
                <a:close/>
              </a:path>
              <a:path w="325754" h="297180">
                <a:moveTo>
                  <a:pt x="197278" y="246696"/>
                </a:moveTo>
                <a:lnTo>
                  <a:pt x="170851" y="246696"/>
                </a:lnTo>
                <a:lnTo>
                  <a:pt x="198382" y="253913"/>
                </a:lnTo>
                <a:lnTo>
                  <a:pt x="197278" y="246696"/>
                </a:lnTo>
                <a:close/>
              </a:path>
              <a:path w="325754" h="297180">
                <a:moveTo>
                  <a:pt x="198382" y="231548"/>
                </a:moveTo>
                <a:lnTo>
                  <a:pt x="170863" y="238778"/>
                </a:lnTo>
                <a:lnTo>
                  <a:pt x="197277" y="238778"/>
                </a:lnTo>
                <a:lnTo>
                  <a:pt x="198382" y="231548"/>
                </a:lnTo>
                <a:close/>
              </a:path>
              <a:path w="325754" h="297180">
                <a:moveTo>
                  <a:pt x="158016" y="0"/>
                </a:moveTo>
                <a:lnTo>
                  <a:pt x="116880" y="25163"/>
                </a:lnTo>
                <a:lnTo>
                  <a:pt x="108545" y="56422"/>
                </a:lnTo>
                <a:lnTo>
                  <a:pt x="111802" y="72841"/>
                </a:lnTo>
                <a:lnTo>
                  <a:pt x="117088" y="100866"/>
                </a:lnTo>
                <a:lnTo>
                  <a:pt x="113291" y="128445"/>
                </a:lnTo>
                <a:lnTo>
                  <a:pt x="101063" y="153446"/>
                </a:lnTo>
                <a:lnTo>
                  <a:pt x="81060" y="173742"/>
                </a:lnTo>
                <a:lnTo>
                  <a:pt x="88030" y="176468"/>
                </a:lnTo>
                <a:lnTo>
                  <a:pt x="94533" y="180241"/>
                </a:lnTo>
                <a:lnTo>
                  <a:pt x="100384" y="184924"/>
                </a:lnTo>
                <a:lnTo>
                  <a:pt x="107902" y="157416"/>
                </a:lnTo>
                <a:lnTo>
                  <a:pt x="123386" y="134307"/>
                </a:lnTo>
                <a:lnTo>
                  <a:pt x="145314" y="117220"/>
                </a:lnTo>
                <a:lnTo>
                  <a:pt x="172166" y="107780"/>
                </a:lnTo>
                <a:lnTo>
                  <a:pt x="187979" y="102390"/>
                </a:lnTo>
                <a:lnTo>
                  <a:pt x="201138" y="92689"/>
                </a:lnTo>
                <a:lnTo>
                  <a:pt x="210824" y="79502"/>
                </a:lnTo>
                <a:lnTo>
                  <a:pt x="216215" y="63652"/>
                </a:lnTo>
                <a:lnTo>
                  <a:pt x="216553" y="46914"/>
                </a:lnTo>
                <a:lnTo>
                  <a:pt x="211950" y="31201"/>
                </a:lnTo>
                <a:lnTo>
                  <a:pt x="202899" y="17568"/>
                </a:lnTo>
                <a:lnTo>
                  <a:pt x="189890" y="7070"/>
                </a:lnTo>
                <a:lnTo>
                  <a:pt x="174317" y="1030"/>
                </a:lnTo>
                <a:lnTo>
                  <a:pt x="158016" y="0"/>
                </a:lnTo>
                <a:close/>
              </a:path>
            </a:pathLst>
          </a:custGeom>
          <a:solidFill>
            <a:srgbClr val="275E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8232647" y="2346960"/>
            <a:ext cx="1895855" cy="54711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0965180" y="2314955"/>
            <a:ext cx="387096" cy="60807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2787776" y="1968245"/>
            <a:ext cx="726440" cy="2698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800" spc="65" dirty="0">
                <a:solidFill>
                  <a:srgbClr val="275EC6"/>
                </a:solidFill>
                <a:latin typeface="Calibri"/>
                <a:cs typeface="Calibri"/>
              </a:rPr>
              <a:t>Тра</a:t>
            </a:r>
            <a:r>
              <a:rPr sz="800" spc="60" dirty="0">
                <a:solidFill>
                  <a:srgbClr val="275EC6"/>
                </a:solidFill>
                <a:latin typeface="Calibri"/>
                <a:cs typeface="Calibri"/>
              </a:rPr>
              <a:t>нсп</a:t>
            </a:r>
            <a:r>
              <a:rPr sz="800" spc="55" dirty="0">
                <a:solidFill>
                  <a:srgbClr val="275EC6"/>
                </a:solidFill>
                <a:latin typeface="Calibri"/>
                <a:cs typeface="Calibri"/>
              </a:rPr>
              <a:t>о</a:t>
            </a:r>
            <a:r>
              <a:rPr sz="800" spc="80" dirty="0">
                <a:solidFill>
                  <a:srgbClr val="275EC6"/>
                </a:solidFill>
                <a:latin typeface="Calibri"/>
                <a:cs typeface="Calibri"/>
              </a:rPr>
              <a:t>р</a:t>
            </a:r>
            <a:r>
              <a:rPr sz="800" spc="60" dirty="0">
                <a:solidFill>
                  <a:srgbClr val="275EC6"/>
                </a:solidFill>
                <a:latin typeface="Calibri"/>
                <a:cs typeface="Calibri"/>
              </a:rPr>
              <a:t>т</a:t>
            </a:r>
            <a:r>
              <a:rPr sz="800" spc="75" dirty="0">
                <a:solidFill>
                  <a:srgbClr val="275EC6"/>
                </a:solidFill>
                <a:latin typeface="Calibri"/>
                <a:cs typeface="Calibri"/>
              </a:rPr>
              <a:t>н</a:t>
            </a:r>
            <a:r>
              <a:rPr sz="800" spc="55" dirty="0">
                <a:solidFill>
                  <a:srgbClr val="275EC6"/>
                </a:solidFill>
                <a:latin typeface="Calibri"/>
                <a:cs typeface="Calibri"/>
              </a:rPr>
              <a:t>а</a:t>
            </a:r>
            <a:r>
              <a:rPr sz="800" spc="40" dirty="0">
                <a:solidFill>
                  <a:srgbClr val="275EC6"/>
                </a:solidFill>
                <a:latin typeface="Calibri"/>
                <a:cs typeface="Calibri"/>
              </a:rPr>
              <a:t>я  </a:t>
            </a:r>
            <a:r>
              <a:rPr sz="800" spc="60" dirty="0">
                <a:solidFill>
                  <a:srgbClr val="275EC6"/>
                </a:solidFill>
                <a:latin typeface="Calibri"/>
                <a:cs typeface="Calibri"/>
              </a:rPr>
              <a:t>безопасность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2491739" y="1964435"/>
            <a:ext cx="263651" cy="28803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3015488" y="3053035"/>
            <a:ext cx="1280160" cy="1040765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353695">
              <a:lnSpc>
                <a:spcPct val="100000"/>
              </a:lnSpc>
              <a:spcBef>
                <a:spcPts val="170"/>
              </a:spcBef>
            </a:pPr>
            <a:r>
              <a:rPr sz="1100" spc="105" dirty="0">
                <a:solidFill>
                  <a:srgbClr val="275EC6"/>
                </a:solidFill>
                <a:latin typeface="Calibri"/>
                <a:cs typeface="Calibri"/>
              </a:rPr>
              <a:t>в</a:t>
            </a:r>
            <a:r>
              <a:rPr sz="1100" spc="-25" dirty="0">
                <a:solidFill>
                  <a:srgbClr val="275EC6"/>
                </a:solidFill>
                <a:latin typeface="Calibri"/>
                <a:cs typeface="Calibri"/>
              </a:rPr>
              <a:t> </a:t>
            </a:r>
            <a:r>
              <a:rPr sz="1100" spc="75" dirty="0">
                <a:solidFill>
                  <a:srgbClr val="275EC6"/>
                </a:solidFill>
                <a:latin typeface="Calibri"/>
                <a:cs typeface="Calibri"/>
              </a:rPr>
              <a:t>разработке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400" b="1" spc="20" dirty="0">
                <a:solidFill>
                  <a:srgbClr val="275EC6"/>
                </a:solidFill>
                <a:latin typeface="Arial"/>
                <a:cs typeface="Arial"/>
              </a:rPr>
              <a:t>MES2300DI-28</a:t>
            </a:r>
            <a:endParaRPr sz="1400">
              <a:latin typeface="Arial"/>
              <a:cs typeface="Arial"/>
            </a:endParaRPr>
          </a:p>
          <a:p>
            <a:pPr marL="256540">
              <a:lnSpc>
                <a:spcPct val="100000"/>
              </a:lnSpc>
              <a:spcBef>
                <a:spcPts val="595"/>
              </a:spcBef>
            </a:pPr>
            <a:r>
              <a:rPr sz="800" spc="70" dirty="0">
                <a:solidFill>
                  <a:srgbClr val="275EC6"/>
                </a:solidFill>
                <a:latin typeface="Calibri"/>
                <a:cs typeface="Calibri"/>
              </a:rPr>
              <a:t>Интерфейсы</a:t>
            </a:r>
            <a:endParaRPr sz="800">
              <a:latin typeface="Calibri"/>
              <a:cs typeface="Calibri"/>
            </a:endParaRPr>
          </a:p>
          <a:p>
            <a:pPr marL="256540">
              <a:lnSpc>
                <a:spcPct val="100000"/>
              </a:lnSpc>
              <a:spcBef>
                <a:spcPts val="330"/>
              </a:spcBef>
            </a:pPr>
            <a:r>
              <a:rPr sz="1100" b="1" spc="20" dirty="0">
                <a:latin typeface="Arial"/>
                <a:cs typeface="Arial"/>
              </a:rPr>
              <a:t>24 </a:t>
            </a:r>
            <a:r>
              <a:rPr sz="1100" b="1" spc="-15" dirty="0">
                <a:latin typeface="Arial"/>
                <a:cs typeface="Arial"/>
              </a:rPr>
              <a:t>×</a:t>
            </a:r>
            <a:r>
              <a:rPr sz="1100" b="1" spc="-100" dirty="0">
                <a:latin typeface="Arial"/>
                <a:cs typeface="Arial"/>
              </a:rPr>
              <a:t> </a:t>
            </a:r>
            <a:r>
              <a:rPr sz="1100" b="1" spc="-20" dirty="0">
                <a:latin typeface="Arial"/>
                <a:cs typeface="Arial"/>
              </a:rPr>
              <a:t>1G</a:t>
            </a:r>
            <a:endParaRPr sz="1100">
              <a:latin typeface="Arial"/>
              <a:cs typeface="Arial"/>
            </a:endParaRPr>
          </a:p>
          <a:p>
            <a:pPr marL="256540">
              <a:lnSpc>
                <a:spcPct val="100000"/>
              </a:lnSpc>
              <a:spcBef>
                <a:spcPts val="300"/>
              </a:spcBef>
            </a:pPr>
            <a:r>
              <a:rPr sz="1100" b="1" spc="15" dirty="0">
                <a:latin typeface="Arial"/>
                <a:cs typeface="Arial"/>
              </a:rPr>
              <a:t>4 </a:t>
            </a:r>
            <a:r>
              <a:rPr sz="1100" b="1" spc="-15" dirty="0">
                <a:latin typeface="Arial"/>
                <a:cs typeface="Arial"/>
              </a:rPr>
              <a:t>× </a:t>
            </a:r>
            <a:r>
              <a:rPr sz="1100" b="1" spc="-20" dirty="0">
                <a:latin typeface="Arial"/>
                <a:cs typeface="Arial"/>
              </a:rPr>
              <a:t>1G</a:t>
            </a:r>
            <a:r>
              <a:rPr sz="1100" b="1" spc="-130" dirty="0">
                <a:latin typeface="Arial"/>
                <a:cs typeface="Arial"/>
              </a:rPr>
              <a:t> </a:t>
            </a:r>
            <a:r>
              <a:rPr sz="1100" b="1" spc="-5" dirty="0">
                <a:latin typeface="Arial"/>
                <a:cs typeface="Arial"/>
              </a:rPr>
              <a:t>Combo</a:t>
            </a:r>
            <a:endParaRPr sz="110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2590038" y="4866209"/>
            <a:ext cx="912494" cy="897255"/>
          </a:xfrm>
          <a:prstGeom prst="rect">
            <a:avLst/>
          </a:prstGeom>
        </p:spPr>
        <p:txBody>
          <a:bodyPr vert="horz" wrap="square" lIns="0" tIns="1289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15"/>
              </a:spcBef>
            </a:pPr>
            <a:r>
              <a:rPr sz="2400" b="1" spc="-5" dirty="0">
                <a:solidFill>
                  <a:srgbClr val="275EC6"/>
                </a:solidFill>
                <a:latin typeface="Arial"/>
                <a:cs typeface="Arial"/>
              </a:rPr>
              <a:t>L3</a:t>
            </a:r>
            <a:endParaRPr sz="24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  <a:spcBef>
                <a:spcPts val="425"/>
              </a:spcBef>
            </a:pPr>
            <a:r>
              <a:rPr sz="1100" spc="95" dirty="0">
                <a:solidFill>
                  <a:srgbClr val="151515"/>
                </a:solidFill>
                <a:latin typeface="Calibri"/>
                <a:cs typeface="Calibri"/>
              </a:rPr>
              <a:t>Уровень  </a:t>
            </a:r>
            <a:r>
              <a:rPr sz="1100" spc="60" dirty="0">
                <a:solidFill>
                  <a:srgbClr val="151515"/>
                </a:solidFill>
                <a:latin typeface="Calibri"/>
                <a:cs typeface="Calibri"/>
              </a:rPr>
              <a:t>к</a:t>
            </a:r>
            <a:r>
              <a:rPr sz="1100" spc="75" dirty="0">
                <a:solidFill>
                  <a:srgbClr val="151515"/>
                </a:solidFill>
                <a:latin typeface="Calibri"/>
                <a:cs typeface="Calibri"/>
              </a:rPr>
              <a:t>о</a:t>
            </a:r>
            <a:r>
              <a:rPr sz="1100" spc="55" dirty="0">
                <a:solidFill>
                  <a:srgbClr val="151515"/>
                </a:solidFill>
                <a:latin typeface="Calibri"/>
                <a:cs typeface="Calibri"/>
              </a:rPr>
              <a:t>мм</a:t>
            </a:r>
            <a:r>
              <a:rPr sz="1100" spc="80" dirty="0">
                <a:solidFill>
                  <a:srgbClr val="151515"/>
                </a:solidFill>
                <a:latin typeface="Calibri"/>
                <a:cs typeface="Calibri"/>
              </a:rPr>
              <a:t>у</a:t>
            </a:r>
            <a:r>
              <a:rPr sz="1100" spc="55" dirty="0">
                <a:solidFill>
                  <a:srgbClr val="151515"/>
                </a:solidFill>
                <a:latin typeface="Calibri"/>
                <a:cs typeface="Calibri"/>
              </a:rPr>
              <a:t>т</a:t>
            </a:r>
            <a:r>
              <a:rPr sz="1100" spc="95" dirty="0">
                <a:solidFill>
                  <a:srgbClr val="151515"/>
                </a:solidFill>
                <a:latin typeface="Calibri"/>
                <a:cs typeface="Calibri"/>
              </a:rPr>
              <a:t>а</a:t>
            </a:r>
            <a:r>
              <a:rPr sz="1100" spc="70" dirty="0">
                <a:solidFill>
                  <a:srgbClr val="151515"/>
                </a:solidFill>
                <a:latin typeface="Calibri"/>
                <a:cs typeface="Calibri"/>
              </a:rPr>
              <a:t>т</a:t>
            </a:r>
            <a:r>
              <a:rPr sz="1100" spc="75" dirty="0">
                <a:solidFill>
                  <a:srgbClr val="151515"/>
                </a:solidFill>
                <a:latin typeface="Calibri"/>
                <a:cs typeface="Calibri"/>
              </a:rPr>
              <a:t>о</a:t>
            </a:r>
            <a:r>
              <a:rPr sz="1100" spc="90" dirty="0">
                <a:solidFill>
                  <a:srgbClr val="151515"/>
                </a:solidFill>
                <a:latin typeface="Calibri"/>
                <a:cs typeface="Calibri"/>
              </a:rPr>
              <a:t>р</a:t>
            </a:r>
            <a:r>
              <a:rPr sz="1100" spc="85" dirty="0">
                <a:solidFill>
                  <a:srgbClr val="151515"/>
                </a:solidFill>
                <a:latin typeface="Calibri"/>
                <a:cs typeface="Calibri"/>
              </a:rPr>
              <a:t>а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3985386" y="4866209"/>
            <a:ext cx="1209675" cy="897255"/>
          </a:xfrm>
          <a:prstGeom prst="rect">
            <a:avLst/>
          </a:prstGeom>
        </p:spPr>
        <p:txBody>
          <a:bodyPr vert="horz" wrap="square" lIns="0" tIns="1289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15"/>
              </a:spcBef>
            </a:pPr>
            <a:r>
              <a:rPr sz="2400" b="1" spc="35" dirty="0">
                <a:solidFill>
                  <a:srgbClr val="275EC6"/>
                </a:solidFill>
                <a:latin typeface="Arial"/>
                <a:cs typeface="Arial"/>
              </a:rPr>
              <a:t>-40</a:t>
            </a:r>
            <a:r>
              <a:rPr sz="2400" b="1" spc="-440" dirty="0">
                <a:solidFill>
                  <a:srgbClr val="275EC6"/>
                </a:solidFill>
                <a:latin typeface="Arial"/>
                <a:cs typeface="Arial"/>
              </a:rPr>
              <a:t> </a:t>
            </a:r>
            <a:r>
              <a:rPr sz="2400" b="1" spc="-65" dirty="0">
                <a:solidFill>
                  <a:srgbClr val="275EC6"/>
                </a:solidFill>
                <a:latin typeface="Arial"/>
                <a:cs typeface="Arial"/>
              </a:rPr>
              <a:t>°С</a:t>
            </a:r>
            <a:endParaRPr sz="2400">
              <a:latin typeface="Arial"/>
              <a:cs typeface="Arial"/>
            </a:endParaRPr>
          </a:p>
          <a:p>
            <a:pPr marL="48260" marR="5080">
              <a:lnSpc>
                <a:spcPct val="100000"/>
              </a:lnSpc>
              <a:spcBef>
                <a:spcPts val="425"/>
              </a:spcBef>
            </a:pPr>
            <a:r>
              <a:rPr sz="1100" spc="90" dirty="0">
                <a:latin typeface="Calibri"/>
                <a:cs typeface="Calibri"/>
              </a:rPr>
              <a:t>Нижняя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90" dirty="0">
                <a:latin typeface="Calibri"/>
                <a:cs typeface="Calibri"/>
              </a:rPr>
              <a:t>рабочая  </a:t>
            </a:r>
            <a:r>
              <a:rPr sz="1100" spc="80" dirty="0">
                <a:latin typeface="Calibri"/>
                <a:cs typeface="Calibri"/>
              </a:rPr>
              <a:t>температура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8894191" y="4866209"/>
            <a:ext cx="1047750" cy="897255"/>
          </a:xfrm>
          <a:prstGeom prst="rect">
            <a:avLst/>
          </a:prstGeom>
        </p:spPr>
        <p:txBody>
          <a:bodyPr vert="horz" wrap="square" lIns="0" tIns="1289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15"/>
              </a:spcBef>
            </a:pPr>
            <a:r>
              <a:rPr sz="2400" b="1" spc="40" dirty="0">
                <a:solidFill>
                  <a:srgbClr val="275EC6"/>
                </a:solidFill>
                <a:latin typeface="Arial"/>
                <a:cs typeface="Arial"/>
              </a:rPr>
              <a:t>1+1</a:t>
            </a:r>
            <a:endParaRPr sz="2400">
              <a:latin typeface="Arial"/>
              <a:cs typeface="Arial"/>
            </a:endParaRPr>
          </a:p>
          <a:p>
            <a:pPr marL="18415">
              <a:lnSpc>
                <a:spcPct val="100000"/>
              </a:lnSpc>
              <a:spcBef>
                <a:spcPts val="425"/>
              </a:spcBef>
            </a:pPr>
            <a:r>
              <a:rPr sz="1100" spc="90" dirty="0">
                <a:latin typeface="Calibri"/>
                <a:cs typeface="Calibri"/>
              </a:rPr>
              <a:t>Сменные</a:t>
            </a:r>
            <a:endParaRPr sz="1100">
              <a:latin typeface="Calibri"/>
              <a:cs typeface="Calibri"/>
            </a:endParaRPr>
          </a:p>
          <a:p>
            <a:pPr marL="18415">
              <a:lnSpc>
                <a:spcPct val="100000"/>
              </a:lnSpc>
            </a:pPr>
            <a:r>
              <a:rPr sz="1100" spc="75" dirty="0">
                <a:latin typeface="Calibri"/>
                <a:cs typeface="Calibri"/>
              </a:rPr>
              <a:t>блоки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spc="95" dirty="0">
                <a:latin typeface="Calibri"/>
                <a:cs typeface="Calibri"/>
              </a:rPr>
              <a:t>питания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7506461" y="4866209"/>
            <a:ext cx="681355" cy="897255"/>
          </a:xfrm>
          <a:prstGeom prst="rect">
            <a:avLst/>
          </a:prstGeom>
        </p:spPr>
        <p:txBody>
          <a:bodyPr vert="horz" wrap="square" lIns="0" tIns="1289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15"/>
              </a:spcBef>
            </a:pPr>
            <a:r>
              <a:rPr sz="2400" b="1" spc="50" dirty="0">
                <a:solidFill>
                  <a:srgbClr val="275EC6"/>
                </a:solidFill>
                <a:latin typeface="Arial"/>
                <a:cs typeface="Arial"/>
              </a:rPr>
              <a:t>IP30</a:t>
            </a:r>
            <a:endParaRPr sz="2400">
              <a:latin typeface="Arial"/>
              <a:cs typeface="Arial"/>
            </a:endParaRPr>
          </a:p>
          <a:p>
            <a:pPr marL="22860" marR="117475">
              <a:lnSpc>
                <a:spcPct val="100000"/>
              </a:lnSpc>
              <a:spcBef>
                <a:spcPts val="425"/>
              </a:spcBef>
            </a:pPr>
            <a:r>
              <a:rPr sz="1100" spc="70" dirty="0">
                <a:latin typeface="Calibri"/>
                <a:cs typeface="Calibri"/>
              </a:rPr>
              <a:t>Класс  </a:t>
            </a:r>
            <a:r>
              <a:rPr sz="1100" spc="55" dirty="0">
                <a:latin typeface="Calibri"/>
                <a:cs typeface="Calibri"/>
              </a:rPr>
              <a:t>з</a:t>
            </a:r>
            <a:r>
              <a:rPr sz="1100" spc="125" dirty="0">
                <a:latin typeface="Calibri"/>
                <a:cs typeface="Calibri"/>
              </a:rPr>
              <a:t>ащ</a:t>
            </a:r>
            <a:r>
              <a:rPr sz="1100" spc="95" dirty="0">
                <a:latin typeface="Calibri"/>
                <a:cs typeface="Calibri"/>
              </a:rPr>
              <a:t>и</a:t>
            </a:r>
            <a:r>
              <a:rPr sz="1100" spc="85" dirty="0">
                <a:latin typeface="Calibri"/>
                <a:cs typeface="Calibri"/>
              </a:rPr>
              <a:t>т</a:t>
            </a:r>
            <a:r>
              <a:rPr sz="1100" spc="114" dirty="0">
                <a:latin typeface="Calibri"/>
                <a:cs typeface="Calibri"/>
              </a:rPr>
              <a:t>ы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5711444" y="4866209"/>
            <a:ext cx="1228090" cy="897255"/>
          </a:xfrm>
          <a:prstGeom prst="rect">
            <a:avLst/>
          </a:prstGeom>
        </p:spPr>
        <p:txBody>
          <a:bodyPr vert="horz" wrap="square" lIns="0" tIns="1289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15"/>
              </a:spcBef>
            </a:pPr>
            <a:r>
              <a:rPr sz="2400" b="1" spc="45" dirty="0">
                <a:solidFill>
                  <a:srgbClr val="275EC6"/>
                </a:solidFill>
                <a:latin typeface="Arial"/>
                <a:cs typeface="Arial"/>
              </a:rPr>
              <a:t>+60</a:t>
            </a:r>
            <a:r>
              <a:rPr sz="2400" b="1" spc="-530" dirty="0">
                <a:solidFill>
                  <a:srgbClr val="275EC6"/>
                </a:solidFill>
                <a:latin typeface="Arial"/>
                <a:cs typeface="Arial"/>
              </a:rPr>
              <a:t> </a:t>
            </a:r>
            <a:r>
              <a:rPr sz="2400" b="1" spc="-65" dirty="0">
                <a:solidFill>
                  <a:srgbClr val="275EC6"/>
                </a:solidFill>
                <a:latin typeface="Arial"/>
                <a:cs typeface="Arial"/>
              </a:rPr>
              <a:t>°С</a:t>
            </a:r>
            <a:endParaRPr sz="2400">
              <a:latin typeface="Arial"/>
              <a:cs typeface="Arial"/>
            </a:endParaRPr>
          </a:p>
          <a:p>
            <a:pPr marL="34290" marR="5080">
              <a:lnSpc>
                <a:spcPct val="100000"/>
              </a:lnSpc>
              <a:spcBef>
                <a:spcPts val="425"/>
              </a:spcBef>
            </a:pPr>
            <a:r>
              <a:rPr sz="1100" spc="90" dirty="0">
                <a:latin typeface="Calibri"/>
                <a:cs typeface="Calibri"/>
              </a:rPr>
              <a:t>Верхняя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95" dirty="0">
                <a:latin typeface="Calibri"/>
                <a:cs typeface="Calibri"/>
              </a:rPr>
              <a:t>рабочая  </a:t>
            </a:r>
            <a:r>
              <a:rPr sz="1100" spc="80" dirty="0">
                <a:latin typeface="Calibri"/>
                <a:cs typeface="Calibri"/>
              </a:rPr>
              <a:t>температура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8133333" y="386588"/>
            <a:ext cx="27051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b="1" spc="-125" dirty="0">
                <a:solidFill>
                  <a:srgbClr val="275EC6"/>
                </a:solidFill>
                <a:latin typeface="Arial"/>
                <a:cs typeface="Arial"/>
                <a:hlinkClick r:id="rId8" action="ppaction://hlinksldjump"/>
              </a:rPr>
              <a:t>E</a:t>
            </a:r>
            <a:r>
              <a:rPr sz="1100" b="1" spc="-130" dirty="0">
                <a:solidFill>
                  <a:srgbClr val="275EC6"/>
                </a:solidFill>
                <a:latin typeface="Arial"/>
                <a:cs typeface="Arial"/>
                <a:hlinkClick r:id="rId8" action="ppaction://hlinksldjump"/>
              </a:rPr>
              <a:t>S</a:t>
            </a:r>
            <a:r>
              <a:rPr sz="1100" b="1" spc="-90" dirty="0">
                <a:solidFill>
                  <a:srgbClr val="275EC6"/>
                </a:solidFill>
                <a:latin typeface="Arial"/>
                <a:cs typeface="Arial"/>
                <a:hlinkClick r:id="rId8" action="ppaction://hlinksldjump"/>
              </a:rPr>
              <a:t>R</a:t>
            </a:r>
            <a:endParaRPr sz="110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8982202" y="386588"/>
            <a:ext cx="233679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b="1" spc="-10" dirty="0">
                <a:solidFill>
                  <a:srgbClr val="275EC6"/>
                </a:solidFill>
                <a:latin typeface="Arial"/>
                <a:cs typeface="Arial"/>
                <a:hlinkClick r:id="" action="ppaction://noaction"/>
              </a:rPr>
              <a:t>ME</a:t>
            </a:r>
            <a:endParaRPr sz="110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6389370" y="386588"/>
            <a:ext cx="33210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b="1" spc="-55" dirty="0">
                <a:solidFill>
                  <a:srgbClr val="275EC6"/>
                </a:solidFill>
                <a:latin typeface="Arial"/>
                <a:cs typeface="Arial"/>
                <a:hlinkClick r:id="rId9" action="ppaction://hlinksldjump"/>
              </a:rPr>
              <a:t>P</a:t>
            </a:r>
            <a:r>
              <a:rPr sz="1100" b="1" spc="5" dirty="0">
                <a:solidFill>
                  <a:srgbClr val="275EC6"/>
                </a:solidFill>
                <a:latin typeface="Arial"/>
                <a:cs typeface="Arial"/>
                <a:hlinkClick r:id="rId9" action="ppaction://hlinksldjump"/>
              </a:rPr>
              <a:t>O</a:t>
            </a:r>
            <a:r>
              <a:rPr sz="1100" b="1" spc="70" dirty="0">
                <a:solidFill>
                  <a:srgbClr val="275EC6"/>
                </a:solidFill>
                <a:latin typeface="Arial"/>
                <a:cs typeface="Arial"/>
                <a:hlinkClick r:id="rId9" action="ppaction://hlinksldjump"/>
              </a:rPr>
              <a:t>N</a:t>
            </a:r>
            <a:endParaRPr sz="1100">
              <a:latin typeface="Arial"/>
              <a:cs typeface="Arial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11751436" y="5294884"/>
            <a:ext cx="440563" cy="74884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496328" y="2967111"/>
            <a:ext cx="348604" cy="34860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5084064" y="2186939"/>
            <a:ext cx="2023872" cy="77723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5">
            <a:extLst>
              <a:ext uri="{FF2B5EF4-FFF2-40B4-BE49-F238E27FC236}">
                <a16:creationId xmlns:a16="http://schemas.microsoft.com/office/drawing/2014/main" id="{19B12DB6-7FA9-2B55-848D-3DAC2895BB45}"/>
              </a:ext>
            </a:extLst>
          </p:cNvPr>
          <p:cNvSpPr txBox="1"/>
          <p:nvPr/>
        </p:nvSpPr>
        <p:spPr>
          <a:xfrm>
            <a:off x="7253478" y="386588"/>
            <a:ext cx="31877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b="1" spc="10" dirty="0">
                <a:solidFill>
                  <a:srgbClr val="FFFFFF"/>
                </a:solidFill>
                <a:latin typeface="Arial"/>
                <a:cs typeface="Arial"/>
                <a:hlinkClick r:id="rId13" action="ppaction://hlinksldjump"/>
              </a:rPr>
              <a:t>M</a:t>
            </a:r>
            <a:r>
              <a:rPr sz="1100" b="1" dirty="0">
                <a:solidFill>
                  <a:srgbClr val="FFFFFF"/>
                </a:solidFill>
                <a:latin typeface="Arial"/>
                <a:cs typeface="Arial"/>
                <a:hlinkClick r:id="rId13" action="ppaction://hlinksldjump"/>
              </a:rPr>
              <a:t>E</a:t>
            </a:r>
            <a:r>
              <a:rPr sz="1100" b="1" spc="-100" dirty="0">
                <a:solidFill>
                  <a:srgbClr val="FFFFFF"/>
                </a:solidFill>
                <a:latin typeface="Arial"/>
                <a:cs typeface="Arial"/>
                <a:hlinkClick r:id="rId13" action="ppaction://hlinksldjump"/>
              </a:rPr>
              <a:t>S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40" name="object 30">
            <a:extLst>
              <a:ext uri="{FF2B5EF4-FFF2-40B4-BE49-F238E27FC236}">
                <a16:creationId xmlns:a16="http://schemas.microsoft.com/office/drawing/2014/main" id="{B17EE239-395F-E88B-5FBA-C5EAEFAD88C2}"/>
              </a:ext>
            </a:extLst>
          </p:cNvPr>
          <p:cNvSpPr/>
          <p:nvPr/>
        </p:nvSpPr>
        <p:spPr>
          <a:xfrm>
            <a:off x="7057643" y="297179"/>
            <a:ext cx="704215" cy="372110"/>
          </a:xfrm>
          <a:custGeom>
            <a:avLst/>
            <a:gdLst/>
            <a:ahLst/>
            <a:cxnLst/>
            <a:rect l="l" t="t" r="r" b="b"/>
            <a:pathLst>
              <a:path w="704215" h="372109">
                <a:moveTo>
                  <a:pt x="518159" y="0"/>
                </a:moveTo>
                <a:lnTo>
                  <a:pt x="185927" y="0"/>
                </a:lnTo>
                <a:lnTo>
                  <a:pt x="136480" y="6637"/>
                </a:lnTo>
                <a:lnTo>
                  <a:pt x="92060" y="25371"/>
                </a:lnTo>
                <a:lnTo>
                  <a:pt x="54435" y="54435"/>
                </a:lnTo>
                <a:lnTo>
                  <a:pt x="25371" y="92060"/>
                </a:lnTo>
                <a:lnTo>
                  <a:pt x="6637" y="136480"/>
                </a:lnTo>
                <a:lnTo>
                  <a:pt x="0" y="185928"/>
                </a:lnTo>
                <a:lnTo>
                  <a:pt x="6637" y="235375"/>
                </a:lnTo>
                <a:lnTo>
                  <a:pt x="25371" y="279795"/>
                </a:lnTo>
                <a:lnTo>
                  <a:pt x="54435" y="317420"/>
                </a:lnTo>
                <a:lnTo>
                  <a:pt x="92060" y="346484"/>
                </a:lnTo>
                <a:lnTo>
                  <a:pt x="136480" y="365218"/>
                </a:lnTo>
                <a:lnTo>
                  <a:pt x="185927" y="371856"/>
                </a:lnTo>
                <a:lnTo>
                  <a:pt x="518159" y="371856"/>
                </a:lnTo>
                <a:lnTo>
                  <a:pt x="567607" y="365218"/>
                </a:lnTo>
                <a:lnTo>
                  <a:pt x="612027" y="346484"/>
                </a:lnTo>
                <a:lnTo>
                  <a:pt x="649652" y="317420"/>
                </a:lnTo>
                <a:lnTo>
                  <a:pt x="678716" y="279795"/>
                </a:lnTo>
                <a:lnTo>
                  <a:pt x="697450" y="235375"/>
                </a:lnTo>
                <a:lnTo>
                  <a:pt x="704087" y="185928"/>
                </a:lnTo>
                <a:lnTo>
                  <a:pt x="697450" y="136480"/>
                </a:lnTo>
                <a:lnTo>
                  <a:pt x="678716" y="92060"/>
                </a:lnTo>
                <a:lnTo>
                  <a:pt x="649652" y="54435"/>
                </a:lnTo>
                <a:lnTo>
                  <a:pt x="612027" y="25371"/>
                </a:lnTo>
                <a:lnTo>
                  <a:pt x="567607" y="6637"/>
                </a:lnTo>
                <a:lnTo>
                  <a:pt x="518159" y="0"/>
                </a:lnTo>
                <a:close/>
              </a:path>
            </a:pathLst>
          </a:custGeom>
          <a:solidFill>
            <a:srgbClr val="275E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31">
            <a:extLst>
              <a:ext uri="{FF2B5EF4-FFF2-40B4-BE49-F238E27FC236}">
                <a16:creationId xmlns:a16="http://schemas.microsoft.com/office/drawing/2014/main" id="{0FF33676-6AB2-B108-0E56-5013F802ED2A}"/>
              </a:ext>
            </a:extLst>
          </p:cNvPr>
          <p:cNvSpPr txBox="1"/>
          <p:nvPr/>
        </p:nvSpPr>
        <p:spPr>
          <a:xfrm>
            <a:off x="7253478" y="386588"/>
            <a:ext cx="31877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b="1" spc="10" dirty="0">
                <a:solidFill>
                  <a:srgbClr val="FFFFFF"/>
                </a:solidFill>
                <a:latin typeface="Arial"/>
                <a:cs typeface="Arial"/>
                <a:hlinkClick r:id="rId13" action="ppaction://hlinksldjump"/>
              </a:rPr>
              <a:t>M</a:t>
            </a:r>
            <a:r>
              <a:rPr sz="1100" b="1" dirty="0">
                <a:solidFill>
                  <a:srgbClr val="FFFFFF"/>
                </a:solidFill>
                <a:latin typeface="Arial"/>
                <a:cs typeface="Arial"/>
                <a:hlinkClick r:id="rId13" action="ppaction://hlinksldjump"/>
              </a:rPr>
              <a:t>E</a:t>
            </a:r>
            <a:r>
              <a:rPr sz="1100" b="1" spc="-100" dirty="0">
                <a:solidFill>
                  <a:srgbClr val="FFFFFF"/>
                </a:solidFill>
                <a:latin typeface="Arial"/>
                <a:cs typeface="Arial"/>
                <a:hlinkClick r:id="rId13" action="ppaction://hlinksldjump"/>
              </a:rPr>
              <a:t>S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42" name="object 37">
            <a:extLst>
              <a:ext uri="{FF2B5EF4-FFF2-40B4-BE49-F238E27FC236}">
                <a16:creationId xmlns:a16="http://schemas.microsoft.com/office/drawing/2014/main" id="{E5CECED5-9289-57A7-EAF8-BDF5E2737748}"/>
              </a:ext>
            </a:extLst>
          </p:cNvPr>
          <p:cNvSpPr txBox="1"/>
          <p:nvPr/>
        </p:nvSpPr>
        <p:spPr>
          <a:xfrm>
            <a:off x="7257512" y="410897"/>
            <a:ext cx="318770" cy="1827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b="1" spc="10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  <a:hlinkClick r:id="rId1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</a:t>
            </a:r>
            <a:r>
              <a:rPr sz="1100" b="1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  <a:hlinkClick r:id="rId1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</a:t>
            </a:r>
            <a:r>
              <a:rPr sz="1100" b="1" spc="-100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  <a:hlinkClick r:id="rId1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</a:t>
            </a:r>
            <a:endParaRPr sz="11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456FAB82-55F2-3229-FE3E-AEAE9E488E1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4140" y="6116850"/>
            <a:ext cx="1971216" cy="450662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Прямоугольник 31"/>
          <p:cNvSpPr/>
          <p:nvPr/>
        </p:nvSpPr>
        <p:spPr>
          <a:xfrm>
            <a:off x="0" y="3411658"/>
            <a:ext cx="12192000" cy="3446341"/>
          </a:xfrm>
          <a:prstGeom prst="rect">
            <a:avLst/>
          </a:prstGeom>
          <a:solidFill>
            <a:srgbClr val="275E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46" b="9481"/>
          <a:stretch/>
        </p:blipFill>
        <p:spPr>
          <a:xfrm>
            <a:off x="2018479" y="1332115"/>
            <a:ext cx="7786179" cy="2265197"/>
          </a:xfrm>
          <a:prstGeom prst="rect">
            <a:avLst/>
          </a:prstGeom>
        </p:spPr>
      </p:pic>
      <p:sp>
        <p:nvSpPr>
          <p:cNvPr id="30" name="Скругленный прямоугольник 29"/>
          <p:cNvSpPr/>
          <p:nvPr/>
        </p:nvSpPr>
        <p:spPr>
          <a:xfrm>
            <a:off x="8110657" y="3089554"/>
            <a:ext cx="3491959" cy="1729075"/>
          </a:xfrm>
          <a:prstGeom prst="roundRect">
            <a:avLst>
              <a:gd name="adj" fmla="val 12414"/>
            </a:avLst>
          </a:prstGeom>
          <a:solidFill>
            <a:srgbClr val="E3EE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4207892" y="3089554"/>
            <a:ext cx="3753632" cy="3434746"/>
          </a:xfrm>
          <a:prstGeom prst="roundRect">
            <a:avLst>
              <a:gd name="adj" fmla="val 6273"/>
            </a:avLst>
          </a:prstGeom>
          <a:solidFill>
            <a:srgbClr val="E3EE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564342" y="3089554"/>
            <a:ext cx="3491959" cy="1729075"/>
          </a:xfrm>
          <a:prstGeom prst="roundRect">
            <a:avLst>
              <a:gd name="adj" fmla="val 11912"/>
            </a:avLst>
          </a:prstGeom>
          <a:solidFill>
            <a:srgbClr val="E3EE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9838063" y="2534938"/>
            <a:ext cx="225793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275EC7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Производственный комплекс в Новосибирске</a:t>
            </a:r>
          </a:p>
        </p:txBody>
      </p:sp>
      <p:sp>
        <p:nvSpPr>
          <p:cNvPr id="20" name="Заголовок 1"/>
          <p:cNvSpPr txBox="1">
            <a:spLocks/>
          </p:cNvSpPr>
          <p:nvPr/>
        </p:nvSpPr>
        <p:spPr>
          <a:xfrm>
            <a:off x="214387" y="189328"/>
            <a:ext cx="5103867" cy="57150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lvl="0">
              <a:spcBef>
                <a:spcPct val="0"/>
              </a:spcBef>
            </a:pPr>
            <a:r>
              <a:rPr lang="ru-RU" sz="3300" dirty="0">
                <a:solidFill>
                  <a:srgbClr val="275EC7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Предприятие </a:t>
            </a:r>
            <a:r>
              <a:rPr lang="en-US" sz="3300" dirty="0">
                <a:solidFill>
                  <a:srgbClr val="275EC7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Eltex</a:t>
            </a:r>
            <a:endParaRPr lang="ru-RU" sz="3300" dirty="0">
              <a:solidFill>
                <a:srgbClr val="275EC7"/>
              </a:solidFill>
              <a:latin typeface="Open Sans ExtraBold" pitchFamily="2" charset="0"/>
              <a:ea typeface="Open Sans ExtraBold" pitchFamily="2" charset="0"/>
              <a:cs typeface="Open Sans ExtraBold" pitchFamily="2" charset="0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3798" y="330009"/>
            <a:ext cx="334963" cy="305102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67AB0921-E435-45D2-A0A3-F7285F37971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80844">
            <a:off x="296569" y="4586854"/>
            <a:ext cx="1490133" cy="838200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10FD63DD-25C1-4030-AEA3-B52A3082E13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99427">
            <a:off x="11043499" y="5953653"/>
            <a:ext cx="885574" cy="498136"/>
          </a:xfrm>
          <a:prstGeom prst="rect">
            <a:avLst/>
          </a:prstGeom>
        </p:spPr>
      </p:pic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D63BBBEC-A409-4BDC-ADD1-AAD2E5C1E38A}"/>
              </a:ext>
            </a:extLst>
          </p:cNvPr>
          <p:cNvSpPr/>
          <p:nvPr/>
        </p:nvSpPr>
        <p:spPr>
          <a:xfrm>
            <a:off x="756282" y="3282527"/>
            <a:ext cx="115087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indent="-177800">
              <a:spcAft>
                <a:spcPts val="300"/>
              </a:spcAft>
              <a:buClr>
                <a:srgbClr val="00ACDF"/>
              </a:buClr>
              <a:defRPr/>
            </a:pPr>
            <a:r>
              <a:rPr lang="ru-RU" sz="1600" dirty="0">
                <a:solidFill>
                  <a:srgbClr val="275EC7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Опыт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88EF8AF3-FFAB-4630-8C52-01224C592313}"/>
              </a:ext>
            </a:extLst>
          </p:cNvPr>
          <p:cNvSpPr/>
          <p:nvPr/>
        </p:nvSpPr>
        <p:spPr>
          <a:xfrm>
            <a:off x="4392832" y="3281447"/>
            <a:ext cx="28903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300"/>
              </a:spcAft>
              <a:buClr>
                <a:srgbClr val="00ACDF"/>
              </a:buClr>
              <a:defRPr/>
            </a:pPr>
            <a:r>
              <a:rPr lang="ru-RU" sz="1600" dirty="0">
                <a:solidFill>
                  <a:srgbClr val="275EC7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Производственные мощности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E84D1514-838C-4A31-8E53-2D15C465DA45}"/>
              </a:ext>
            </a:extLst>
          </p:cNvPr>
          <p:cNvSpPr/>
          <p:nvPr/>
        </p:nvSpPr>
        <p:spPr>
          <a:xfrm>
            <a:off x="8294683" y="3284431"/>
            <a:ext cx="135175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indent="-177800">
              <a:spcAft>
                <a:spcPts val="300"/>
              </a:spcAft>
              <a:buClr>
                <a:srgbClr val="00ACDF"/>
              </a:buClr>
              <a:defRPr/>
            </a:pPr>
            <a:r>
              <a:rPr lang="ru-RU" sz="1600" dirty="0">
                <a:solidFill>
                  <a:srgbClr val="275EC7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Партнеры</a:t>
            </a: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D11B4417-9B93-4D12-9149-E633974E9E35}"/>
              </a:ext>
            </a:extLst>
          </p:cNvPr>
          <p:cNvSpPr/>
          <p:nvPr/>
        </p:nvSpPr>
        <p:spPr>
          <a:xfrm>
            <a:off x="756284" y="3666398"/>
            <a:ext cx="3154381" cy="7232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000" indent="-180000">
              <a:spcAft>
                <a:spcPts val="600"/>
              </a:spcAft>
              <a:buClr>
                <a:srgbClr val="275EC7"/>
              </a:buClr>
              <a:buSzPct val="60000"/>
              <a:buBlip>
                <a:blip r:embed="rId7">
                  <a:extLs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</a:buBlip>
              <a:defRPr/>
            </a:pPr>
            <a:r>
              <a:rPr lang="ru-RU" sz="1200" dirty="0">
                <a:solidFill>
                  <a:srgbClr val="000000"/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32</a:t>
            </a:r>
            <a:r>
              <a:rPr lang="en-GB" sz="1200" dirty="0">
                <a:solidFill>
                  <a:srgbClr val="151515"/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 </a:t>
            </a:r>
            <a:r>
              <a:rPr lang="ru-RU" sz="1200" dirty="0">
                <a:solidFill>
                  <a:srgbClr val="151515"/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года опыта разработки                          и производства</a:t>
            </a:r>
          </a:p>
          <a:p>
            <a:pPr marL="180000" indent="-180000">
              <a:spcAft>
                <a:spcPts val="600"/>
              </a:spcAft>
              <a:buClr>
                <a:srgbClr val="275EC7"/>
              </a:buClr>
              <a:buSzPct val="60000"/>
              <a:buBlip>
                <a:blip r:embed="rId7">
                  <a:extLs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</a:buBlip>
              <a:defRPr/>
            </a:pPr>
            <a:r>
              <a:rPr lang="ru-RU" sz="1200" dirty="0">
                <a:solidFill>
                  <a:srgbClr val="151515"/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Более </a:t>
            </a:r>
            <a:r>
              <a:rPr lang="ru-RU" sz="1200" dirty="0">
                <a:solidFill>
                  <a:srgbClr val="000000"/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1500</a:t>
            </a:r>
            <a:r>
              <a:rPr lang="ru-RU" sz="1200" dirty="0">
                <a:solidFill>
                  <a:srgbClr val="151515"/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 сотрудников </a:t>
            </a: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E867E86F-751A-48D0-BA2D-E834284E9346}"/>
              </a:ext>
            </a:extLst>
          </p:cNvPr>
          <p:cNvSpPr/>
          <p:nvPr/>
        </p:nvSpPr>
        <p:spPr>
          <a:xfrm>
            <a:off x="4399288" y="3910746"/>
            <a:ext cx="3386107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000" indent="-180000">
              <a:spcAft>
                <a:spcPts val="600"/>
              </a:spcAft>
              <a:buClr>
                <a:srgbClr val="275EC7"/>
              </a:buClr>
              <a:buSzPct val="60000"/>
              <a:buBlip>
                <a:blip r:embed="rId7">
                  <a:extLs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</a:buBlip>
              <a:defRPr/>
            </a:pPr>
            <a:r>
              <a:rPr lang="ru-RU" sz="1200" dirty="0">
                <a:solidFill>
                  <a:srgbClr val="151515"/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14 лабораторий по разработке ПО</a:t>
            </a:r>
          </a:p>
          <a:p>
            <a:pPr marL="180000" indent="-180000">
              <a:spcAft>
                <a:spcPts val="600"/>
              </a:spcAft>
              <a:buClr>
                <a:srgbClr val="275EC7"/>
              </a:buClr>
              <a:buSzPct val="60000"/>
              <a:buBlip>
                <a:blip r:embed="rId7">
                  <a:extLs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</a:buBlip>
              <a:defRPr/>
            </a:pPr>
            <a:r>
              <a:rPr lang="ru-RU" sz="1200" dirty="0">
                <a:solidFill>
                  <a:srgbClr val="151515"/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Площади разработки и производства занимают более 40 000  м²</a:t>
            </a:r>
          </a:p>
          <a:p>
            <a:pPr marL="180000" indent="-180000">
              <a:spcAft>
                <a:spcPts val="600"/>
              </a:spcAft>
              <a:buClr>
                <a:srgbClr val="275EC7"/>
              </a:buClr>
              <a:buSzPct val="60000"/>
              <a:buBlip>
                <a:blip r:embed="rId7">
                  <a:extLs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</a:buBlip>
              <a:defRPr/>
            </a:pPr>
            <a:r>
              <a:rPr lang="ru-RU" sz="1200" dirty="0">
                <a:solidFill>
                  <a:srgbClr val="151515"/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Производительность более 10 000 устройств в день</a:t>
            </a:r>
          </a:p>
          <a:p>
            <a:pPr marL="180000" indent="-180000">
              <a:spcAft>
                <a:spcPts val="600"/>
              </a:spcAft>
              <a:buClr>
                <a:srgbClr val="275EC7"/>
              </a:buClr>
              <a:buSzPct val="60000"/>
              <a:buBlip>
                <a:blip r:embed="rId7">
                  <a:extLs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</a:buBlip>
              <a:defRPr/>
            </a:pPr>
            <a:r>
              <a:rPr lang="ru-RU" sz="1200" dirty="0">
                <a:solidFill>
                  <a:srgbClr val="151515"/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Полный цикл разработки, производства и поддержки оборудования</a:t>
            </a:r>
          </a:p>
          <a:p>
            <a:pPr marL="180000" indent="-180000">
              <a:spcAft>
                <a:spcPts val="600"/>
              </a:spcAft>
              <a:buClr>
                <a:srgbClr val="275EC7"/>
              </a:buClr>
              <a:buSzPct val="60000"/>
              <a:buBlip>
                <a:blip r:embed="rId7">
                  <a:extLs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</a:buBlip>
              <a:defRPr/>
            </a:pPr>
            <a:r>
              <a:rPr lang="ru-RU" sz="1200" dirty="0">
                <a:solidFill>
                  <a:srgbClr val="151515"/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Всё выпускаемое оборудование разработано собственными специалистами компании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56CADC5-C33B-477D-94D5-0496BF194811}"/>
              </a:ext>
            </a:extLst>
          </p:cNvPr>
          <p:cNvSpPr txBox="1"/>
          <p:nvPr/>
        </p:nvSpPr>
        <p:spPr>
          <a:xfrm>
            <a:off x="8300380" y="3669912"/>
            <a:ext cx="3079473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indent="-180000">
              <a:spcAft>
                <a:spcPts val="600"/>
              </a:spcAft>
              <a:buClr>
                <a:srgbClr val="275EC7"/>
              </a:buClr>
              <a:buSzPct val="60000"/>
              <a:buBlip>
                <a:blip r:embed="rId7">
                  <a:extLs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</a:buBlip>
            </a:pPr>
            <a:r>
              <a:rPr lang="ru-RU" sz="1200" dirty="0">
                <a:solidFill>
                  <a:srgbClr val="151515"/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Более 100 компаний-партнеров          в России, СНГ, Европе, Азии                и на Ближнем Востоке</a:t>
            </a:r>
          </a:p>
          <a:p>
            <a:pPr marL="180000" indent="-180000">
              <a:spcAft>
                <a:spcPts val="600"/>
              </a:spcAft>
              <a:buClr>
                <a:srgbClr val="275EC7"/>
              </a:buClr>
              <a:buSzPct val="60000"/>
              <a:buBlip>
                <a:blip r:embed="rId7">
                  <a:extLs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</a:buBlip>
            </a:pPr>
            <a:r>
              <a:rPr lang="ru-RU" sz="1200" dirty="0">
                <a:solidFill>
                  <a:srgbClr val="151515"/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Более 20 000 компаний-клиентов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2FB52E5-2FB8-35B4-3FED-59E908E00B7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949748" y="201663"/>
            <a:ext cx="933580" cy="866896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C648C5F-4D40-6EE0-CFC5-B644F1B5709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4140" y="6116850"/>
            <a:ext cx="1971216" cy="450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4379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88;p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45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Овал 27">
            <a:extLst>
              <a:ext uri="{FF2B5EF4-FFF2-40B4-BE49-F238E27FC236}">
                <a16:creationId xmlns:a16="http://schemas.microsoft.com/office/drawing/2014/main" id="{526A5238-34D5-4217-8050-FBF9E78B8C87}"/>
              </a:ext>
            </a:extLst>
          </p:cNvPr>
          <p:cNvSpPr/>
          <p:nvPr/>
        </p:nvSpPr>
        <p:spPr>
          <a:xfrm rot="16200000">
            <a:off x="2386191" y="-2964257"/>
            <a:ext cx="7419617" cy="16217880"/>
          </a:xfrm>
          <a:prstGeom prst="ellipse">
            <a:avLst/>
          </a:prstGeom>
          <a:gradFill>
            <a:gsLst>
              <a:gs pos="0">
                <a:srgbClr val="14367A">
                  <a:alpha val="51000"/>
                </a:srgbClr>
              </a:gs>
              <a:gs pos="38000">
                <a:srgbClr val="0D2451"/>
              </a:gs>
              <a:gs pos="76340">
                <a:srgbClr val="0D2451"/>
              </a:gs>
              <a:gs pos="83000">
                <a:srgbClr val="0D2451"/>
              </a:gs>
              <a:gs pos="100000">
                <a:srgbClr val="0D2451"/>
              </a:gs>
            </a:gsLst>
            <a:lin ang="108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59" name="Google Shape;159;p6"/>
          <p:cNvSpPr txBox="1"/>
          <p:nvPr/>
        </p:nvSpPr>
        <p:spPr>
          <a:xfrm>
            <a:off x="149136" y="1361577"/>
            <a:ext cx="5781806" cy="571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endParaRPr lang="ru-RU" sz="2800" b="1" dirty="0">
              <a:solidFill>
                <a:srgbClr val="E3EEFF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162" name="Google Shape;162;p6"/>
          <p:cNvSpPr txBox="1"/>
          <p:nvPr/>
        </p:nvSpPr>
        <p:spPr>
          <a:xfrm>
            <a:off x="18999200" y="4860756"/>
            <a:ext cx="2694194" cy="4015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14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  <p:sp>
        <p:nvSpPr>
          <p:cNvPr id="27" name="TextBox 14"/>
          <p:cNvSpPr txBox="1"/>
          <p:nvPr/>
        </p:nvSpPr>
        <p:spPr>
          <a:xfrm>
            <a:off x="2189479" y="1936108"/>
            <a:ext cx="2499197" cy="338554"/>
          </a:xfrm>
          <a:prstGeom prst="rect">
            <a:avLst/>
          </a:prstGeom>
          <a:noFill/>
          <a:effectLst>
            <a:reflection blurRad="1270000" stA="0" dist="1270000" dir="5400000" sy="-100000" algn="bl" rotWithShape="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  <a:buClr>
                <a:schemeClr val="tx1"/>
              </a:buClr>
            </a:pPr>
            <a:r>
              <a:rPr lang="ru-RU" sz="1600" dirty="0">
                <a:solidFill>
                  <a:schemeClr val="bg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Сервисные</a:t>
            </a:r>
            <a:endParaRPr lang="en-US" sz="1600" dirty="0">
              <a:solidFill>
                <a:schemeClr val="bg1"/>
              </a:solidFill>
              <a:latin typeface="Open Sans ExtraBold" pitchFamily="2" charset="0"/>
              <a:ea typeface="Open Sans ExtraBold" pitchFamily="2" charset="0"/>
              <a:cs typeface="Open Sans ExtraBold" pitchFamily="2" charset="0"/>
            </a:endParaRPr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1994582" y="1780779"/>
            <a:ext cx="3976682" cy="2272592"/>
          </a:xfrm>
          <a:prstGeom prst="roundRect">
            <a:avLst>
              <a:gd name="adj" fmla="val 9266"/>
            </a:avLst>
          </a:prstGeom>
          <a:noFill/>
          <a:ln>
            <a:solidFill>
              <a:srgbClr val="2761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TextBox 14"/>
          <p:cNvSpPr txBox="1"/>
          <p:nvPr/>
        </p:nvSpPr>
        <p:spPr>
          <a:xfrm>
            <a:off x="2189479" y="4410596"/>
            <a:ext cx="2972845" cy="338554"/>
          </a:xfrm>
          <a:prstGeom prst="rect">
            <a:avLst/>
          </a:prstGeom>
          <a:noFill/>
          <a:effectLst>
            <a:reflection blurRad="1270000" stA="0" dist="1270000" dir="5400000" sy="-100000" algn="bl" rotWithShape="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  <a:buClr>
                <a:schemeClr val="tx1"/>
              </a:buClr>
            </a:pPr>
            <a:r>
              <a:rPr lang="ru-RU" sz="1600" dirty="0">
                <a:solidFill>
                  <a:schemeClr val="bg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ФСТЭК</a:t>
            </a:r>
            <a:endParaRPr lang="en-US" sz="1600" dirty="0">
              <a:solidFill>
                <a:schemeClr val="bg1"/>
              </a:solidFill>
              <a:latin typeface="Open Sans ExtraBold" pitchFamily="2" charset="0"/>
              <a:ea typeface="Open Sans ExtraBold" pitchFamily="2" charset="0"/>
              <a:cs typeface="Open Sans ExtraBold" pitchFamily="2" charset="0"/>
            </a:endParaRPr>
          </a:p>
        </p:txBody>
      </p:sp>
      <p:sp>
        <p:nvSpPr>
          <p:cNvPr id="51" name="TextBox 14"/>
          <p:cNvSpPr txBox="1"/>
          <p:nvPr/>
        </p:nvSpPr>
        <p:spPr>
          <a:xfrm>
            <a:off x="6428369" y="1936108"/>
            <a:ext cx="3560793" cy="338554"/>
          </a:xfrm>
          <a:prstGeom prst="rect">
            <a:avLst/>
          </a:prstGeom>
          <a:noFill/>
          <a:effectLst>
            <a:reflection blurRad="1270000" stA="0" dist="1270000" dir="5400000" sy="-100000" algn="bl" rotWithShape="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  <a:buClr>
                <a:schemeClr val="tx1"/>
              </a:buClr>
            </a:pPr>
            <a:r>
              <a:rPr lang="ru-RU" sz="1600" dirty="0">
                <a:solidFill>
                  <a:schemeClr val="bg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Универсальные</a:t>
            </a:r>
          </a:p>
        </p:txBody>
      </p:sp>
      <p:sp>
        <p:nvSpPr>
          <p:cNvPr id="55" name="TextBox 14"/>
          <p:cNvSpPr txBox="1"/>
          <p:nvPr/>
        </p:nvSpPr>
        <p:spPr>
          <a:xfrm>
            <a:off x="6428369" y="4410596"/>
            <a:ext cx="3226685" cy="338554"/>
          </a:xfrm>
          <a:prstGeom prst="rect">
            <a:avLst/>
          </a:prstGeom>
          <a:noFill/>
          <a:effectLst>
            <a:reflection blurRad="1270000" stA="0" dist="1270000" dir="5400000" sy="-100000" algn="bl" rotWithShape="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  <a:buClr>
                <a:schemeClr val="tx1"/>
              </a:buClr>
            </a:pPr>
            <a:r>
              <a:rPr lang="ru-RU" sz="1600" dirty="0">
                <a:solidFill>
                  <a:schemeClr val="bg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Виртуальный</a:t>
            </a:r>
            <a:endParaRPr lang="en-US" sz="1600" dirty="0">
              <a:solidFill>
                <a:schemeClr val="bg1"/>
              </a:solidFill>
              <a:latin typeface="Open Sans ExtraBold" pitchFamily="2" charset="0"/>
              <a:ea typeface="Open Sans ExtraBold" pitchFamily="2" charset="0"/>
              <a:cs typeface="Open Sans ExtraBold" pitchFamily="2" charset="0"/>
            </a:endParaRPr>
          </a:p>
        </p:txBody>
      </p:sp>
      <p:sp>
        <p:nvSpPr>
          <p:cNvPr id="26" name="Заголовок 1"/>
          <p:cNvSpPr txBox="1">
            <a:spLocks/>
          </p:cNvSpPr>
          <p:nvPr/>
        </p:nvSpPr>
        <p:spPr>
          <a:xfrm>
            <a:off x="229419" y="183284"/>
            <a:ext cx="5781805" cy="59830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lvl="0">
              <a:spcBef>
                <a:spcPct val="0"/>
              </a:spcBef>
            </a:pPr>
            <a:r>
              <a:rPr lang="ru-RU" sz="3300" dirty="0">
                <a:solidFill>
                  <a:schemeClr val="bg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Маршрутизаторы </a:t>
            </a:r>
            <a:r>
              <a:rPr lang="en-US" sz="3300" dirty="0" err="1">
                <a:solidFill>
                  <a:schemeClr val="bg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Eltex</a:t>
            </a:r>
            <a:endParaRPr lang="ru-RU" sz="3300" dirty="0">
              <a:solidFill>
                <a:schemeClr val="bg1"/>
              </a:solidFill>
              <a:latin typeface="Open Sans ExtraBold" pitchFamily="2" charset="0"/>
              <a:ea typeface="Open Sans ExtraBold" pitchFamily="2" charset="0"/>
              <a:cs typeface="Open Sans ExtraBold" pitchFamily="2" charset="0"/>
            </a:endParaRP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2086" y="313270"/>
            <a:ext cx="345537" cy="314733"/>
          </a:xfrm>
          <a:prstGeom prst="rect">
            <a:avLst/>
          </a:prstGeom>
        </p:spPr>
      </p:pic>
      <p:sp>
        <p:nvSpPr>
          <p:cNvPr id="35" name="Скругленный прямоугольник 39">
            <a:extLst>
              <a:ext uri="{FF2B5EF4-FFF2-40B4-BE49-F238E27FC236}">
                <a16:creationId xmlns:a16="http://schemas.microsoft.com/office/drawing/2014/main" id="{D7AC2E4F-10C4-4818-BFE1-65059CC2EEC5}"/>
              </a:ext>
            </a:extLst>
          </p:cNvPr>
          <p:cNvSpPr/>
          <p:nvPr/>
        </p:nvSpPr>
        <p:spPr>
          <a:xfrm>
            <a:off x="6247138" y="1780779"/>
            <a:ext cx="3976682" cy="2272592"/>
          </a:xfrm>
          <a:prstGeom prst="roundRect">
            <a:avLst>
              <a:gd name="adj" fmla="val 9161"/>
            </a:avLst>
          </a:prstGeom>
          <a:noFill/>
          <a:ln>
            <a:solidFill>
              <a:srgbClr val="2761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Скругленный прямоугольник 39">
            <a:extLst>
              <a:ext uri="{FF2B5EF4-FFF2-40B4-BE49-F238E27FC236}">
                <a16:creationId xmlns:a16="http://schemas.microsoft.com/office/drawing/2014/main" id="{48DF3C39-D416-48F0-B10E-0811B0899A35}"/>
              </a:ext>
            </a:extLst>
          </p:cNvPr>
          <p:cNvSpPr/>
          <p:nvPr/>
        </p:nvSpPr>
        <p:spPr>
          <a:xfrm>
            <a:off x="1994582" y="4260970"/>
            <a:ext cx="3976682" cy="2272592"/>
          </a:xfrm>
          <a:prstGeom prst="roundRect">
            <a:avLst>
              <a:gd name="adj" fmla="val 8847"/>
            </a:avLst>
          </a:prstGeom>
          <a:noFill/>
          <a:ln>
            <a:solidFill>
              <a:srgbClr val="2761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Скругленный прямоугольник 39">
            <a:extLst>
              <a:ext uri="{FF2B5EF4-FFF2-40B4-BE49-F238E27FC236}">
                <a16:creationId xmlns:a16="http://schemas.microsoft.com/office/drawing/2014/main" id="{F0D7ADD2-2DAF-499B-B0F9-C27EAADB78EA}"/>
              </a:ext>
            </a:extLst>
          </p:cNvPr>
          <p:cNvSpPr/>
          <p:nvPr/>
        </p:nvSpPr>
        <p:spPr>
          <a:xfrm>
            <a:off x="6247138" y="4260970"/>
            <a:ext cx="3976682" cy="2272592"/>
          </a:xfrm>
          <a:prstGeom prst="roundRect">
            <a:avLst>
              <a:gd name="adj" fmla="val 9266"/>
            </a:avLst>
          </a:prstGeom>
          <a:noFill/>
          <a:ln>
            <a:solidFill>
              <a:srgbClr val="2761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C63FBD3D-585F-4E8C-AB05-E350A7E823D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60"/>
          <a:stretch/>
        </p:blipFill>
        <p:spPr>
          <a:xfrm>
            <a:off x="2806666" y="2717007"/>
            <a:ext cx="2302381" cy="90166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122602F-8BC4-4422-8019-567D00E2918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3491" y="2648074"/>
            <a:ext cx="2411843" cy="106146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CAFF082-A631-474C-9D86-9537ADD4A93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1996" y="4815423"/>
            <a:ext cx="1206966" cy="159157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18C5A14-53D5-4974-AA23-93F1E171EF9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5482" y="4860242"/>
            <a:ext cx="3064747" cy="141907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9D82EC2-FB1F-4E98-31AE-7B83E01A927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219527" y="251713"/>
            <a:ext cx="743054" cy="75258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560F777-5589-8728-27D8-32E5D920C13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4140" y="6116850"/>
            <a:ext cx="1971216" cy="450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070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D235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937207" y="4303573"/>
            <a:ext cx="10254792" cy="255442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580631" y="4262628"/>
            <a:ext cx="5611368" cy="23423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209919" y="2760852"/>
            <a:ext cx="909827" cy="90989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27788" y="410549"/>
            <a:ext cx="10582868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90" dirty="0">
                <a:solidFill>
                  <a:srgbClr val="FFFFF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Сервисные </a:t>
            </a:r>
            <a:r>
              <a:rPr spc="229" dirty="0">
                <a:solidFill>
                  <a:srgbClr val="FFFFF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маршрутизаторы</a:t>
            </a:r>
            <a:r>
              <a:rPr spc="-275" dirty="0">
                <a:solidFill>
                  <a:srgbClr val="FFFFF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spc="-280" dirty="0">
                <a:solidFill>
                  <a:srgbClr val="FFFFF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ESR</a:t>
            </a:r>
          </a:p>
        </p:txBody>
      </p:sp>
      <p:sp>
        <p:nvSpPr>
          <p:cNvPr id="7" name="object 7"/>
          <p:cNvSpPr/>
          <p:nvPr/>
        </p:nvSpPr>
        <p:spPr>
          <a:xfrm>
            <a:off x="348043" y="1680591"/>
            <a:ext cx="60960" cy="60960"/>
          </a:xfrm>
          <a:custGeom>
            <a:avLst/>
            <a:gdLst/>
            <a:ahLst/>
            <a:cxnLst/>
            <a:rect l="l" t="t" r="r" b="b"/>
            <a:pathLst>
              <a:path w="60959" h="60960">
                <a:moveTo>
                  <a:pt x="54394" y="0"/>
                </a:moveTo>
                <a:lnTo>
                  <a:pt x="6375" y="0"/>
                </a:lnTo>
                <a:lnTo>
                  <a:pt x="0" y="6350"/>
                </a:lnTo>
                <a:lnTo>
                  <a:pt x="0" y="54356"/>
                </a:lnTo>
                <a:lnTo>
                  <a:pt x="6375" y="60706"/>
                </a:lnTo>
                <a:lnTo>
                  <a:pt x="54394" y="60706"/>
                </a:lnTo>
                <a:lnTo>
                  <a:pt x="60756" y="54356"/>
                </a:lnTo>
                <a:lnTo>
                  <a:pt x="60756" y="6350"/>
                </a:lnTo>
                <a:close/>
              </a:path>
            </a:pathLst>
          </a:custGeom>
          <a:solidFill>
            <a:srgbClr val="275E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51916" y="1939671"/>
            <a:ext cx="60960" cy="60960"/>
          </a:xfrm>
          <a:custGeom>
            <a:avLst/>
            <a:gdLst/>
            <a:ahLst/>
            <a:cxnLst/>
            <a:rect l="l" t="t" r="r" b="b"/>
            <a:pathLst>
              <a:path w="60959" h="60960">
                <a:moveTo>
                  <a:pt x="54394" y="0"/>
                </a:moveTo>
                <a:lnTo>
                  <a:pt x="6375" y="0"/>
                </a:lnTo>
                <a:lnTo>
                  <a:pt x="0" y="6350"/>
                </a:lnTo>
                <a:lnTo>
                  <a:pt x="0" y="54356"/>
                </a:lnTo>
                <a:lnTo>
                  <a:pt x="6375" y="60706"/>
                </a:lnTo>
                <a:lnTo>
                  <a:pt x="54394" y="60706"/>
                </a:lnTo>
                <a:lnTo>
                  <a:pt x="60756" y="54356"/>
                </a:lnTo>
                <a:lnTo>
                  <a:pt x="60756" y="6350"/>
                </a:lnTo>
                <a:close/>
              </a:path>
            </a:pathLst>
          </a:custGeom>
          <a:solidFill>
            <a:srgbClr val="275E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48043" y="2179225"/>
            <a:ext cx="60960" cy="60960"/>
          </a:xfrm>
          <a:custGeom>
            <a:avLst/>
            <a:gdLst/>
            <a:ahLst/>
            <a:cxnLst/>
            <a:rect l="l" t="t" r="r" b="b"/>
            <a:pathLst>
              <a:path w="60959" h="60960">
                <a:moveTo>
                  <a:pt x="54394" y="0"/>
                </a:moveTo>
                <a:lnTo>
                  <a:pt x="6375" y="0"/>
                </a:lnTo>
                <a:lnTo>
                  <a:pt x="0" y="6350"/>
                </a:lnTo>
                <a:lnTo>
                  <a:pt x="0" y="54355"/>
                </a:lnTo>
                <a:lnTo>
                  <a:pt x="6375" y="60705"/>
                </a:lnTo>
                <a:lnTo>
                  <a:pt x="54394" y="60705"/>
                </a:lnTo>
                <a:lnTo>
                  <a:pt x="60756" y="54355"/>
                </a:lnTo>
                <a:lnTo>
                  <a:pt x="60756" y="6350"/>
                </a:lnTo>
                <a:close/>
              </a:path>
            </a:pathLst>
          </a:custGeom>
          <a:solidFill>
            <a:srgbClr val="275E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55085" y="3225769"/>
            <a:ext cx="60960" cy="60960"/>
          </a:xfrm>
          <a:custGeom>
            <a:avLst/>
            <a:gdLst/>
            <a:ahLst/>
            <a:cxnLst/>
            <a:rect l="l" t="t" r="r" b="b"/>
            <a:pathLst>
              <a:path w="60959" h="60960">
                <a:moveTo>
                  <a:pt x="54394" y="0"/>
                </a:moveTo>
                <a:lnTo>
                  <a:pt x="6375" y="0"/>
                </a:lnTo>
                <a:lnTo>
                  <a:pt x="0" y="6350"/>
                </a:lnTo>
                <a:lnTo>
                  <a:pt x="0" y="54356"/>
                </a:lnTo>
                <a:lnTo>
                  <a:pt x="6375" y="60706"/>
                </a:lnTo>
                <a:lnTo>
                  <a:pt x="54394" y="60706"/>
                </a:lnTo>
                <a:lnTo>
                  <a:pt x="60756" y="54356"/>
                </a:lnTo>
                <a:lnTo>
                  <a:pt x="60756" y="6350"/>
                </a:lnTo>
                <a:close/>
              </a:path>
            </a:pathLst>
          </a:custGeom>
          <a:solidFill>
            <a:srgbClr val="275E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48043" y="3679555"/>
            <a:ext cx="60960" cy="60960"/>
          </a:xfrm>
          <a:custGeom>
            <a:avLst/>
            <a:gdLst/>
            <a:ahLst/>
            <a:cxnLst/>
            <a:rect l="l" t="t" r="r" b="b"/>
            <a:pathLst>
              <a:path w="60959" h="60960">
                <a:moveTo>
                  <a:pt x="54394" y="0"/>
                </a:moveTo>
                <a:lnTo>
                  <a:pt x="6375" y="0"/>
                </a:lnTo>
                <a:lnTo>
                  <a:pt x="0" y="6349"/>
                </a:lnTo>
                <a:lnTo>
                  <a:pt x="0" y="54355"/>
                </a:lnTo>
                <a:lnTo>
                  <a:pt x="6375" y="60705"/>
                </a:lnTo>
                <a:lnTo>
                  <a:pt x="54394" y="60705"/>
                </a:lnTo>
                <a:lnTo>
                  <a:pt x="60756" y="54355"/>
                </a:lnTo>
                <a:lnTo>
                  <a:pt x="60756" y="6349"/>
                </a:lnTo>
                <a:close/>
              </a:path>
            </a:pathLst>
          </a:custGeom>
          <a:solidFill>
            <a:srgbClr val="275E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52608" y="4035352"/>
            <a:ext cx="60960" cy="60960"/>
          </a:xfrm>
          <a:custGeom>
            <a:avLst/>
            <a:gdLst/>
            <a:ahLst/>
            <a:cxnLst/>
            <a:rect l="l" t="t" r="r" b="b"/>
            <a:pathLst>
              <a:path w="60959" h="60960">
                <a:moveTo>
                  <a:pt x="54394" y="0"/>
                </a:moveTo>
                <a:lnTo>
                  <a:pt x="6375" y="0"/>
                </a:lnTo>
                <a:lnTo>
                  <a:pt x="0" y="6350"/>
                </a:lnTo>
                <a:lnTo>
                  <a:pt x="0" y="54356"/>
                </a:lnTo>
                <a:lnTo>
                  <a:pt x="6375" y="60706"/>
                </a:lnTo>
                <a:lnTo>
                  <a:pt x="54394" y="60706"/>
                </a:lnTo>
                <a:lnTo>
                  <a:pt x="60756" y="54356"/>
                </a:lnTo>
                <a:lnTo>
                  <a:pt x="60756" y="6350"/>
                </a:lnTo>
                <a:close/>
              </a:path>
            </a:pathLst>
          </a:custGeom>
          <a:solidFill>
            <a:srgbClr val="275E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55085" y="4402995"/>
            <a:ext cx="60960" cy="60960"/>
          </a:xfrm>
          <a:custGeom>
            <a:avLst/>
            <a:gdLst/>
            <a:ahLst/>
            <a:cxnLst/>
            <a:rect l="l" t="t" r="r" b="b"/>
            <a:pathLst>
              <a:path w="60959" h="60960">
                <a:moveTo>
                  <a:pt x="54394" y="0"/>
                </a:moveTo>
                <a:lnTo>
                  <a:pt x="6375" y="0"/>
                </a:lnTo>
                <a:lnTo>
                  <a:pt x="0" y="6350"/>
                </a:lnTo>
                <a:lnTo>
                  <a:pt x="0" y="54356"/>
                </a:lnTo>
                <a:lnTo>
                  <a:pt x="6375" y="60706"/>
                </a:lnTo>
                <a:lnTo>
                  <a:pt x="54394" y="60706"/>
                </a:lnTo>
                <a:lnTo>
                  <a:pt x="60756" y="54356"/>
                </a:lnTo>
                <a:lnTo>
                  <a:pt x="60756" y="6350"/>
                </a:lnTo>
                <a:close/>
              </a:path>
            </a:pathLst>
          </a:custGeom>
          <a:solidFill>
            <a:srgbClr val="275E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511860" y="1529334"/>
            <a:ext cx="6607886" cy="3447098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00"/>
              </a:spcBef>
            </a:pPr>
            <a:r>
              <a:rPr sz="1200" b="1" spc="2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Программная </a:t>
            </a:r>
            <a:r>
              <a:rPr sz="1200" b="1" spc="3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маршрутизация</a:t>
            </a:r>
            <a:r>
              <a:rPr sz="1200" b="1" spc="-4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200" b="1" spc="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данных</a:t>
            </a:r>
            <a:endParaRPr sz="12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marL="12700" marR="125730">
              <a:lnSpc>
                <a:spcPct val="141700"/>
              </a:lnSpc>
            </a:pPr>
            <a:r>
              <a:rPr sz="1200" b="1" spc="2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Многопротокольная </a:t>
            </a:r>
            <a:r>
              <a:rPr sz="1200" b="1" spc="3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коммутация </a:t>
            </a:r>
            <a:r>
              <a:rPr sz="1200" b="1" spc="1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по </a:t>
            </a:r>
            <a:r>
              <a:rPr sz="1200" b="1" spc="4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меткам </a:t>
            </a:r>
            <a:r>
              <a:rPr sz="1200" b="1" spc="-4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(MPLS)  </a:t>
            </a:r>
            <a:endParaRPr lang="ru-RU" sz="1200" b="1" spc="-40" dirty="0">
              <a:solidFill>
                <a:srgbClr val="FFFFFF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marL="12700" marR="125730">
              <a:lnSpc>
                <a:spcPct val="141700"/>
              </a:lnSpc>
            </a:pPr>
            <a:r>
              <a:rPr sz="1200" b="1" spc="15" dirty="0" err="1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Построение</a:t>
            </a:r>
            <a:r>
              <a:rPr sz="1200" b="1" spc="1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200" b="1" spc="4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защищенного </a:t>
            </a:r>
            <a:r>
              <a:rPr sz="1200" b="1" spc="3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периметра </a:t>
            </a:r>
            <a:r>
              <a:rPr sz="1200" b="1" spc="15" dirty="0" err="1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сети</a:t>
            </a:r>
            <a:r>
              <a:rPr sz="1200" b="1" spc="-24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ru-RU" sz="1200" b="1" spc="-24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 </a:t>
            </a:r>
            <a:r>
              <a:rPr sz="1200" b="1" spc="-2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(NAT, </a:t>
            </a:r>
            <a:r>
              <a:rPr sz="1200" b="1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Firewall)  </a:t>
            </a:r>
            <a:endParaRPr lang="ru-RU" sz="1200" b="1" dirty="0">
              <a:solidFill>
                <a:srgbClr val="FFFFFF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marL="12700" marR="125730">
              <a:lnSpc>
                <a:spcPct val="141700"/>
              </a:lnSpc>
            </a:pPr>
            <a:r>
              <a:rPr sz="1200" b="1" spc="40" dirty="0" err="1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Мониторинг</a:t>
            </a:r>
            <a:r>
              <a:rPr sz="1200" b="1" spc="4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200" b="1" spc="7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и </a:t>
            </a:r>
            <a:r>
              <a:rPr sz="1200" b="1" spc="2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предотвращение </a:t>
            </a:r>
            <a:r>
              <a:rPr sz="1200" b="1" spc="-1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сетевых </a:t>
            </a:r>
            <a:r>
              <a:rPr sz="1200" b="1" spc="3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атак </a:t>
            </a:r>
            <a:r>
              <a:rPr sz="1200" b="1" spc="-2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(IPS/IDS)  </a:t>
            </a:r>
            <a:endParaRPr lang="ru-RU" sz="1200" b="1" spc="-20" dirty="0">
              <a:solidFill>
                <a:srgbClr val="FFFFFF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marL="12700" marR="125730">
              <a:lnSpc>
                <a:spcPct val="141700"/>
              </a:lnSpc>
            </a:pPr>
            <a:r>
              <a:rPr sz="1200" b="1" spc="40" dirty="0" err="1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Мониторинг</a:t>
            </a:r>
            <a:r>
              <a:rPr sz="1200" b="1" spc="4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200" b="1" spc="1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качества </a:t>
            </a:r>
            <a:r>
              <a:rPr sz="1200" b="1" spc="1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обслуживания</a:t>
            </a:r>
            <a:r>
              <a:rPr sz="1200" b="1" spc="-12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200" b="1" spc="-7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(SLA)</a:t>
            </a:r>
            <a:endParaRPr sz="12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marL="12700" marR="459740">
              <a:lnSpc>
                <a:spcPct val="100000"/>
              </a:lnSpc>
              <a:spcBef>
                <a:spcPts val="600"/>
              </a:spcBef>
            </a:pPr>
            <a:r>
              <a:rPr sz="1200" b="1" spc="35" dirty="0" err="1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Организация</a:t>
            </a:r>
            <a:r>
              <a:rPr sz="1200" b="1" spc="3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200" b="1" spc="4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защищённых </a:t>
            </a:r>
            <a:r>
              <a:rPr sz="1200" b="1" spc="-1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сетевых </a:t>
            </a:r>
            <a:r>
              <a:rPr sz="1200" b="1" spc="2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туннелей</a:t>
            </a:r>
            <a:r>
              <a:rPr sz="1200" b="1" spc="-24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200" b="1" spc="2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между  </a:t>
            </a:r>
            <a:r>
              <a:rPr sz="1200" b="1" spc="1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филиалами</a:t>
            </a:r>
            <a:r>
              <a:rPr sz="1200" b="1" spc="-4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200" b="1" spc="5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компаний</a:t>
            </a:r>
            <a:endParaRPr sz="12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marL="12700" marR="208915">
              <a:lnSpc>
                <a:spcPct val="100000"/>
              </a:lnSpc>
              <a:spcBef>
                <a:spcPts val="600"/>
              </a:spcBef>
            </a:pPr>
            <a:r>
              <a:rPr sz="1200" b="1" spc="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Технология </a:t>
            </a:r>
            <a:r>
              <a:rPr sz="1200" b="1" spc="1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DMVPN </a:t>
            </a:r>
            <a:r>
              <a:rPr sz="1200" b="1" spc="-2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для </a:t>
            </a:r>
            <a:r>
              <a:rPr sz="1200" b="1" spc="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создания </a:t>
            </a:r>
            <a:r>
              <a:rPr sz="1200" b="1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виртуальных частных  </a:t>
            </a:r>
            <a:r>
              <a:rPr sz="1200" b="1" spc="1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сетей, </a:t>
            </a:r>
            <a:r>
              <a:rPr sz="1200" b="1" spc="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совместимая </a:t>
            </a:r>
            <a:r>
              <a:rPr sz="1200" b="1" spc="-7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 </a:t>
            </a:r>
            <a:r>
              <a:rPr sz="1200" b="1" spc="1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оборудованием </a:t>
            </a:r>
            <a:r>
              <a:rPr sz="1200" b="1" spc="-5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Cisco </a:t>
            </a:r>
            <a:r>
              <a:rPr sz="1200" b="1" spc="-2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в </a:t>
            </a:r>
            <a:r>
              <a:rPr sz="1200" b="1" spc="1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трёх</a:t>
            </a:r>
            <a:r>
              <a:rPr sz="1200" b="1" spc="-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200" b="1" spc="-2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фазах</a:t>
            </a:r>
            <a:endParaRPr sz="12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sz="1200" b="1" spc="1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Удалённое </a:t>
            </a:r>
            <a:r>
              <a:rPr sz="1200" b="1" spc="2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подключение </a:t>
            </a:r>
            <a:r>
              <a:rPr sz="1200" b="1" spc="1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сотрудников </a:t>
            </a:r>
            <a:r>
              <a:rPr sz="1200" b="1" spc="8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к</a:t>
            </a:r>
            <a:r>
              <a:rPr sz="1200" b="1" spc="-16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200" b="1" spc="-3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офису</a:t>
            </a:r>
            <a:endParaRPr sz="12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sz="1200" b="1" spc="2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Управление </a:t>
            </a:r>
            <a:r>
              <a:rPr sz="1200" b="1" spc="1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распределением </a:t>
            </a:r>
            <a:r>
              <a:rPr sz="1200" b="1" spc="-2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полосы</a:t>
            </a:r>
            <a:r>
              <a:rPr sz="1200" b="1" spc="-14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200" b="1" spc="2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пропускания</a:t>
            </a:r>
            <a:endParaRPr sz="12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marL="12700">
              <a:lnSpc>
                <a:spcPct val="100000"/>
              </a:lnSpc>
            </a:pPr>
            <a:r>
              <a:rPr sz="1200" b="1" spc="3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интернет-канала </a:t>
            </a:r>
            <a:r>
              <a:rPr sz="1200" b="1" spc="-1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в </a:t>
            </a:r>
            <a:r>
              <a:rPr sz="1200" b="1" spc="-2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офисе </a:t>
            </a:r>
            <a:r>
              <a:rPr sz="1200" b="1" spc="-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посредством</a:t>
            </a:r>
            <a:r>
              <a:rPr sz="1200" b="1" spc="-10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200" b="1" spc="-5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QoS</a:t>
            </a:r>
            <a:endParaRPr sz="12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sz="1200" b="1" spc="3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Организация </a:t>
            </a:r>
            <a:r>
              <a:rPr sz="1200" b="1" spc="1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резервного</a:t>
            </a:r>
            <a:r>
              <a:rPr sz="1200" b="1" spc="-5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200" b="1" spc="2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соединения</a:t>
            </a:r>
            <a:endParaRPr sz="12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marL="12700" marR="5080">
              <a:lnSpc>
                <a:spcPct val="100000"/>
              </a:lnSpc>
              <a:spcBef>
                <a:spcPts val="600"/>
              </a:spcBef>
            </a:pPr>
            <a:r>
              <a:rPr sz="1200" b="1" spc="3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Терминирование </a:t>
            </a:r>
            <a:r>
              <a:rPr sz="1200" b="1" spc="1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L2-подключений </a:t>
            </a:r>
            <a:r>
              <a:rPr sz="1200" b="1" spc="2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клиентов,</a:t>
            </a:r>
            <a:r>
              <a:rPr sz="1200" b="1" spc="-19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200" b="1" spc="3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ограничение  </a:t>
            </a:r>
            <a:r>
              <a:rPr sz="1200" b="1" spc="3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подключений </a:t>
            </a:r>
            <a:r>
              <a:rPr sz="1200" b="1" spc="2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по </a:t>
            </a:r>
            <a:r>
              <a:rPr sz="1200" b="1" spc="-1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полосе </a:t>
            </a:r>
            <a:r>
              <a:rPr sz="1200" b="1" spc="1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пропускания, </a:t>
            </a:r>
            <a:r>
              <a:rPr sz="1200" b="1" spc="2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функции</a:t>
            </a:r>
            <a:r>
              <a:rPr sz="1200" b="1" spc="-24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200" b="1" spc="-4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IPoE </a:t>
            </a:r>
            <a:r>
              <a:rPr sz="1200" b="1" spc="-10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BRAS</a:t>
            </a:r>
            <a:endParaRPr sz="12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7165847" y="1661160"/>
            <a:ext cx="4689348" cy="426872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1538457" y="332395"/>
            <a:ext cx="325755" cy="297180"/>
          </a:xfrm>
          <a:custGeom>
            <a:avLst/>
            <a:gdLst/>
            <a:ahLst/>
            <a:cxnLst/>
            <a:rect l="l" t="t" r="r" b="b"/>
            <a:pathLst>
              <a:path w="325754" h="297180">
                <a:moveTo>
                  <a:pt x="52096" y="188364"/>
                </a:moveTo>
                <a:lnTo>
                  <a:pt x="9808" y="211528"/>
                </a:lnTo>
                <a:lnTo>
                  <a:pt x="0" y="242752"/>
                </a:lnTo>
                <a:lnTo>
                  <a:pt x="2575" y="259294"/>
                </a:lnTo>
                <a:lnTo>
                  <a:pt x="9838" y="273966"/>
                </a:lnTo>
                <a:lnTo>
                  <a:pt x="21122" y="285810"/>
                </a:lnTo>
                <a:lnTo>
                  <a:pt x="35758" y="293871"/>
                </a:lnTo>
                <a:lnTo>
                  <a:pt x="52140" y="297103"/>
                </a:lnTo>
                <a:lnTo>
                  <a:pt x="68361" y="295280"/>
                </a:lnTo>
                <a:lnTo>
                  <a:pt x="83305" y="288703"/>
                </a:lnTo>
                <a:lnTo>
                  <a:pt x="95854" y="277670"/>
                </a:lnTo>
                <a:lnTo>
                  <a:pt x="117419" y="259070"/>
                </a:lnTo>
                <a:lnTo>
                  <a:pt x="143141" y="248580"/>
                </a:lnTo>
                <a:lnTo>
                  <a:pt x="170851" y="246696"/>
                </a:lnTo>
                <a:lnTo>
                  <a:pt x="197278" y="246696"/>
                </a:lnTo>
                <a:lnTo>
                  <a:pt x="197277" y="238778"/>
                </a:lnTo>
                <a:lnTo>
                  <a:pt x="143157" y="236891"/>
                </a:lnTo>
                <a:lnTo>
                  <a:pt x="95854" y="207803"/>
                </a:lnTo>
                <a:lnTo>
                  <a:pt x="83288" y="196760"/>
                </a:lnTo>
                <a:lnTo>
                  <a:pt x="68328" y="190184"/>
                </a:lnTo>
                <a:lnTo>
                  <a:pt x="52096" y="188364"/>
                </a:lnTo>
                <a:close/>
              </a:path>
              <a:path w="325754" h="297180">
                <a:moveTo>
                  <a:pt x="208970" y="111964"/>
                </a:moveTo>
                <a:lnTo>
                  <a:pt x="203131" y="116651"/>
                </a:lnTo>
                <a:lnTo>
                  <a:pt x="196616" y="120421"/>
                </a:lnTo>
                <a:lnTo>
                  <a:pt x="189647" y="123146"/>
                </a:lnTo>
                <a:lnTo>
                  <a:pt x="209650" y="143427"/>
                </a:lnTo>
                <a:lnTo>
                  <a:pt x="221870" y="168428"/>
                </a:lnTo>
                <a:lnTo>
                  <a:pt x="225664" y="196013"/>
                </a:lnTo>
                <a:lnTo>
                  <a:pt x="220389" y="224047"/>
                </a:lnTo>
                <a:lnTo>
                  <a:pt x="217145" y="240472"/>
                </a:lnTo>
                <a:lnTo>
                  <a:pt x="218946" y="256749"/>
                </a:lnTo>
                <a:lnTo>
                  <a:pt x="225493" y="271756"/>
                </a:lnTo>
                <a:lnTo>
                  <a:pt x="236482" y="284369"/>
                </a:lnTo>
                <a:lnTo>
                  <a:pt x="250775" y="293034"/>
                </a:lnTo>
                <a:lnTo>
                  <a:pt x="266648" y="296894"/>
                </a:lnTo>
                <a:lnTo>
                  <a:pt x="282948" y="295850"/>
                </a:lnTo>
                <a:lnTo>
                  <a:pt x="298520" y="289799"/>
                </a:lnTo>
                <a:lnTo>
                  <a:pt x="311521" y="279293"/>
                </a:lnTo>
                <a:lnTo>
                  <a:pt x="320561" y="265654"/>
                </a:lnTo>
                <a:lnTo>
                  <a:pt x="325150" y="249936"/>
                </a:lnTo>
                <a:lnTo>
                  <a:pt x="324792" y="233195"/>
                </a:lnTo>
                <a:lnTo>
                  <a:pt x="319390" y="217359"/>
                </a:lnTo>
                <a:lnTo>
                  <a:pt x="309705" y="204184"/>
                </a:lnTo>
                <a:lnTo>
                  <a:pt x="296555" y="194492"/>
                </a:lnTo>
                <a:lnTo>
                  <a:pt x="280753" y="189109"/>
                </a:lnTo>
                <a:lnTo>
                  <a:pt x="253904" y="179689"/>
                </a:lnTo>
                <a:lnTo>
                  <a:pt x="231981" y="162600"/>
                </a:lnTo>
                <a:lnTo>
                  <a:pt x="216498" y="139479"/>
                </a:lnTo>
                <a:lnTo>
                  <a:pt x="208970" y="111964"/>
                </a:lnTo>
                <a:close/>
              </a:path>
              <a:path w="325754" h="297180">
                <a:moveTo>
                  <a:pt x="197278" y="246696"/>
                </a:moveTo>
                <a:lnTo>
                  <a:pt x="170851" y="246696"/>
                </a:lnTo>
                <a:lnTo>
                  <a:pt x="198382" y="253913"/>
                </a:lnTo>
                <a:lnTo>
                  <a:pt x="197278" y="246696"/>
                </a:lnTo>
                <a:close/>
              </a:path>
              <a:path w="325754" h="297180">
                <a:moveTo>
                  <a:pt x="198382" y="231548"/>
                </a:moveTo>
                <a:lnTo>
                  <a:pt x="170863" y="238778"/>
                </a:lnTo>
                <a:lnTo>
                  <a:pt x="197277" y="238778"/>
                </a:lnTo>
                <a:lnTo>
                  <a:pt x="198382" y="231548"/>
                </a:lnTo>
                <a:close/>
              </a:path>
              <a:path w="325754" h="297180">
                <a:moveTo>
                  <a:pt x="158016" y="0"/>
                </a:moveTo>
                <a:lnTo>
                  <a:pt x="116880" y="25163"/>
                </a:lnTo>
                <a:lnTo>
                  <a:pt x="108545" y="56422"/>
                </a:lnTo>
                <a:lnTo>
                  <a:pt x="111802" y="72841"/>
                </a:lnTo>
                <a:lnTo>
                  <a:pt x="117088" y="100866"/>
                </a:lnTo>
                <a:lnTo>
                  <a:pt x="113291" y="128445"/>
                </a:lnTo>
                <a:lnTo>
                  <a:pt x="101063" y="153446"/>
                </a:lnTo>
                <a:lnTo>
                  <a:pt x="81060" y="173742"/>
                </a:lnTo>
                <a:lnTo>
                  <a:pt x="88030" y="176468"/>
                </a:lnTo>
                <a:lnTo>
                  <a:pt x="94533" y="180241"/>
                </a:lnTo>
                <a:lnTo>
                  <a:pt x="100384" y="184924"/>
                </a:lnTo>
                <a:lnTo>
                  <a:pt x="107902" y="157416"/>
                </a:lnTo>
                <a:lnTo>
                  <a:pt x="123386" y="134307"/>
                </a:lnTo>
                <a:lnTo>
                  <a:pt x="145314" y="117220"/>
                </a:lnTo>
                <a:lnTo>
                  <a:pt x="172166" y="107780"/>
                </a:lnTo>
                <a:lnTo>
                  <a:pt x="187979" y="102390"/>
                </a:lnTo>
                <a:lnTo>
                  <a:pt x="201138" y="92689"/>
                </a:lnTo>
                <a:lnTo>
                  <a:pt x="210824" y="79502"/>
                </a:lnTo>
                <a:lnTo>
                  <a:pt x="216215" y="63652"/>
                </a:lnTo>
                <a:lnTo>
                  <a:pt x="216553" y="46914"/>
                </a:lnTo>
                <a:lnTo>
                  <a:pt x="211950" y="31201"/>
                </a:lnTo>
                <a:lnTo>
                  <a:pt x="202899" y="17568"/>
                </a:lnTo>
                <a:lnTo>
                  <a:pt x="189890" y="7070"/>
                </a:lnTo>
                <a:lnTo>
                  <a:pt x="174317" y="1030"/>
                </a:lnTo>
                <a:lnTo>
                  <a:pt x="158016" y="0"/>
                </a:lnTo>
                <a:close/>
              </a:path>
            </a:pathLst>
          </a:custGeom>
          <a:solidFill>
            <a:srgbClr val="275E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2936758" y="5856313"/>
            <a:ext cx="371591" cy="37158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A8BB632F-8181-E0C1-1973-3AF64EB6679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4140" y="6116850"/>
            <a:ext cx="1971216" cy="450662"/>
          </a:xfrm>
          <a:prstGeom prst="rect">
            <a:avLst/>
          </a:prstGeom>
        </p:spPr>
      </p:pic>
      <p:sp>
        <p:nvSpPr>
          <p:cNvPr id="24" name="object 16">
            <a:extLst>
              <a:ext uri="{FF2B5EF4-FFF2-40B4-BE49-F238E27FC236}">
                <a16:creationId xmlns:a16="http://schemas.microsoft.com/office/drawing/2014/main" id="{F165B39A-A000-D0AC-0F05-BA98BADA6385}"/>
              </a:ext>
            </a:extLst>
          </p:cNvPr>
          <p:cNvSpPr/>
          <p:nvPr/>
        </p:nvSpPr>
        <p:spPr>
          <a:xfrm>
            <a:off x="348043" y="4764912"/>
            <a:ext cx="60960" cy="60960"/>
          </a:xfrm>
          <a:custGeom>
            <a:avLst/>
            <a:gdLst/>
            <a:ahLst/>
            <a:cxnLst/>
            <a:rect l="l" t="t" r="r" b="b"/>
            <a:pathLst>
              <a:path w="60959" h="60960">
                <a:moveTo>
                  <a:pt x="54394" y="0"/>
                </a:moveTo>
                <a:lnTo>
                  <a:pt x="6375" y="0"/>
                </a:lnTo>
                <a:lnTo>
                  <a:pt x="0" y="6350"/>
                </a:lnTo>
                <a:lnTo>
                  <a:pt x="0" y="54356"/>
                </a:lnTo>
                <a:lnTo>
                  <a:pt x="6375" y="60706"/>
                </a:lnTo>
                <a:lnTo>
                  <a:pt x="54394" y="60706"/>
                </a:lnTo>
                <a:lnTo>
                  <a:pt x="60756" y="54356"/>
                </a:lnTo>
                <a:lnTo>
                  <a:pt x="60756" y="6350"/>
                </a:lnTo>
                <a:close/>
              </a:path>
            </a:pathLst>
          </a:custGeom>
          <a:solidFill>
            <a:srgbClr val="275E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9">
            <a:extLst>
              <a:ext uri="{FF2B5EF4-FFF2-40B4-BE49-F238E27FC236}">
                <a16:creationId xmlns:a16="http://schemas.microsoft.com/office/drawing/2014/main" id="{B1EC6F1D-B54F-821C-9EF7-8FCEA0CB5729}"/>
              </a:ext>
            </a:extLst>
          </p:cNvPr>
          <p:cNvSpPr/>
          <p:nvPr/>
        </p:nvSpPr>
        <p:spPr>
          <a:xfrm>
            <a:off x="336805" y="2437797"/>
            <a:ext cx="60960" cy="60960"/>
          </a:xfrm>
          <a:custGeom>
            <a:avLst/>
            <a:gdLst/>
            <a:ahLst/>
            <a:cxnLst/>
            <a:rect l="l" t="t" r="r" b="b"/>
            <a:pathLst>
              <a:path w="60959" h="60960">
                <a:moveTo>
                  <a:pt x="54394" y="0"/>
                </a:moveTo>
                <a:lnTo>
                  <a:pt x="6375" y="0"/>
                </a:lnTo>
                <a:lnTo>
                  <a:pt x="0" y="6350"/>
                </a:lnTo>
                <a:lnTo>
                  <a:pt x="0" y="54355"/>
                </a:lnTo>
                <a:lnTo>
                  <a:pt x="6375" y="60705"/>
                </a:lnTo>
                <a:lnTo>
                  <a:pt x="54394" y="60705"/>
                </a:lnTo>
                <a:lnTo>
                  <a:pt x="60756" y="54355"/>
                </a:lnTo>
                <a:lnTo>
                  <a:pt x="60756" y="6350"/>
                </a:lnTo>
                <a:close/>
              </a:path>
            </a:pathLst>
          </a:custGeom>
          <a:solidFill>
            <a:srgbClr val="275E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12">
            <a:extLst>
              <a:ext uri="{FF2B5EF4-FFF2-40B4-BE49-F238E27FC236}">
                <a16:creationId xmlns:a16="http://schemas.microsoft.com/office/drawing/2014/main" id="{55F5F555-A52F-F596-146A-FFF0F35050A8}"/>
              </a:ext>
            </a:extLst>
          </p:cNvPr>
          <p:cNvSpPr/>
          <p:nvPr/>
        </p:nvSpPr>
        <p:spPr>
          <a:xfrm>
            <a:off x="348043" y="2980475"/>
            <a:ext cx="60960" cy="60960"/>
          </a:xfrm>
          <a:custGeom>
            <a:avLst/>
            <a:gdLst/>
            <a:ahLst/>
            <a:cxnLst/>
            <a:rect l="l" t="t" r="r" b="b"/>
            <a:pathLst>
              <a:path w="60959" h="60960">
                <a:moveTo>
                  <a:pt x="54394" y="0"/>
                </a:moveTo>
                <a:lnTo>
                  <a:pt x="6375" y="0"/>
                </a:lnTo>
                <a:lnTo>
                  <a:pt x="0" y="6350"/>
                </a:lnTo>
                <a:lnTo>
                  <a:pt x="0" y="54356"/>
                </a:lnTo>
                <a:lnTo>
                  <a:pt x="6375" y="60706"/>
                </a:lnTo>
                <a:lnTo>
                  <a:pt x="54394" y="60706"/>
                </a:lnTo>
                <a:lnTo>
                  <a:pt x="60756" y="54356"/>
                </a:lnTo>
                <a:lnTo>
                  <a:pt x="60756" y="6350"/>
                </a:lnTo>
                <a:close/>
              </a:path>
            </a:pathLst>
          </a:custGeom>
          <a:solidFill>
            <a:srgbClr val="275E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9">
            <a:extLst>
              <a:ext uri="{FF2B5EF4-FFF2-40B4-BE49-F238E27FC236}">
                <a16:creationId xmlns:a16="http://schemas.microsoft.com/office/drawing/2014/main" id="{E6117154-6891-E07A-3687-4B0D913D8BB4}"/>
              </a:ext>
            </a:extLst>
          </p:cNvPr>
          <p:cNvSpPr/>
          <p:nvPr/>
        </p:nvSpPr>
        <p:spPr>
          <a:xfrm>
            <a:off x="345553" y="2710441"/>
            <a:ext cx="60960" cy="60960"/>
          </a:xfrm>
          <a:custGeom>
            <a:avLst/>
            <a:gdLst/>
            <a:ahLst/>
            <a:cxnLst/>
            <a:rect l="l" t="t" r="r" b="b"/>
            <a:pathLst>
              <a:path w="60959" h="60960">
                <a:moveTo>
                  <a:pt x="54394" y="0"/>
                </a:moveTo>
                <a:lnTo>
                  <a:pt x="6375" y="0"/>
                </a:lnTo>
                <a:lnTo>
                  <a:pt x="0" y="6350"/>
                </a:lnTo>
                <a:lnTo>
                  <a:pt x="0" y="54355"/>
                </a:lnTo>
                <a:lnTo>
                  <a:pt x="6375" y="60705"/>
                </a:lnTo>
                <a:lnTo>
                  <a:pt x="54394" y="60705"/>
                </a:lnTo>
                <a:lnTo>
                  <a:pt x="60756" y="54355"/>
                </a:lnTo>
                <a:lnTo>
                  <a:pt x="60756" y="6350"/>
                </a:lnTo>
                <a:close/>
              </a:path>
            </a:pathLst>
          </a:custGeom>
          <a:solidFill>
            <a:srgbClr val="275EC6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409688" y="1603247"/>
            <a:ext cx="2380615" cy="3362325"/>
          </a:xfrm>
          <a:custGeom>
            <a:avLst/>
            <a:gdLst/>
            <a:ahLst/>
            <a:cxnLst/>
            <a:rect l="l" t="t" r="r" b="b"/>
            <a:pathLst>
              <a:path w="2380615" h="3362325">
                <a:moveTo>
                  <a:pt x="2213229" y="0"/>
                </a:moveTo>
                <a:lnTo>
                  <a:pt x="167258" y="0"/>
                </a:lnTo>
                <a:lnTo>
                  <a:pt x="122810" y="5977"/>
                </a:lnTo>
                <a:lnTo>
                  <a:pt x="82860" y="22845"/>
                </a:lnTo>
                <a:lnTo>
                  <a:pt x="49006" y="49006"/>
                </a:lnTo>
                <a:lnTo>
                  <a:pt x="22845" y="82860"/>
                </a:lnTo>
                <a:lnTo>
                  <a:pt x="5977" y="122810"/>
                </a:lnTo>
                <a:lnTo>
                  <a:pt x="0" y="167259"/>
                </a:lnTo>
                <a:lnTo>
                  <a:pt x="0" y="3194685"/>
                </a:lnTo>
                <a:lnTo>
                  <a:pt x="5977" y="3239133"/>
                </a:lnTo>
                <a:lnTo>
                  <a:pt x="22845" y="3279083"/>
                </a:lnTo>
                <a:lnTo>
                  <a:pt x="49006" y="3312937"/>
                </a:lnTo>
                <a:lnTo>
                  <a:pt x="82860" y="3339098"/>
                </a:lnTo>
                <a:lnTo>
                  <a:pt x="122810" y="3355966"/>
                </a:lnTo>
                <a:lnTo>
                  <a:pt x="167258" y="3361944"/>
                </a:lnTo>
                <a:lnTo>
                  <a:pt x="2213229" y="3361944"/>
                </a:lnTo>
                <a:lnTo>
                  <a:pt x="2257677" y="3355966"/>
                </a:lnTo>
                <a:lnTo>
                  <a:pt x="2297627" y="3339098"/>
                </a:lnTo>
                <a:lnTo>
                  <a:pt x="2331481" y="3312937"/>
                </a:lnTo>
                <a:lnTo>
                  <a:pt x="2357642" y="3279083"/>
                </a:lnTo>
                <a:lnTo>
                  <a:pt x="2374510" y="3239133"/>
                </a:lnTo>
                <a:lnTo>
                  <a:pt x="2380487" y="3194685"/>
                </a:lnTo>
                <a:lnTo>
                  <a:pt x="2380487" y="167259"/>
                </a:lnTo>
                <a:lnTo>
                  <a:pt x="2374510" y="122810"/>
                </a:lnTo>
                <a:lnTo>
                  <a:pt x="2357642" y="82860"/>
                </a:lnTo>
                <a:lnTo>
                  <a:pt x="2331481" y="49006"/>
                </a:lnTo>
                <a:lnTo>
                  <a:pt x="2297627" y="22845"/>
                </a:lnTo>
                <a:lnTo>
                  <a:pt x="2257677" y="5977"/>
                </a:lnTo>
                <a:lnTo>
                  <a:pt x="221322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520940" y="1711451"/>
            <a:ext cx="2156460" cy="1231900"/>
          </a:xfrm>
          <a:custGeom>
            <a:avLst/>
            <a:gdLst/>
            <a:ahLst/>
            <a:cxnLst/>
            <a:rect l="l" t="t" r="r" b="b"/>
            <a:pathLst>
              <a:path w="2156459" h="1231900">
                <a:moveTo>
                  <a:pt x="2052319" y="0"/>
                </a:moveTo>
                <a:lnTo>
                  <a:pt x="104139" y="0"/>
                </a:lnTo>
                <a:lnTo>
                  <a:pt x="63597" y="8181"/>
                </a:lnTo>
                <a:lnTo>
                  <a:pt x="30495" y="30495"/>
                </a:lnTo>
                <a:lnTo>
                  <a:pt x="8181" y="63597"/>
                </a:lnTo>
                <a:lnTo>
                  <a:pt x="0" y="104139"/>
                </a:lnTo>
                <a:lnTo>
                  <a:pt x="0" y="1127252"/>
                </a:lnTo>
                <a:lnTo>
                  <a:pt x="8181" y="1167794"/>
                </a:lnTo>
                <a:lnTo>
                  <a:pt x="30495" y="1200896"/>
                </a:lnTo>
                <a:lnTo>
                  <a:pt x="63597" y="1223210"/>
                </a:lnTo>
                <a:lnTo>
                  <a:pt x="104139" y="1231392"/>
                </a:lnTo>
                <a:lnTo>
                  <a:pt x="2052319" y="1231392"/>
                </a:lnTo>
                <a:lnTo>
                  <a:pt x="2092862" y="1223210"/>
                </a:lnTo>
                <a:lnTo>
                  <a:pt x="2125964" y="1200896"/>
                </a:lnTo>
                <a:lnTo>
                  <a:pt x="2148278" y="1167794"/>
                </a:lnTo>
                <a:lnTo>
                  <a:pt x="2156459" y="1127252"/>
                </a:lnTo>
                <a:lnTo>
                  <a:pt x="2156459" y="104139"/>
                </a:lnTo>
                <a:lnTo>
                  <a:pt x="2148278" y="63597"/>
                </a:lnTo>
                <a:lnTo>
                  <a:pt x="2125964" y="30495"/>
                </a:lnTo>
                <a:lnTo>
                  <a:pt x="2092862" y="8181"/>
                </a:lnTo>
                <a:lnTo>
                  <a:pt x="2052319" y="0"/>
                </a:lnTo>
                <a:close/>
              </a:path>
            </a:pathLst>
          </a:custGeom>
          <a:solidFill>
            <a:srgbClr val="E2EDFF">
              <a:alpha val="36862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403348" y="1603247"/>
            <a:ext cx="2380615" cy="3362325"/>
          </a:xfrm>
          <a:custGeom>
            <a:avLst/>
            <a:gdLst/>
            <a:ahLst/>
            <a:cxnLst/>
            <a:rect l="l" t="t" r="r" b="b"/>
            <a:pathLst>
              <a:path w="2380615" h="3362325">
                <a:moveTo>
                  <a:pt x="2213229" y="0"/>
                </a:moveTo>
                <a:lnTo>
                  <a:pt x="167258" y="0"/>
                </a:lnTo>
                <a:lnTo>
                  <a:pt x="122810" y="5977"/>
                </a:lnTo>
                <a:lnTo>
                  <a:pt x="82860" y="22845"/>
                </a:lnTo>
                <a:lnTo>
                  <a:pt x="49006" y="49006"/>
                </a:lnTo>
                <a:lnTo>
                  <a:pt x="22845" y="82860"/>
                </a:lnTo>
                <a:lnTo>
                  <a:pt x="5977" y="122810"/>
                </a:lnTo>
                <a:lnTo>
                  <a:pt x="0" y="167259"/>
                </a:lnTo>
                <a:lnTo>
                  <a:pt x="0" y="3194685"/>
                </a:lnTo>
                <a:lnTo>
                  <a:pt x="5977" y="3239133"/>
                </a:lnTo>
                <a:lnTo>
                  <a:pt x="22845" y="3279083"/>
                </a:lnTo>
                <a:lnTo>
                  <a:pt x="49006" y="3312937"/>
                </a:lnTo>
                <a:lnTo>
                  <a:pt x="82860" y="3339098"/>
                </a:lnTo>
                <a:lnTo>
                  <a:pt x="122810" y="3355966"/>
                </a:lnTo>
                <a:lnTo>
                  <a:pt x="167258" y="3361944"/>
                </a:lnTo>
                <a:lnTo>
                  <a:pt x="2213229" y="3361944"/>
                </a:lnTo>
                <a:lnTo>
                  <a:pt x="2257677" y="3355966"/>
                </a:lnTo>
                <a:lnTo>
                  <a:pt x="2297627" y="3339098"/>
                </a:lnTo>
                <a:lnTo>
                  <a:pt x="2331481" y="3312937"/>
                </a:lnTo>
                <a:lnTo>
                  <a:pt x="2357642" y="3279083"/>
                </a:lnTo>
                <a:lnTo>
                  <a:pt x="2374510" y="3239133"/>
                </a:lnTo>
                <a:lnTo>
                  <a:pt x="2380488" y="3194685"/>
                </a:lnTo>
                <a:lnTo>
                  <a:pt x="2380488" y="167259"/>
                </a:lnTo>
                <a:lnTo>
                  <a:pt x="2374510" y="122810"/>
                </a:lnTo>
                <a:lnTo>
                  <a:pt x="2357642" y="82860"/>
                </a:lnTo>
                <a:lnTo>
                  <a:pt x="2331481" y="49006"/>
                </a:lnTo>
                <a:lnTo>
                  <a:pt x="2297627" y="22845"/>
                </a:lnTo>
                <a:lnTo>
                  <a:pt x="2257677" y="5977"/>
                </a:lnTo>
                <a:lnTo>
                  <a:pt x="221322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516123" y="1711451"/>
            <a:ext cx="2155190" cy="1231900"/>
          </a:xfrm>
          <a:custGeom>
            <a:avLst/>
            <a:gdLst/>
            <a:ahLst/>
            <a:cxnLst/>
            <a:rect l="l" t="t" r="r" b="b"/>
            <a:pathLst>
              <a:path w="2155190" h="1231900">
                <a:moveTo>
                  <a:pt x="2050796" y="0"/>
                </a:moveTo>
                <a:lnTo>
                  <a:pt x="104139" y="0"/>
                </a:lnTo>
                <a:lnTo>
                  <a:pt x="63597" y="8181"/>
                </a:lnTo>
                <a:lnTo>
                  <a:pt x="30495" y="30495"/>
                </a:lnTo>
                <a:lnTo>
                  <a:pt x="8181" y="63597"/>
                </a:lnTo>
                <a:lnTo>
                  <a:pt x="0" y="104139"/>
                </a:lnTo>
                <a:lnTo>
                  <a:pt x="0" y="1127252"/>
                </a:lnTo>
                <a:lnTo>
                  <a:pt x="8181" y="1167794"/>
                </a:lnTo>
                <a:lnTo>
                  <a:pt x="30495" y="1200896"/>
                </a:lnTo>
                <a:lnTo>
                  <a:pt x="63597" y="1223210"/>
                </a:lnTo>
                <a:lnTo>
                  <a:pt x="104139" y="1231392"/>
                </a:lnTo>
                <a:lnTo>
                  <a:pt x="2050796" y="1231392"/>
                </a:lnTo>
                <a:lnTo>
                  <a:pt x="2091338" y="1223210"/>
                </a:lnTo>
                <a:lnTo>
                  <a:pt x="2124440" y="1200896"/>
                </a:lnTo>
                <a:lnTo>
                  <a:pt x="2146754" y="1167794"/>
                </a:lnTo>
                <a:lnTo>
                  <a:pt x="2154936" y="1127252"/>
                </a:lnTo>
                <a:lnTo>
                  <a:pt x="2154936" y="104139"/>
                </a:lnTo>
                <a:lnTo>
                  <a:pt x="2146754" y="63597"/>
                </a:lnTo>
                <a:lnTo>
                  <a:pt x="2124440" y="30495"/>
                </a:lnTo>
                <a:lnTo>
                  <a:pt x="2091338" y="8181"/>
                </a:lnTo>
                <a:lnTo>
                  <a:pt x="2050796" y="0"/>
                </a:lnTo>
                <a:close/>
              </a:path>
            </a:pathLst>
          </a:custGeom>
          <a:solidFill>
            <a:srgbClr val="E2EDFF">
              <a:alpha val="36862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905755" y="1603247"/>
            <a:ext cx="2382520" cy="3362325"/>
          </a:xfrm>
          <a:custGeom>
            <a:avLst/>
            <a:gdLst/>
            <a:ahLst/>
            <a:cxnLst/>
            <a:rect l="l" t="t" r="r" b="b"/>
            <a:pathLst>
              <a:path w="2382520" h="3362325">
                <a:moveTo>
                  <a:pt x="2214626" y="0"/>
                </a:moveTo>
                <a:lnTo>
                  <a:pt x="167386" y="0"/>
                </a:lnTo>
                <a:lnTo>
                  <a:pt x="122884" y="5978"/>
                </a:lnTo>
                <a:lnTo>
                  <a:pt x="82898" y="22850"/>
                </a:lnTo>
                <a:lnTo>
                  <a:pt x="49022" y="49022"/>
                </a:lnTo>
                <a:lnTo>
                  <a:pt x="22850" y="82898"/>
                </a:lnTo>
                <a:lnTo>
                  <a:pt x="5978" y="122884"/>
                </a:lnTo>
                <a:lnTo>
                  <a:pt x="0" y="167386"/>
                </a:lnTo>
                <a:lnTo>
                  <a:pt x="0" y="3194558"/>
                </a:lnTo>
                <a:lnTo>
                  <a:pt x="5978" y="3239059"/>
                </a:lnTo>
                <a:lnTo>
                  <a:pt x="22850" y="3279045"/>
                </a:lnTo>
                <a:lnTo>
                  <a:pt x="49021" y="3312922"/>
                </a:lnTo>
                <a:lnTo>
                  <a:pt x="82898" y="3339093"/>
                </a:lnTo>
                <a:lnTo>
                  <a:pt x="122884" y="3355965"/>
                </a:lnTo>
                <a:lnTo>
                  <a:pt x="167386" y="3361944"/>
                </a:lnTo>
                <a:lnTo>
                  <a:pt x="2214626" y="3361944"/>
                </a:lnTo>
                <a:lnTo>
                  <a:pt x="2259127" y="3355965"/>
                </a:lnTo>
                <a:lnTo>
                  <a:pt x="2299113" y="3339093"/>
                </a:lnTo>
                <a:lnTo>
                  <a:pt x="2332990" y="3312922"/>
                </a:lnTo>
                <a:lnTo>
                  <a:pt x="2359161" y="3279045"/>
                </a:lnTo>
                <a:lnTo>
                  <a:pt x="2376033" y="3239059"/>
                </a:lnTo>
                <a:lnTo>
                  <a:pt x="2382012" y="3194558"/>
                </a:lnTo>
                <a:lnTo>
                  <a:pt x="2382012" y="167386"/>
                </a:lnTo>
                <a:lnTo>
                  <a:pt x="2376033" y="122884"/>
                </a:lnTo>
                <a:lnTo>
                  <a:pt x="2359161" y="82898"/>
                </a:lnTo>
                <a:lnTo>
                  <a:pt x="2332990" y="49022"/>
                </a:lnTo>
                <a:lnTo>
                  <a:pt x="2299113" y="22850"/>
                </a:lnTo>
                <a:lnTo>
                  <a:pt x="2259127" y="5978"/>
                </a:lnTo>
                <a:lnTo>
                  <a:pt x="221462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018532" y="1711451"/>
            <a:ext cx="2156460" cy="1231900"/>
          </a:xfrm>
          <a:custGeom>
            <a:avLst/>
            <a:gdLst/>
            <a:ahLst/>
            <a:cxnLst/>
            <a:rect l="l" t="t" r="r" b="b"/>
            <a:pathLst>
              <a:path w="2156459" h="1231900">
                <a:moveTo>
                  <a:pt x="2047493" y="0"/>
                </a:moveTo>
                <a:lnTo>
                  <a:pt x="108965" y="0"/>
                </a:lnTo>
                <a:lnTo>
                  <a:pt x="66544" y="8560"/>
                </a:lnTo>
                <a:lnTo>
                  <a:pt x="31908" y="31908"/>
                </a:lnTo>
                <a:lnTo>
                  <a:pt x="8560" y="66544"/>
                </a:lnTo>
                <a:lnTo>
                  <a:pt x="0" y="108965"/>
                </a:lnTo>
                <a:lnTo>
                  <a:pt x="0" y="1122426"/>
                </a:lnTo>
                <a:lnTo>
                  <a:pt x="8560" y="1164847"/>
                </a:lnTo>
                <a:lnTo>
                  <a:pt x="31908" y="1199483"/>
                </a:lnTo>
                <a:lnTo>
                  <a:pt x="66544" y="1222831"/>
                </a:lnTo>
                <a:lnTo>
                  <a:pt x="108965" y="1231392"/>
                </a:lnTo>
                <a:lnTo>
                  <a:pt x="2047493" y="1231392"/>
                </a:lnTo>
                <a:lnTo>
                  <a:pt x="2089915" y="1222831"/>
                </a:lnTo>
                <a:lnTo>
                  <a:pt x="2124551" y="1199483"/>
                </a:lnTo>
                <a:lnTo>
                  <a:pt x="2147899" y="1164847"/>
                </a:lnTo>
                <a:lnTo>
                  <a:pt x="2156460" y="1122426"/>
                </a:lnTo>
                <a:lnTo>
                  <a:pt x="2156460" y="108965"/>
                </a:lnTo>
                <a:lnTo>
                  <a:pt x="2147899" y="66544"/>
                </a:lnTo>
                <a:lnTo>
                  <a:pt x="2124551" y="31908"/>
                </a:lnTo>
                <a:lnTo>
                  <a:pt x="2089915" y="8560"/>
                </a:lnTo>
                <a:lnTo>
                  <a:pt x="2047493" y="0"/>
                </a:lnTo>
                <a:close/>
              </a:path>
            </a:pathLst>
          </a:custGeom>
          <a:solidFill>
            <a:srgbClr val="E2EDFF">
              <a:alpha val="36862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0" y="295656"/>
            <a:ext cx="4083050" cy="375285"/>
          </a:xfrm>
          <a:custGeom>
            <a:avLst/>
            <a:gdLst/>
            <a:ahLst/>
            <a:cxnLst/>
            <a:rect l="l" t="t" r="r" b="b"/>
            <a:pathLst>
              <a:path w="4083050" h="375284">
                <a:moveTo>
                  <a:pt x="3895344" y="0"/>
                </a:moveTo>
                <a:lnTo>
                  <a:pt x="0" y="0"/>
                </a:lnTo>
                <a:lnTo>
                  <a:pt x="0" y="374904"/>
                </a:lnTo>
                <a:lnTo>
                  <a:pt x="3895344" y="374904"/>
                </a:lnTo>
                <a:lnTo>
                  <a:pt x="3945168" y="368206"/>
                </a:lnTo>
                <a:lnTo>
                  <a:pt x="3989944" y="349306"/>
                </a:lnTo>
                <a:lnTo>
                  <a:pt x="4027884" y="319992"/>
                </a:lnTo>
                <a:lnTo>
                  <a:pt x="4057198" y="282052"/>
                </a:lnTo>
                <a:lnTo>
                  <a:pt x="4076098" y="237276"/>
                </a:lnTo>
                <a:lnTo>
                  <a:pt x="4082796" y="187452"/>
                </a:lnTo>
                <a:lnTo>
                  <a:pt x="4076098" y="137627"/>
                </a:lnTo>
                <a:lnTo>
                  <a:pt x="4057198" y="92851"/>
                </a:lnTo>
                <a:lnTo>
                  <a:pt x="4027884" y="54911"/>
                </a:lnTo>
                <a:lnTo>
                  <a:pt x="3989944" y="25597"/>
                </a:lnTo>
                <a:lnTo>
                  <a:pt x="3945168" y="6697"/>
                </a:lnTo>
                <a:lnTo>
                  <a:pt x="3895344" y="0"/>
                </a:lnTo>
                <a:close/>
              </a:path>
            </a:pathLst>
          </a:custGeom>
          <a:solidFill>
            <a:srgbClr val="275E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104392" y="386588"/>
            <a:ext cx="3978658" cy="1827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b="1" spc="75" dirty="0">
                <a:solidFill>
                  <a:srgbClr val="FFFFF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Маршрутизаторы </a:t>
            </a:r>
            <a:r>
              <a:rPr sz="1100" b="1" spc="80" dirty="0">
                <a:solidFill>
                  <a:srgbClr val="FFFFF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малой</a:t>
            </a:r>
            <a:r>
              <a:rPr sz="1100" b="1" spc="-150" dirty="0">
                <a:solidFill>
                  <a:srgbClr val="FFFFF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sz="1100" b="1" spc="55" dirty="0">
                <a:solidFill>
                  <a:srgbClr val="FFFFF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производительности</a:t>
            </a:r>
            <a:endParaRPr sz="11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68134" y="4045965"/>
            <a:ext cx="901509" cy="90148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7567421" y="3030473"/>
            <a:ext cx="1122045" cy="1346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55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ESR-15VF</a:t>
            </a:r>
            <a:endParaRPr sz="16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  <a:p>
            <a:pPr marL="19685">
              <a:lnSpc>
                <a:spcPct val="100000"/>
              </a:lnSpc>
              <a:spcBef>
                <a:spcPts val="905"/>
              </a:spcBef>
            </a:pPr>
            <a:r>
              <a:rPr sz="800" spc="70" dirty="0">
                <a:solidFill>
                  <a:srgbClr val="275EC6"/>
                </a:solidFill>
                <a:latin typeface="Calibri"/>
                <a:cs typeface="Calibri"/>
              </a:rPr>
              <a:t>Интерфейсы</a:t>
            </a:r>
            <a:endParaRPr sz="800" dirty="0">
              <a:latin typeface="Calibri"/>
              <a:cs typeface="Calibri"/>
            </a:endParaRPr>
          </a:p>
          <a:p>
            <a:pPr marL="19685">
              <a:lnSpc>
                <a:spcPct val="100000"/>
              </a:lnSpc>
              <a:spcBef>
                <a:spcPts val="409"/>
              </a:spcBef>
            </a:pPr>
            <a:r>
              <a:rPr sz="1100" b="1" spc="20" dirty="0">
                <a:latin typeface="Arial"/>
                <a:cs typeface="Arial"/>
              </a:rPr>
              <a:t>8 </a:t>
            </a:r>
            <a:r>
              <a:rPr sz="1100" b="1" spc="-10" dirty="0">
                <a:latin typeface="Arial"/>
                <a:cs typeface="Arial"/>
              </a:rPr>
              <a:t>×</a:t>
            </a:r>
            <a:r>
              <a:rPr sz="1100" b="1" spc="-90" dirty="0">
                <a:latin typeface="Arial"/>
                <a:cs typeface="Arial"/>
              </a:rPr>
              <a:t> </a:t>
            </a:r>
            <a:r>
              <a:rPr sz="1100" b="1" spc="-20" dirty="0">
                <a:latin typeface="Arial"/>
                <a:cs typeface="Arial"/>
              </a:rPr>
              <a:t>1G</a:t>
            </a:r>
            <a:endParaRPr sz="1100" dirty="0">
              <a:latin typeface="Arial"/>
              <a:cs typeface="Arial"/>
            </a:endParaRPr>
          </a:p>
          <a:p>
            <a:pPr marL="19685">
              <a:lnSpc>
                <a:spcPct val="100000"/>
              </a:lnSpc>
              <a:spcBef>
                <a:spcPts val="305"/>
              </a:spcBef>
            </a:pPr>
            <a:r>
              <a:rPr sz="1100" b="1" spc="15" dirty="0">
                <a:latin typeface="Arial"/>
                <a:cs typeface="Arial"/>
              </a:rPr>
              <a:t>2 </a:t>
            </a:r>
            <a:r>
              <a:rPr sz="1100" b="1" spc="-15" dirty="0">
                <a:latin typeface="Arial"/>
                <a:cs typeface="Arial"/>
              </a:rPr>
              <a:t>× </a:t>
            </a:r>
            <a:r>
              <a:rPr sz="1100" b="1" spc="-20" dirty="0">
                <a:latin typeface="Arial"/>
                <a:cs typeface="Arial"/>
              </a:rPr>
              <a:t>1G</a:t>
            </a:r>
            <a:r>
              <a:rPr sz="1100" b="1" spc="-100" dirty="0">
                <a:latin typeface="Arial"/>
                <a:cs typeface="Arial"/>
              </a:rPr>
              <a:t> </a:t>
            </a:r>
            <a:r>
              <a:rPr sz="1100" b="1" spc="-90" dirty="0">
                <a:latin typeface="Arial"/>
                <a:cs typeface="Arial"/>
              </a:rPr>
              <a:t>SFP</a:t>
            </a:r>
            <a:endParaRPr sz="1100" dirty="0">
              <a:latin typeface="Arial"/>
              <a:cs typeface="Arial"/>
            </a:endParaRPr>
          </a:p>
          <a:p>
            <a:pPr marL="19685">
              <a:lnSpc>
                <a:spcPct val="100000"/>
              </a:lnSpc>
              <a:spcBef>
                <a:spcPts val="680"/>
              </a:spcBef>
            </a:pPr>
            <a:r>
              <a:rPr sz="800" spc="65" dirty="0">
                <a:solidFill>
                  <a:srgbClr val="275EC6"/>
                </a:solidFill>
                <a:latin typeface="Calibri"/>
                <a:cs typeface="Calibri"/>
              </a:rPr>
              <a:t>Производительность</a:t>
            </a:r>
            <a:endParaRPr sz="800" dirty="0">
              <a:latin typeface="Calibri"/>
              <a:cs typeface="Calibri"/>
            </a:endParaRPr>
          </a:p>
          <a:p>
            <a:pPr marL="19685">
              <a:lnSpc>
                <a:spcPct val="100000"/>
              </a:lnSpc>
              <a:spcBef>
                <a:spcPts val="300"/>
              </a:spcBef>
            </a:pPr>
            <a:r>
              <a:rPr sz="1100" b="1" spc="-45" dirty="0">
                <a:latin typeface="Arial"/>
                <a:cs typeface="Arial"/>
              </a:rPr>
              <a:t>FW </a:t>
            </a:r>
            <a:r>
              <a:rPr sz="1100" b="1" spc="-15" dirty="0">
                <a:latin typeface="Arial"/>
                <a:cs typeface="Arial"/>
              </a:rPr>
              <a:t>- </a:t>
            </a:r>
            <a:r>
              <a:rPr sz="1100" b="1" spc="10" dirty="0">
                <a:solidFill>
                  <a:srgbClr val="151515"/>
                </a:solidFill>
                <a:latin typeface="Arial"/>
                <a:cs typeface="Arial"/>
              </a:rPr>
              <a:t>1,13</a:t>
            </a:r>
            <a:r>
              <a:rPr sz="1100" b="1" spc="-75" dirty="0">
                <a:solidFill>
                  <a:srgbClr val="151515"/>
                </a:solidFill>
                <a:latin typeface="Arial"/>
                <a:cs typeface="Arial"/>
              </a:rPr>
              <a:t> </a:t>
            </a:r>
            <a:r>
              <a:rPr sz="1100" b="1" spc="15" dirty="0">
                <a:latin typeface="Arial"/>
                <a:cs typeface="Arial"/>
              </a:rPr>
              <a:t>Гбит/c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574660" y="4350541"/>
            <a:ext cx="1708150" cy="438150"/>
          </a:xfrm>
          <a:prstGeom prst="rect">
            <a:avLst/>
          </a:prstGeom>
        </p:spPr>
        <p:txBody>
          <a:bodyPr vert="horz" wrap="square" lIns="0" tIns="508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0"/>
              </a:spcBef>
            </a:pPr>
            <a:r>
              <a:rPr sz="1100" b="1" spc="-35" dirty="0">
                <a:latin typeface="Arial"/>
                <a:cs typeface="Arial"/>
              </a:rPr>
              <a:t>IPsec </a:t>
            </a:r>
            <a:r>
              <a:rPr sz="1100" b="1" spc="-15" dirty="0">
                <a:latin typeface="Arial"/>
                <a:cs typeface="Arial"/>
              </a:rPr>
              <a:t>VPN - </a:t>
            </a:r>
            <a:r>
              <a:rPr sz="1100" b="1" spc="15" dirty="0">
                <a:solidFill>
                  <a:srgbClr val="151515"/>
                </a:solidFill>
                <a:latin typeface="Arial"/>
                <a:cs typeface="Arial"/>
              </a:rPr>
              <a:t>248,7</a:t>
            </a:r>
            <a:r>
              <a:rPr sz="1100" b="1" spc="-100" dirty="0">
                <a:solidFill>
                  <a:srgbClr val="151515"/>
                </a:solidFill>
                <a:latin typeface="Arial"/>
                <a:cs typeface="Arial"/>
              </a:rPr>
              <a:t> </a:t>
            </a:r>
            <a:r>
              <a:rPr sz="1100" b="1" spc="35" dirty="0">
                <a:latin typeface="Arial"/>
                <a:cs typeface="Arial"/>
              </a:rPr>
              <a:t>Мбит/c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05"/>
              </a:spcBef>
            </a:pPr>
            <a:r>
              <a:rPr sz="1100" b="1" spc="-20" dirty="0">
                <a:latin typeface="Arial"/>
                <a:cs typeface="Arial"/>
              </a:rPr>
              <a:t>IPS/IDS </a:t>
            </a:r>
            <a:r>
              <a:rPr sz="1100" b="1" spc="-15" dirty="0">
                <a:latin typeface="Arial"/>
                <a:cs typeface="Arial"/>
              </a:rPr>
              <a:t>- </a:t>
            </a:r>
            <a:r>
              <a:rPr sz="1100" b="1" spc="10" dirty="0">
                <a:solidFill>
                  <a:srgbClr val="151515"/>
                </a:solidFill>
                <a:latin typeface="Arial"/>
                <a:cs typeface="Arial"/>
              </a:rPr>
              <a:t>39,5</a:t>
            </a:r>
            <a:r>
              <a:rPr sz="1100" b="1" spc="-105" dirty="0">
                <a:solidFill>
                  <a:srgbClr val="151515"/>
                </a:solidFill>
                <a:latin typeface="Arial"/>
                <a:cs typeface="Arial"/>
              </a:rPr>
              <a:t> </a:t>
            </a:r>
            <a:r>
              <a:rPr sz="1100" b="1" spc="35" dirty="0">
                <a:latin typeface="Arial"/>
                <a:cs typeface="Arial"/>
              </a:rPr>
              <a:t>Мбит/c</a:t>
            </a:r>
            <a:endParaRPr sz="11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563114" y="3030473"/>
            <a:ext cx="1714500" cy="175831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60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ESR-15</a:t>
            </a:r>
            <a:endParaRPr sz="16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  <a:p>
            <a:pPr marL="19050">
              <a:lnSpc>
                <a:spcPct val="100000"/>
              </a:lnSpc>
              <a:spcBef>
                <a:spcPts val="905"/>
              </a:spcBef>
            </a:pPr>
            <a:r>
              <a:rPr sz="800" spc="70" dirty="0">
                <a:solidFill>
                  <a:srgbClr val="275EC6"/>
                </a:solidFill>
                <a:latin typeface="Calibri"/>
                <a:cs typeface="Calibri"/>
              </a:rPr>
              <a:t>Интерфейсы</a:t>
            </a:r>
            <a:endParaRPr sz="800" dirty="0">
              <a:latin typeface="Calibri"/>
              <a:cs typeface="Calibri"/>
            </a:endParaRPr>
          </a:p>
          <a:p>
            <a:pPr marL="19050">
              <a:lnSpc>
                <a:spcPct val="100000"/>
              </a:lnSpc>
              <a:spcBef>
                <a:spcPts val="350"/>
              </a:spcBef>
            </a:pPr>
            <a:r>
              <a:rPr sz="1100" b="1" spc="15" dirty="0">
                <a:latin typeface="Arial"/>
                <a:cs typeface="Arial"/>
              </a:rPr>
              <a:t>4 </a:t>
            </a:r>
            <a:r>
              <a:rPr sz="1100" b="1" spc="-15" dirty="0">
                <a:latin typeface="Arial"/>
                <a:cs typeface="Arial"/>
              </a:rPr>
              <a:t>×</a:t>
            </a:r>
            <a:r>
              <a:rPr sz="1100" b="1" spc="-70" dirty="0">
                <a:latin typeface="Arial"/>
                <a:cs typeface="Arial"/>
              </a:rPr>
              <a:t> </a:t>
            </a:r>
            <a:r>
              <a:rPr sz="1100" b="1" spc="-20" dirty="0">
                <a:latin typeface="Arial"/>
                <a:cs typeface="Arial"/>
              </a:rPr>
              <a:t>1G</a:t>
            </a:r>
            <a:endParaRPr sz="1100" dirty="0">
              <a:latin typeface="Arial"/>
              <a:cs typeface="Arial"/>
            </a:endParaRPr>
          </a:p>
          <a:p>
            <a:pPr marL="19050">
              <a:lnSpc>
                <a:spcPct val="100000"/>
              </a:lnSpc>
              <a:spcBef>
                <a:spcPts val="300"/>
              </a:spcBef>
            </a:pPr>
            <a:r>
              <a:rPr sz="1100" b="1" spc="15" dirty="0">
                <a:latin typeface="Arial"/>
                <a:cs typeface="Arial"/>
              </a:rPr>
              <a:t>2 </a:t>
            </a:r>
            <a:r>
              <a:rPr sz="1100" b="1" spc="-15" dirty="0">
                <a:latin typeface="Arial"/>
                <a:cs typeface="Arial"/>
              </a:rPr>
              <a:t>× </a:t>
            </a:r>
            <a:r>
              <a:rPr sz="1100" b="1" spc="-20" dirty="0">
                <a:latin typeface="Arial"/>
                <a:cs typeface="Arial"/>
              </a:rPr>
              <a:t>1G</a:t>
            </a:r>
            <a:r>
              <a:rPr sz="1100" b="1" spc="-90" dirty="0">
                <a:latin typeface="Arial"/>
                <a:cs typeface="Arial"/>
              </a:rPr>
              <a:t> SFP</a:t>
            </a:r>
            <a:endParaRPr sz="1100" dirty="0">
              <a:latin typeface="Arial"/>
              <a:cs typeface="Arial"/>
            </a:endParaRPr>
          </a:p>
          <a:p>
            <a:pPr marL="19050">
              <a:lnSpc>
                <a:spcPct val="100000"/>
              </a:lnSpc>
              <a:spcBef>
                <a:spcPts val="745"/>
              </a:spcBef>
            </a:pPr>
            <a:r>
              <a:rPr sz="800" spc="65" dirty="0">
                <a:solidFill>
                  <a:srgbClr val="275EC6"/>
                </a:solidFill>
                <a:latin typeface="Calibri"/>
                <a:cs typeface="Calibri"/>
              </a:rPr>
              <a:t>Производительность</a:t>
            </a:r>
            <a:endParaRPr sz="800" dirty="0">
              <a:latin typeface="Calibri"/>
              <a:cs typeface="Calibri"/>
            </a:endParaRPr>
          </a:p>
          <a:p>
            <a:pPr marL="19050">
              <a:lnSpc>
                <a:spcPct val="100000"/>
              </a:lnSpc>
              <a:spcBef>
                <a:spcPts val="300"/>
              </a:spcBef>
            </a:pPr>
            <a:r>
              <a:rPr sz="1100" b="1" spc="-45" dirty="0">
                <a:latin typeface="Arial"/>
                <a:cs typeface="Arial"/>
              </a:rPr>
              <a:t>FW </a:t>
            </a:r>
            <a:r>
              <a:rPr sz="1100" b="1" spc="-15" dirty="0">
                <a:latin typeface="Arial"/>
                <a:cs typeface="Arial"/>
              </a:rPr>
              <a:t>- </a:t>
            </a:r>
            <a:r>
              <a:rPr sz="1100" b="1" spc="10" dirty="0">
                <a:latin typeface="Arial"/>
                <a:cs typeface="Arial"/>
              </a:rPr>
              <a:t>1,14</a:t>
            </a:r>
            <a:r>
              <a:rPr sz="1100" b="1" spc="-40" dirty="0">
                <a:latin typeface="Arial"/>
                <a:cs typeface="Arial"/>
              </a:rPr>
              <a:t> </a:t>
            </a:r>
            <a:r>
              <a:rPr sz="1100" b="1" spc="15" dirty="0">
                <a:latin typeface="Arial"/>
                <a:cs typeface="Arial"/>
              </a:rPr>
              <a:t>Гбит/c</a:t>
            </a:r>
            <a:endParaRPr sz="1100" dirty="0">
              <a:latin typeface="Arial"/>
              <a:cs typeface="Arial"/>
            </a:endParaRPr>
          </a:p>
          <a:p>
            <a:pPr marL="19050">
              <a:lnSpc>
                <a:spcPct val="100000"/>
              </a:lnSpc>
              <a:spcBef>
                <a:spcPts val="300"/>
              </a:spcBef>
            </a:pPr>
            <a:r>
              <a:rPr sz="1100" b="1" spc="-35" dirty="0">
                <a:latin typeface="Arial"/>
                <a:cs typeface="Arial"/>
              </a:rPr>
              <a:t>IPsec </a:t>
            </a:r>
            <a:r>
              <a:rPr sz="1100" b="1" spc="-15" dirty="0">
                <a:latin typeface="Arial"/>
                <a:cs typeface="Arial"/>
              </a:rPr>
              <a:t>VPN - </a:t>
            </a:r>
            <a:r>
              <a:rPr sz="1100" b="1" spc="15" dirty="0">
                <a:latin typeface="Arial"/>
                <a:cs typeface="Arial"/>
              </a:rPr>
              <a:t>248,7</a:t>
            </a:r>
            <a:r>
              <a:rPr sz="1100" b="1" spc="-100" dirty="0">
                <a:latin typeface="Arial"/>
                <a:cs typeface="Arial"/>
              </a:rPr>
              <a:t> </a:t>
            </a:r>
            <a:r>
              <a:rPr sz="1100" b="1" spc="35" dirty="0">
                <a:latin typeface="Arial"/>
                <a:cs typeface="Arial"/>
              </a:rPr>
              <a:t>Мбит/c</a:t>
            </a:r>
            <a:endParaRPr sz="1100" dirty="0">
              <a:latin typeface="Arial"/>
              <a:cs typeface="Arial"/>
            </a:endParaRPr>
          </a:p>
          <a:p>
            <a:pPr marL="19050">
              <a:lnSpc>
                <a:spcPct val="100000"/>
              </a:lnSpc>
              <a:spcBef>
                <a:spcPts val="305"/>
              </a:spcBef>
            </a:pPr>
            <a:r>
              <a:rPr sz="1100" b="1" spc="-20" dirty="0">
                <a:latin typeface="Arial"/>
                <a:cs typeface="Arial"/>
              </a:rPr>
              <a:t>IPS/IDS </a:t>
            </a:r>
            <a:r>
              <a:rPr sz="1100" b="1" spc="-15" dirty="0">
                <a:latin typeface="Arial"/>
                <a:cs typeface="Arial"/>
              </a:rPr>
              <a:t>- </a:t>
            </a:r>
            <a:r>
              <a:rPr sz="1100" b="1" spc="10" dirty="0">
                <a:latin typeface="Arial"/>
                <a:cs typeface="Arial"/>
              </a:rPr>
              <a:t>39,5</a:t>
            </a:r>
            <a:r>
              <a:rPr sz="1100" b="1" spc="-110" dirty="0">
                <a:latin typeface="Arial"/>
                <a:cs typeface="Arial"/>
              </a:rPr>
              <a:t> </a:t>
            </a:r>
            <a:r>
              <a:rPr sz="1100" b="1" spc="35" dirty="0">
                <a:latin typeface="Arial"/>
                <a:cs typeface="Arial"/>
              </a:rPr>
              <a:t>Мбит/c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062473" y="3030473"/>
            <a:ext cx="1717675" cy="175831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65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ESR-15R</a:t>
            </a:r>
            <a:endParaRPr sz="16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  <a:p>
            <a:pPr marL="22225">
              <a:lnSpc>
                <a:spcPct val="100000"/>
              </a:lnSpc>
              <a:spcBef>
                <a:spcPts val="905"/>
              </a:spcBef>
            </a:pPr>
            <a:r>
              <a:rPr sz="800" spc="70" dirty="0">
                <a:solidFill>
                  <a:srgbClr val="275EC6"/>
                </a:solidFill>
                <a:latin typeface="Calibri"/>
                <a:cs typeface="Calibri"/>
              </a:rPr>
              <a:t>Интерфейсы</a:t>
            </a:r>
            <a:endParaRPr sz="800" dirty="0">
              <a:latin typeface="Calibri"/>
              <a:cs typeface="Calibri"/>
            </a:endParaRPr>
          </a:p>
          <a:p>
            <a:pPr marL="22225">
              <a:lnSpc>
                <a:spcPct val="100000"/>
              </a:lnSpc>
              <a:spcBef>
                <a:spcPts val="350"/>
              </a:spcBef>
            </a:pPr>
            <a:r>
              <a:rPr sz="1100" b="1" spc="15" dirty="0">
                <a:latin typeface="Arial"/>
                <a:cs typeface="Arial"/>
              </a:rPr>
              <a:t>4 </a:t>
            </a:r>
            <a:r>
              <a:rPr sz="1100" b="1" spc="-15" dirty="0">
                <a:latin typeface="Arial"/>
                <a:cs typeface="Arial"/>
              </a:rPr>
              <a:t>×</a:t>
            </a:r>
            <a:r>
              <a:rPr sz="1100" b="1" spc="-70" dirty="0">
                <a:latin typeface="Arial"/>
                <a:cs typeface="Arial"/>
              </a:rPr>
              <a:t> </a:t>
            </a:r>
            <a:r>
              <a:rPr sz="1100" b="1" spc="-20" dirty="0">
                <a:latin typeface="Arial"/>
                <a:cs typeface="Arial"/>
              </a:rPr>
              <a:t>1G</a:t>
            </a:r>
            <a:endParaRPr sz="1100" dirty="0">
              <a:latin typeface="Arial"/>
              <a:cs typeface="Arial"/>
            </a:endParaRPr>
          </a:p>
          <a:p>
            <a:pPr marL="22225">
              <a:lnSpc>
                <a:spcPct val="100000"/>
              </a:lnSpc>
              <a:spcBef>
                <a:spcPts val="300"/>
              </a:spcBef>
            </a:pPr>
            <a:r>
              <a:rPr sz="1100" b="1" spc="15" dirty="0">
                <a:latin typeface="Arial"/>
                <a:cs typeface="Arial"/>
              </a:rPr>
              <a:t>2 </a:t>
            </a:r>
            <a:r>
              <a:rPr sz="1100" b="1" spc="-15" dirty="0">
                <a:latin typeface="Arial"/>
                <a:cs typeface="Arial"/>
              </a:rPr>
              <a:t>× </a:t>
            </a:r>
            <a:r>
              <a:rPr sz="1100" b="1" spc="-20" dirty="0">
                <a:latin typeface="Arial"/>
                <a:cs typeface="Arial"/>
              </a:rPr>
              <a:t>1G</a:t>
            </a:r>
            <a:r>
              <a:rPr sz="1100" b="1" spc="-90" dirty="0">
                <a:latin typeface="Arial"/>
                <a:cs typeface="Arial"/>
              </a:rPr>
              <a:t> SFP</a:t>
            </a:r>
            <a:endParaRPr sz="1100" dirty="0">
              <a:latin typeface="Arial"/>
              <a:cs typeface="Arial"/>
            </a:endParaRPr>
          </a:p>
          <a:p>
            <a:pPr marL="22225">
              <a:lnSpc>
                <a:spcPct val="100000"/>
              </a:lnSpc>
              <a:spcBef>
                <a:spcPts val="745"/>
              </a:spcBef>
            </a:pPr>
            <a:r>
              <a:rPr sz="800" spc="65" dirty="0">
                <a:solidFill>
                  <a:srgbClr val="275EC6"/>
                </a:solidFill>
                <a:latin typeface="Calibri"/>
                <a:cs typeface="Calibri"/>
              </a:rPr>
              <a:t>Производительность</a:t>
            </a:r>
            <a:endParaRPr sz="800" dirty="0">
              <a:latin typeface="Calibri"/>
              <a:cs typeface="Calibri"/>
            </a:endParaRPr>
          </a:p>
          <a:p>
            <a:pPr marL="22225">
              <a:lnSpc>
                <a:spcPct val="100000"/>
              </a:lnSpc>
              <a:spcBef>
                <a:spcPts val="300"/>
              </a:spcBef>
            </a:pPr>
            <a:r>
              <a:rPr sz="1100" b="1" spc="-40" dirty="0">
                <a:latin typeface="Arial"/>
                <a:cs typeface="Arial"/>
              </a:rPr>
              <a:t>FW </a:t>
            </a:r>
            <a:r>
              <a:rPr sz="1100" b="1" spc="-15" dirty="0">
                <a:latin typeface="Arial"/>
                <a:cs typeface="Arial"/>
              </a:rPr>
              <a:t>- </a:t>
            </a:r>
            <a:r>
              <a:rPr sz="1100" b="1" spc="10" dirty="0">
                <a:latin typeface="Arial"/>
                <a:cs typeface="Arial"/>
              </a:rPr>
              <a:t>1,13</a:t>
            </a:r>
            <a:r>
              <a:rPr sz="1100" b="1" spc="-45" dirty="0">
                <a:latin typeface="Arial"/>
                <a:cs typeface="Arial"/>
              </a:rPr>
              <a:t> </a:t>
            </a:r>
            <a:r>
              <a:rPr sz="1100" b="1" spc="15" dirty="0">
                <a:latin typeface="Arial"/>
                <a:cs typeface="Arial"/>
              </a:rPr>
              <a:t>Гбит/c</a:t>
            </a:r>
            <a:endParaRPr sz="1100" dirty="0">
              <a:latin typeface="Arial"/>
              <a:cs typeface="Arial"/>
            </a:endParaRPr>
          </a:p>
          <a:p>
            <a:pPr marL="22225">
              <a:lnSpc>
                <a:spcPct val="100000"/>
              </a:lnSpc>
              <a:spcBef>
                <a:spcPts val="300"/>
              </a:spcBef>
            </a:pPr>
            <a:r>
              <a:rPr sz="1100" b="1" spc="-35" dirty="0">
                <a:latin typeface="Arial"/>
                <a:cs typeface="Arial"/>
              </a:rPr>
              <a:t>IPsec </a:t>
            </a:r>
            <a:r>
              <a:rPr sz="1100" b="1" spc="-15" dirty="0">
                <a:latin typeface="Arial"/>
                <a:cs typeface="Arial"/>
              </a:rPr>
              <a:t>VPN - </a:t>
            </a:r>
            <a:r>
              <a:rPr sz="1100" b="1" spc="15" dirty="0">
                <a:latin typeface="Arial"/>
                <a:cs typeface="Arial"/>
              </a:rPr>
              <a:t>248,7</a:t>
            </a:r>
            <a:r>
              <a:rPr sz="1100" b="1" spc="-110" dirty="0">
                <a:latin typeface="Arial"/>
                <a:cs typeface="Arial"/>
              </a:rPr>
              <a:t> </a:t>
            </a:r>
            <a:r>
              <a:rPr sz="1100" b="1" spc="35" dirty="0">
                <a:latin typeface="Arial"/>
                <a:cs typeface="Arial"/>
              </a:rPr>
              <a:t>Мбит/c</a:t>
            </a:r>
            <a:endParaRPr sz="1100" dirty="0">
              <a:latin typeface="Arial"/>
              <a:cs typeface="Arial"/>
            </a:endParaRPr>
          </a:p>
          <a:p>
            <a:pPr marL="22225">
              <a:lnSpc>
                <a:spcPct val="100000"/>
              </a:lnSpc>
              <a:spcBef>
                <a:spcPts val="305"/>
              </a:spcBef>
            </a:pPr>
            <a:r>
              <a:rPr sz="1100" b="1" spc="-20" dirty="0">
                <a:latin typeface="Arial"/>
                <a:cs typeface="Arial"/>
              </a:rPr>
              <a:t>IPS/IDS </a:t>
            </a:r>
            <a:r>
              <a:rPr sz="1100" b="1" spc="-15" dirty="0">
                <a:latin typeface="Arial"/>
                <a:cs typeface="Arial"/>
              </a:rPr>
              <a:t>- </a:t>
            </a:r>
            <a:r>
              <a:rPr sz="1100" b="1" spc="15" dirty="0">
                <a:latin typeface="Arial"/>
                <a:cs typeface="Arial"/>
              </a:rPr>
              <a:t>39,5</a:t>
            </a:r>
            <a:r>
              <a:rPr sz="1100" b="1" spc="-105" dirty="0">
                <a:latin typeface="Arial"/>
                <a:cs typeface="Arial"/>
              </a:rPr>
              <a:t> </a:t>
            </a:r>
            <a:r>
              <a:rPr sz="1100" b="1" spc="35" dirty="0">
                <a:latin typeface="Arial"/>
                <a:cs typeface="Arial"/>
              </a:rPr>
              <a:t>Мбит/c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7665719" y="2080260"/>
            <a:ext cx="1844039" cy="7254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120640" y="2092451"/>
            <a:ext cx="1900427" cy="73761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519172" y="2080260"/>
            <a:ext cx="2098548" cy="75742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8700261" y="3555238"/>
            <a:ext cx="495934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b="1" spc="15" dirty="0">
                <a:latin typeface="Arial"/>
                <a:cs typeface="Arial"/>
              </a:rPr>
              <a:t>4 </a:t>
            </a:r>
            <a:r>
              <a:rPr sz="1100" b="1" spc="-15" dirty="0">
                <a:latin typeface="Arial"/>
                <a:cs typeface="Arial"/>
              </a:rPr>
              <a:t>×</a:t>
            </a:r>
            <a:r>
              <a:rPr sz="1100" b="1" spc="-140" dirty="0">
                <a:latin typeface="Arial"/>
                <a:cs typeface="Arial"/>
              </a:rPr>
              <a:t> </a:t>
            </a:r>
            <a:r>
              <a:rPr sz="1100" b="1" spc="-90" dirty="0">
                <a:latin typeface="Arial"/>
                <a:cs typeface="Arial"/>
              </a:rPr>
              <a:t>FXS</a:t>
            </a:r>
            <a:endParaRPr sz="1100">
              <a:latin typeface="Arial"/>
              <a:cs typeface="Arial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11538457" y="332395"/>
            <a:ext cx="325755" cy="297180"/>
          </a:xfrm>
          <a:custGeom>
            <a:avLst/>
            <a:gdLst/>
            <a:ahLst/>
            <a:cxnLst/>
            <a:rect l="l" t="t" r="r" b="b"/>
            <a:pathLst>
              <a:path w="325754" h="297180">
                <a:moveTo>
                  <a:pt x="52096" y="188364"/>
                </a:moveTo>
                <a:lnTo>
                  <a:pt x="9808" y="211528"/>
                </a:lnTo>
                <a:lnTo>
                  <a:pt x="0" y="242752"/>
                </a:lnTo>
                <a:lnTo>
                  <a:pt x="2575" y="259294"/>
                </a:lnTo>
                <a:lnTo>
                  <a:pt x="9838" y="273966"/>
                </a:lnTo>
                <a:lnTo>
                  <a:pt x="21122" y="285810"/>
                </a:lnTo>
                <a:lnTo>
                  <a:pt x="35758" y="293871"/>
                </a:lnTo>
                <a:lnTo>
                  <a:pt x="52140" y="297103"/>
                </a:lnTo>
                <a:lnTo>
                  <a:pt x="68361" y="295280"/>
                </a:lnTo>
                <a:lnTo>
                  <a:pt x="83305" y="288703"/>
                </a:lnTo>
                <a:lnTo>
                  <a:pt x="95854" y="277670"/>
                </a:lnTo>
                <a:lnTo>
                  <a:pt x="117419" y="259070"/>
                </a:lnTo>
                <a:lnTo>
                  <a:pt x="143141" y="248580"/>
                </a:lnTo>
                <a:lnTo>
                  <a:pt x="170851" y="246696"/>
                </a:lnTo>
                <a:lnTo>
                  <a:pt x="197278" y="246696"/>
                </a:lnTo>
                <a:lnTo>
                  <a:pt x="197277" y="238778"/>
                </a:lnTo>
                <a:lnTo>
                  <a:pt x="143157" y="236891"/>
                </a:lnTo>
                <a:lnTo>
                  <a:pt x="95854" y="207803"/>
                </a:lnTo>
                <a:lnTo>
                  <a:pt x="83288" y="196760"/>
                </a:lnTo>
                <a:lnTo>
                  <a:pt x="68328" y="190184"/>
                </a:lnTo>
                <a:lnTo>
                  <a:pt x="52096" y="188364"/>
                </a:lnTo>
                <a:close/>
              </a:path>
              <a:path w="325754" h="297180">
                <a:moveTo>
                  <a:pt x="208970" y="111964"/>
                </a:moveTo>
                <a:lnTo>
                  <a:pt x="203131" y="116651"/>
                </a:lnTo>
                <a:lnTo>
                  <a:pt x="196616" y="120421"/>
                </a:lnTo>
                <a:lnTo>
                  <a:pt x="189647" y="123146"/>
                </a:lnTo>
                <a:lnTo>
                  <a:pt x="209650" y="143427"/>
                </a:lnTo>
                <a:lnTo>
                  <a:pt x="221870" y="168428"/>
                </a:lnTo>
                <a:lnTo>
                  <a:pt x="225664" y="196013"/>
                </a:lnTo>
                <a:lnTo>
                  <a:pt x="220389" y="224047"/>
                </a:lnTo>
                <a:lnTo>
                  <a:pt x="217145" y="240472"/>
                </a:lnTo>
                <a:lnTo>
                  <a:pt x="218946" y="256749"/>
                </a:lnTo>
                <a:lnTo>
                  <a:pt x="225493" y="271756"/>
                </a:lnTo>
                <a:lnTo>
                  <a:pt x="236482" y="284369"/>
                </a:lnTo>
                <a:lnTo>
                  <a:pt x="250775" y="293034"/>
                </a:lnTo>
                <a:lnTo>
                  <a:pt x="266648" y="296894"/>
                </a:lnTo>
                <a:lnTo>
                  <a:pt x="282948" y="295850"/>
                </a:lnTo>
                <a:lnTo>
                  <a:pt x="298520" y="289799"/>
                </a:lnTo>
                <a:lnTo>
                  <a:pt x="311521" y="279293"/>
                </a:lnTo>
                <a:lnTo>
                  <a:pt x="320561" y="265654"/>
                </a:lnTo>
                <a:lnTo>
                  <a:pt x="325150" y="249936"/>
                </a:lnTo>
                <a:lnTo>
                  <a:pt x="324792" y="233195"/>
                </a:lnTo>
                <a:lnTo>
                  <a:pt x="319390" y="217359"/>
                </a:lnTo>
                <a:lnTo>
                  <a:pt x="309705" y="204184"/>
                </a:lnTo>
                <a:lnTo>
                  <a:pt x="296555" y="194492"/>
                </a:lnTo>
                <a:lnTo>
                  <a:pt x="280753" y="189109"/>
                </a:lnTo>
                <a:lnTo>
                  <a:pt x="253904" y="179689"/>
                </a:lnTo>
                <a:lnTo>
                  <a:pt x="231981" y="162600"/>
                </a:lnTo>
                <a:lnTo>
                  <a:pt x="216498" y="139479"/>
                </a:lnTo>
                <a:lnTo>
                  <a:pt x="208970" y="111964"/>
                </a:lnTo>
                <a:close/>
              </a:path>
              <a:path w="325754" h="297180">
                <a:moveTo>
                  <a:pt x="197278" y="246696"/>
                </a:moveTo>
                <a:lnTo>
                  <a:pt x="170851" y="246696"/>
                </a:lnTo>
                <a:lnTo>
                  <a:pt x="198382" y="253913"/>
                </a:lnTo>
                <a:lnTo>
                  <a:pt x="197278" y="246696"/>
                </a:lnTo>
                <a:close/>
              </a:path>
              <a:path w="325754" h="297180">
                <a:moveTo>
                  <a:pt x="198382" y="231548"/>
                </a:moveTo>
                <a:lnTo>
                  <a:pt x="170863" y="238778"/>
                </a:lnTo>
                <a:lnTo>
                  <a:pt x="197277" y="238778"/>
                </a:lnTo>
                <a:lnTo>
                  <a:pt x="198382" y="231548"/>
                </a:lnTo>
                <a:close/>
              </a:path>
              <a:path w="325754" h="297180">
                <a:moveTo>
                  <a:pt x="158016" y="0"/>
                </a:moveTo>
                <a:lnTo>
                  <a:pt x="116880" y="25163"/>
                </a:lnTo>
                <a:lnTo>
                  <a:pt x="108545" y="56422"/>
                </a:lnTo>
                <a:lnTo>
                  <a:pt x="111802" y="72841"/>
                </a:lnTo>
                <a:lnTo>
                  <a:pt x="117088" y="100866"/>
                </a:lnTo>
                <a:lnTo>
                  <a:pt x="113291" y="128445"/>
                </a:lnTo>
                <a:lnTo>
                  <a:pt x="101063" y="153446"/>
                </a:lnTo>
                <a:lnTo>
                  <a:pt x="81060" y="173742"/>
                </a:lnTo>
                <a:lnTo>
                  <a:pt x="88030" y="176468"/>
                </a:lnTo>
                <a:lnTo>
                  <a:pt x="94533" y="180241"/>
                </a:lnTo>
                <a:lnTo>
                  <a:pt x="100384" y="184924"/>
                </a:lnTo>
                <a:lnTo>
                  <a:pt x="107902" y="157416"/>
                </a:lnTo>
                <a:lnTo>
                  <a:pt x="123386" y="134307"/>
                </a:lnTo>
                <a:lnTo>
                  <a:pt x="145314" y="117220"/>
                </a:lnTo>
                <a:lnTo>
                  <a:pt x="172166" y="107780"/>
                </a:lnTo>
                <a:lnTo>
                  <a:pt x="187979" y="102390"/>
                </a:lnTo>
                <a:lnTo>
                  <a:pt x="201138" y="92689"/>
                </a:lnTo>
                <a:lnTo>
                  <a:pt x="210824" y="79502"/>
                </a:lnTo>
                <a:lnTo>
                  <a:pt x="216215" y="63652"/>
                </a:lnTo>
                <a:lnTo>
                  <a:pt x="216553" y="46914"/>
                </a:lnTo>
                <a:lnTo>
                  <a:pt x="211950" y="31201"/>
                </a:lnTo>
                <a:lnTo>
                  <a:pt x="202899" y="17568"/>
                </a:lnTo>
                <a:lnTo>
                  <a:pt x="189890" y="7070"/>
                </a:lnTo>
                <a:lnTo>
                  <a:pt x="174317" y="1030"/>
                </a:lnTo>
                <a:lnTo>
                  <a:pt x="158016" y="0"/>
                </a:lnTo>
                <a:close/>
              </a:path>
            </a:pathLst>
          </a:custGeom>
          <a:solidFill>
            <a:srgbClr val="275E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7955026" y="5290359"/>
            <a:ext cx="951865" cy="907415"/>
          </a:xfrm>
          <a:prstGeom prst="rect">
            <a:avLst/>
          </a:prstGeom>
        </p:spPr>
        <p:txBody>
          <a:bodyPr vert="horz" wrap="square" lIns="0" tIns="977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70"/>
              </a:spcBef>
            </a:pPr>
            <a:r>
              <a:rPr sz="2800" b="1" spc="-105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AC</a:t>
            </a:r>
            <a:endParaRPr sz="28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  <a:p>
            <a:pPr marL="12700">
              <a:lnSpc>
                <a:spcPct val="100000"/>
              </a:lnSpc>
              <a:spcBef>
                <a:spcPts val="270"/>
              </a:spcBef>
            </a:pPr>
            <a:r>
              <a:rPr sz="1100" spc="90" dirty="0">
                <a:latin typeface="Calibri"/>
                <a:cs typeface="Calibri"/>
              </a:rPr>
              <a:t>Встроенный</a:t>
            </a:r>
            <a:endParaRPr sz="11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100" spc="70" dirty="0">
                <a:latin typeface="Calibri"/>
                <a:cs typeface="Calibri"/>
              </a:rPr>
              <a:t>блок</a:t>
            </a:r>
            <a:r>
              <a:rPr sz="1100" spc="-55" dirty="0">
                <a:latin typeface="Calibri"/>
                <a:cs typeface="Calibri"/>
              </a:rPr>
              <a:t> </a:t>
            </a:r>
            <a:r>
              <a:rPr sz="1100" spc="95" dirty="0">
                <a:latin typeface="Calibri"/>
                <a:cs typeface="Calibri"/>
              </a:rPr>
              <a:t>питания</a:t>
            </a:r>
            <a:endParaRPr sz="1100" dirty="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863465" y="5290359"/>
            <a:ext cx="666115" cy="906658"/>
          </a:xfrm>
          <a:prstGeom prst="rect">
            <a:avLst/>
          </a:prstGeom>
        </p:spPr>
        <p:txBody>
          <a:bodyPr vert="horz" wrap="square" lIns="0" tIns="977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70"/>
              </a:spcBef>
            </a:pPr>
            <a:r>
              <a:rPr sz="2800" b="1" spc="229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1M</a:t>
            </a:r>
            <a:endParaRPr sz="28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  <a:p>
            <a:pPr marL="12700">
              <a:lnSpc>
                <a:spcPct val="100000"/>
              </a:lnSpc>
              <a:spcBef>
                <a:spcPts val="270"/>
              </a:spcBef>
            </a:pPr>
            <a:r>
              <a:rPr sz="1100" spc="75" dirty="0">
                <a:latin typeface="Calibri"/>
                <a:cs typeface="Calibri"/>
              </a:rPr>
              <a:t>Размер</a:t>
            </a:r>
            <a:endParaRPr sz="11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100" spc="65" dirty="0">
                <a:latin typeface="Calibri"/>
                <a:cs typeface="Calibri"/>
              </a:rPr>
              <a:t>FIB</a:t>
            </a:r>
            <a:endParaRPr sz="1100" dirty="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3351657" y="5290359"/>
            <a:ext cx="666115" cy="907415"/>
          </a:xfrm>
          <a:prstGeom prst="rect">
            <a:avLst/>
          </a:prstGeom>
        </p:spPr>
        <p:txBody>
          <a:bodyPr vert="horz" wrap="square" lIns="0" tIns="977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70"/>
              </a:spcBef>
            </a:pPr>
            <a:r>
              <a:rPr sz="2800" b="1" spc="85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10</a:t>
            </a:r>
            <a:endParaRPr sz="28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  <a:p>
            <a:pPr marL="12700">
              <a:lnSpc>
                <a:spcPct val="100000"/>
              </a:lnSpc>
              <a:spcBef>
                <a:spcPts val="270"/>
              </a:spcBef>
            </a:pPr>
            <a:r>
              <a:rPr sz="1100" spc="60" dirty="0">
                <a:latin typeface="Calibri"/>
                <a:cs typeface="Calibri"/>
              </a:rPr>
              <a:t>VPN-</a:t>
            </a:r>
            <a:endParaRPr sz="11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100" spc="85" dirty="0">
                <a:latin typeface="Calibri"/>
                <a:cs typeface="Calibri"/>
              </a:rPr>
              <a:t>т</a:t>
            </a:r>
            <a:r>
              <a:rPr sz="1100" spc="75" dirty="0">
                <a:latin typeface="Calibri"/>
                <a:cs typeface="Calibri"/>
              </a:rPr>
              <a:t>у</a:t>
            </a:r>
            <a:r>
              <a:rPr sz="1100" spc="80" dirty="0">
                <a:latin typeface="Calibri"/>
                <a:cs typeface="Calibri"/>
              </a:rPr>
              <a:t>ннел</a:t>
            </a:r>
            <a:r>
              <a:rPr sz="1100" spc="70" dirty="0">
                <a:latin typeface="Calibri"/>
                <a:cs typeface="Calibri"/>
              </a:rPr>
              <a:t>е</a:t>
            </a:r>
            <a:r>
              <a:rPr sz="1100" spc="105" dirty="0">
                <a:latin typeface="Calibri"/>
                <a:cs typeface="Calibri"/>
              </a:rPr>
              <a:t>й</a:t>
            </a:r>
            <a:endParaRPr sz="1100" dirty="0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6317360" y="5290359"/>
            <a:ext cx="1014730" cy="907415"/>
          </a:xfrm>
          <a:prstGeom prst="rect">
            <a:avLst/>
          </a:prstGeom>
        </p:spPr>
        <p:txBody>
          <a:bodyPr vert="horz" wrap="square" lIns="0" tIns="977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70"/>
              </a:spcBef>
            </a:pPr>
            <a:r>
              <a:rPr sz="2800" b="1" spc="120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300К</a:t>
            </a:r>
            <a:endParaRPr sz="28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  <a:p>
            <a:pPr marL="12700">
              <a:lnSpc>
                <a:spcPct val="100000"/>
              </a:lnSpc>
              <a:spcBef>
                <a:spcPts val="270"/>
              </a:spcBef>
            </a:pPr>
            <a:r>
              <a:rPr sz="1100" spc="85" dirty="0">
                <a:latin typeface="Calibri"/>
                <a:cs typeface="Calibri"/>
              </a:rPr>
              <a:t>Конкурентных</a:t>
            </a:r>
            <a:endParaRPr sz="11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100" spc="75" dirty="0">
                <a:latin typeface="Calibri"/>
                <a:cs typeface="Calibri"/>
              </a:rPr>
              <a:t>сессий</a:t>
            </a:r>
            <a:endParaRPr sz="1100" dirty="0">
              <a:latin typeface="Calibri"/>
              <a:cs typeface="Calibri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7921752" y="297179"/>
            <a:ext cx="702945" cy="372110"/>
          </a:xfrm>
          <a:custGeom>
            <a:avLst/>
            <a:gdLst/>
            <a:ahLst/>
            <a:cxnLst/>
            <a:rect l="l" t="t" r="r" b="b"/>
            <a:pathLst>
              <a:path w="702945" h="372109">
                <a:moveTo>
                  <a:pt x="516636" y="0"/>
                </a:moveTo>
                <a:lnTo>
                  <a:pt x="185927" y="0"/>
                </a:lnTo>
                <a:lnTo>
                  <a:pt x="136480" y="6637"/>
                </a:lnTo>
                <a:lnTo>
                  <a:pt x="92060" y="25371"/>
                </a:lnTo>
                <a:lnTo>
                  <a:pt x="54435" y="54435"/>
                </a:lnTo>
                <a:lnTo>
                  <a:pt x="25371" y="92060"/>
                </a:lnTo>
                <a:lnTo>
                  <a:pt x="6637" y="136480"/>
                </a:lnTo>
                <a:lnTo>
                  <a:pt x="0" y="185928"/>
                </a:lnTo>
                <a:lnTo>
                  <a:pt x="6637" y="235375"/>
                </a:lnTo>
                <a:lnTo>
                  <a:pt x="25371" y="279795"/>
                </a:lnTo>
                <a:lnTo>
                  <a:pt x="54435" y="317420"/>
                </a:lnTo>
                <a:lnTo>
                  <a:pt x="92060" y="346484"/>
                </a:lnTo>
                <a:lnTo>
                  <a:pt x="136480" y="365218"/>
                </a:lnTo>
                <a:lnTo>
                  <a:pt x="185927" y="371856"/>
                </a:lnTo>
                <a:lnTo>
                  <a:pt x="516636" y="371856"/>
                </a:lnTo>
                <a:lnTo>
                  <a:pt x="566083" y="365218"/>
                </a:lnTo>
                <a:lnTo>
                  <a:pt x="610503" y="346484"/>
                </a:lnTo>
                <a:lnTo>
                  <a:pt x="648128" y="317420"/>
                </a:lnTo>
                <a:lnTo>
                  <a:pt x="677192" y="279795"/>
                </a:lnTo>
                <a:lnTo>
                  <a:pt x="695926" y="235375"/>
                </a:lnTo>
                <a:lnTo>
                  <a:pt x="702564" y="185928"/>
                </a:lnTo>
                <a:lnTo>
                  <a:pt x="695926" y="136480"/>
                </a:lnTo>
                <a:lnTo>
                  <a:pt x="677192" y="92060"/>
                </a:lnTo>
                <a:lnTo>
                  <a:pt x="648128" y="54435"/>
                </a:lnTo>
                <a:lnTo>
                  <a:pt x="610503" y="25371"/>
                </a:lnTo>
                <a:lnTo>
                  <a:pt x="566083" y="6637"/>
                </a:lnTo>
                <a:lnTo>
                  <a:pt x="516636" y="0"/>
                </a:lnTo>
                <a:close/>
              </a:path>
            </a:pathLst>
          </a:custGeom>
          <a:solidFill>
            <a:srgbClr val="275E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7225665" y="386588"/>
            <a:ext cx="309880" cy="1827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b="1" spc="-55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  <a:hlinkClick r:id="rId6" action="ppaction://hlinksldjump"/>
              </a:rPr>
              <a:t>MES</a:t>
            </a:r>
            <a:endParaRPr sz="11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8128443" y="389614"/>
            <a:ext cx="277495" cy="1827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b="1" spc="-140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  <a:hlinkClick r:id="rId7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</a:t>
            </a:r>
            <a:r>
              <a:rPr sz="1100" b="1" spc="-80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  <a:hlinkClick r:id="rId7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SR</a:t>
            </a:r>
            <a:endParaRPr sz="11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9058402" y="386588"/>
            <a:ext cx="233679" cy="1827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b="1" spc="-10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  <a:hlinkClick r:id="" action="ppaction://noaction"/>
              </a:rPr>
              <a:t>ME</a:t>
            </a:r>
            <a:endParaRPr sz="11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6389370" y="386588"/>
            <a:ext cx="332105" cy="1827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b="1" spc="-55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  <a:hlinkClick r:id="rId8" action="ppaction://hlinksldjump"/>
              </a:rPr>
              <a:t>P</a:t>
            </a:r>
            <a:r>
              <a:rPr sz="1100" b="1" spc="5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  <a:hlinkClick r:id="rId8" action="ppaction://hlinksldjump"/>
              </a:rPr>
              <a:t>O</a:t>
            </a:r>
            <a:r>
              <a:rPr sz="1100" b="1" spc="70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  <a:hlinkClick r:id="rId8" action="ppaction://hlinksldjump"/>
              </a:rPr>
              <a:t>N</a:t>
            </a:r>
            <a:endParaRPr sz="11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10576432" y="3406647"/>
            <a:ext cx="457326" cy="45732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52E19DBA-4B19-5F47-CE60-85CBC3A56C4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4140" y="6116850"/>
            <a:ext cx="1971216" cy="450662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295656"/>
            <a:ext cx="4265930" cy="375285"/>
          </a:xfrm>
          <a:custGeom>
            <a:avLst/>
            <a:gdLst/>
            <a:ahLst/>
            <a:cxnLst/>
            <a:rect l="l" t="t" r="r" b="b"/>
            <a:pathLst>
              <a:path w="4265930" h="375284">
                <a:moveTo>
                  <a:pt x="4078224" y="0"/>
                </a:moveTo>
                <a:lnTo>
                  <a:pt x="0" y="0"/>
                </a:lnTo>
                <a:lnTo>
                  <a:pt x="0" y="374904"/>
                </a:lnTo>
                <a:lnTo>
                  <a:pt x="4078224" y="374904"/>
                </a:lnTo>
                <a:lnTo>
                  <a:pt x="4128048" y="368206"/>
                </a:lnTo>
                <a:lnTo>
                  <a:pt x="4172824" y="349306"/>
                </a:lnTo>
                <a:lnTo>
                  <a:pt x="4210764" y="319992"/>
                </a:lnTo>
                <a:lnTo>
                  <a:pt x="4240078" y="282052"/>
                </a:lnTo>
                <a:lnTo>
                  <a:pt x="4258978" y="237276"/>
                </a:lnTo>
                <a:lnTo>
                  <a:pt x="4265676" y="187452"/>
                </a:lnTo>
                <a:lnTo>
                  <a:pt x="4258978" y="137627"/>
                </a:lnTo>
                <a:lnTo>
                  <a:pt x="4240078" y="92851"/>
                </a:lnTo>
                <a:lnTo>
                  <a:pt x="4210764" y="54911"/>
                </a:lnTo>
                <a:lnTo>
                  <a:pt x="4172824" y="25597"/>
                </a:lnTo>
                <a:lnTo>
                  <a:pt x="4128048" y="6697"/>
                </a:lnTo>
                <a:lnTo>
                  <a:pt x="4078224" y="0"/>
                </a:lnTo>
                <a:close/>
              </a:path>
            </a:pathLst>
          </a:custGeom>
          <a:solidFill>
            <a:srgbClr val="275E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47351" y="381390"/>
            <a:ext cx="4092449" cy="1827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b="1" spc="75" dirty="0">
                <a:solidFill>
                  <a:srgbClr val="FFFFF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Маршрутизаторы </a:t>
            </a:r>
            <a:r>
              <a:rPr sz="1100" b="1" spc="55" dirty="0">
                <a:solidFill>
                  <a:srgbClr val="FFFFF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средней</a:t>
            </a:r>
            <a:r>
              <a:rPr sz="1100" b="1" spc="-180" dirty="0">
                <a:solidFill>
                  <a:srgbClr val="FFFFF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sz="1100" b="1" spc="55" dirty="0">
                <a:solidFill>
                  <a:srgbClr val="FFFFF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производительности</a:t>
            </a:r>
            <a:endParaRPr sz="11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0388600" y="3988727"/>
            <a:ext cx="1373504" cy="137346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7834630" y="3174557"/>
            <a:ext cx="1052830" cy="1012457"/>
          </a:xfrm>
          <a:prstGeom prst="rect">
            <a:avLst/>
          </a:prstGeom>
        </p:spPr>
        <p:txBody>
          <a:bodyPr vert="horz" wrap="square" lIns="0" tIns="1771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95"/>
              </a:spcBef>
            </a:pPr>
            <a:r>
              <a:rPr sz="2800" b="1" spc="155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1,4M</a:t>
            </a:r>
            <a:endParaRPr sz="28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  <a:p>
            <a:pPr marL="50800">
              <a:lnSpc>
                <a:spcPct val="100000"/>
              </a:lnSpc>
              <a:spcBef>
                <a:spcPts val="515"/>
              </a:spcBef>
            </a:pPr>
            <a:r>
              <a:rPr sz="1100" spc="75" dirty="0">
                <a:latin typeface="Calibri"/>
                <a:cs typeface="Calibri"/>
              </a:rPr>
              <a:t>Размер</a:t>
            </a:r>
            <a:endParaRPr sz="1100" dirty="0">
              <a:latin typeface="Calibri"/>
              <a:cs typeface="Calibri"/>
            </a:endParaRPr>
          </a:p>
          <a:p>
            <a:pPr marL="50800">
              <a:lnSpc>
                <a:spcPct val="100000"/>
              </a:lnSpc>
            </a:pPr>
            <a:r>
              <a:rPr sz="1100" spc="65" dirty="0">
                <a:latin typeface="Calibri"/>
                <a:cs typeface="Calibri"/>
              </a:rPr>
              <a:t>FIB</a:t>
            </a:r>
            <a:endParaRPr sz="1100" dirty="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374392" y="1699260"/>
            <a:ext cx="2380615" cy="4036060"/>
          </a:xfrm>
          <a:custGeom>
            <a:avLst/>
            <a:gdLst/>
            <a:ahLst/>
            <a:cxnLst/>
            <a:rect l="l" t="t" r="r" b="b"/>
            <a:pathLst>
              <a:path w="2380615" h="4036060">
                <a:moveTo>
                  <a:pt x="2213229" y="0"/>
                </a:moveTo>
                <a:lnTo>
                  <a:pt x="167258" y="0"/>
                </a:lnTo>
                <a:lnTo>
                  <a:pt x="122810" y="5977"/>
                </a:lnTo>
                <a:lnTo>
                  <a:pt x="82860" y="22845"/>
                </a:lnTo>
                <a:lnTo>
                  <a:pt x="49006" y="49006"/>
                </a:lnTo>
                <a:lnTo>
                  <a:pt x="22845" y="82860"/>
                </a:lnTo>
                <a:lnTo>
                  <a:pt x="5977" y="122810"/>
                </a:lnTo>
                <a:lnTo>
                  <a:pt x="0" y="167259"/>
                </a:lnTo>
                <a:lnTo>
                  <a:pt x="0" y="3868292"/>
                </a:lnTo>
                <a:lnTo>
                  <a:pt x="5977" y="3912763"/>
                </a:lnTo>
                <a:lnTo>
                  <a:pt x="22845" y="3952719"/>
                </a:lnTo>
                <a:lnTo>
                  <a:pt x="49006" y="3986569"/>
                </a:lnTo>
                <a:lnTo>
                  <a:pt x="82860" y="4012720"/>
                </a:lnTo>
                <a:lnTo>
                  <a:pt x="122810" y="4029578"/>
                </a:lnTo>
                <a:lnTo>
                  <a:pt x="167258" y="4035552"/>
                </a:lnTo>
                <a:lnTo>
                  <a:pt x="2213229" y="4035552"/>
                </a:lnTo>
                <a:lnTo>
                  <a:pt x="2257677" y="4029578"/>
                </a:lnTo>
                <a:lnTo>
                  <a:pt x="2297627" y="4012720"/>
                </a:lnTo>
                <a:lnTo>
                  <a:pt x="2331481" y="3986569"/>
                </a:lnTo>
                <a:lnTo>
                  <a:pt x="2357642" y="3952719"/>
                </a:lnTo>
                <a:lnTo>
                  <a:pt x="2374510" y="3912763"/>
                </a:lnTo>
                <a:lnTo>
                  <a:pt x="2380487" y="3868292"/>
                </a:lnTo>
                <a:lnTo>
                  <a:pt x="2380487" y="167259"/>
                </a:lnTo>
                <a:lnTo>
                  <a:pt x="2374510" y="122810"/>
                </a:lnTo>
                <a:lnTo>
                  <a:pt x="2357642" y="82860"/>
                </a:lnTo>
                <a:lnTo>
                  <a:pt x="2331481" y="49006"/>
                </a:lnTo>
                <a:lnTo>
                  <a:pt x="2297627" y="22845"/>
                </a:lnTo>
                <a:lnTo>
                  <a:pt x="2257677" y="5977"/>
                </a:lnTo>
                <a:lnTo>
                  <a:pt x="221322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485644" y="1807464"/>
            <a:ext cx="2156460" cy="1263650"/>
          </a:xfrm>
          <a:custGeom>
            <a:avLst/>
            <a:gdLst/>
            <a:ahLst/>
            <a:cxnLst/>
            <a:rect l="l" t="t" r="r" b="b"/>
            <a:pathLst>
              <a:path w="2156460" h="1263650">
                <a:moveTo>
                  <a:pt x="2049526" y="0"/>
                </a:moveTo>
                <a:lnTo>
                  <a:pt x="106933" y="0"/>
                </a:lnTo>
                <a:lnTo>
                  <a:pt x="65311" y="8403"/>
                </a:lnTo>
                <a:lnTo>
                  <a:pt x="31321" y="31321"/>
                </a:lnTo>
                <a:lnTo>
                  <a:pt x="8403" y="65311"/>
                </a:lnTo>
                <a:lnTo>
                  <a:pt x="0" y="106934"/>
                </a:lnTo>
                <a:lnTo>
                  <a:pt x="0" y="1156462"/>
                </a:lnTo>
                <a:lnTo>
                  <a:pt x="8403" y="1198084"/>
                </a:lnTo>
                <a:lnTo>
                  <a:pt x="31321" y="1232074"/>
                </a:lnTo>
                <a:lnTo>
                  <a:pt x="65311" y="1254992"/>
                </a:lnTo>
                <a:lnTo>
                  <a:pt x="106933" y="1263396"/>
                </a:lnTo>
                <a:lnTo>
                  <a:pt x="2049526" y="1263396"/>
                </a:lnTo>
                <a:lnTo>
                  <a:pt x="2091148" y="1254992"/>
                </a:lnTo>
                <a:lnTo>
                  <a:pt x="2125138" y="1232074"/>
                </a:lnTo>
                <a:lnTo>
                  <a:pt x="2148056" y="1198084"/>
                </a:lnTo>
                <a:lnTo>
                  <a:pt x="2156460" y="1156462"/>
                </a:lnTo>
                <a:lnTo>
                  <a:pt x="2156460" y="106934"/>
                </a:lnTo>
                <a:lnTo>
                  <a:pt x="2148056" y="65311"/>
                </a:lnTo>
                <a:lnTo>
                  <a:pt x="2125138" y="31321"/>
                </a:lnTo>
                <a:lnTo>
                  <a:pt x="2091148" y="8403"/>
                </a:lnTo>
                <a:lnTo>
                  <a:pt x="2049526" y="0"/>
                </a:lnTo>
                <a:close/>
              </a:path>
            </a:pathLst>
          </a:custGeom>
          <a:solidFill>
            <a:srgbClr val="E2EDFF">
              <a:alpha val="36862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914900" y="1699260"/>
            <a:ext cx="2380615" cy="4036060"/>
          </a:xfrm>
          <a:custGeom>
            <a:avLst/>
            <a:gdLst/>
            <a:ahLst/>
            <a:cxnLst/>
            <a:rect l="l" t="t" r="r" b="b"/>
            <a:pathLst>
              <a:path w="2380615" h="4036060">
                <a:moveTo>
                  <a:pt x="2213229" y="0"/>
                </a:moveTo>
                <a:lnTo>
                  <a:pt x="167259" y="0"/>
                </a:lnTo>
                <a:lnTo>
                  <a:pt x="122810" y="5977"/>
                </a:lnTo>
                <a:lnTo>
                  <a:pt x="82860" y="22845"/>
                </a:lnTo>
                <a:lnTo>
                  <a:pt x="49006" y="49006"/>
                </a:lnTo>
                <a:lnTo>
                  <a:pt x="22845" y="82860"/>
                </a:lnTo>
                <a:lnTo>
                  <a:pt x="5977" y="122810"/>
                </a:lnTo>
                <a:lnTo>
                  <a:pt x="0" y="167259"/>
                </a:lnTo>
                <a:lnTo>
                  <a:pt x="0" y="3868292"/>
                </a:lnTo>
                <a:lnTo>
                  <a:pt x="5977" y="3912763"/>
                </a:lnTo>
                <a:lnTo>
                  <a:pt x="22845" y="3952719"/>
                </a:lnTo>
                <a:lnTo>
                  <a:pt x="49006" y="3986569"/>
                </a:lnTo>
                <a:lnTo>
                  <a:pt x="82860" y="4012720"/>
                </a:lnTo>
                <a:lnTo>
                  <a:pt x="122810" y="4029578"/>
                </a:lnTo>
                <a:lnTo>
                  <a:pt x="167259" y="4035552"/>
                </a:lnTo>
                <a:lnTo>
                  <a:pt x="2213229" y="4035552"/>
                </a:lnTo>
                <a:lnTo>
                  <a:pt x="2257677" y="4029578"/>
                </a:lnTo>
                <a:lnTo>
                  <a:pt x="2297627" y="4012720"/>
                </a:lnTo>
                <a:lnTo>
                  <a:pt x="2331481" y="3986569"/>
                </a:lnTo>
                <a:lnTo>
                  <a:pt x="2357642" y="3952719"/>
                </a:lnTo>
                <a:lnTo>
                  <a:pt x="2374510" y="3912763"/>
                </a:lnTo>
                <a:lnTo>
                  <a:pt x="2380488" y="3868292"/>
                </a:lnTo>
                <a:lnTo>
                  <a:pt x="2380488" y="167259"/>
                </a:lnTo>
                <a:lnTo>
                  <a:pt x="2374510" y="122810"/>
                </a:lnTo>
                <a:lnTo>
                  <a:pt x="2357642" y="82860"/>
                </a:lnTo>
                <a:lnTo>
                  <a:pt x="2331481" y="49006"/>
                </a:lnTo>
                <a:lnTo>
                  <a:pt x="2297627" y="22845"/>
                </a:lnTo>
                <a:lnTo>
                  <a:pt x="2257677" y="5977"/>
                </a:lnTo>
                <a:lnTo>
                  <a:pt x="221322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027676" y="1807464"/>
            <a:ext cx="2155190" cy="1263650"/>
          </a:xfrm>
          <a:custGeom>
            <a:avLst/>
            <a:gdLst/>
            <a:ahLst/>
            <a:cxnLst/>
            <a:rect l="l" t="t" r="r" b="b"/>
            <a:pathLst>
              <a:path w="2155190" h="1263650">
                <a:moveTo>
                  <a:pt x="2048002" y="0"/>
                </a:moveTo>
                <a:lnTo>
                  <a:pt x="106934" y="0"/>
                </a:lnTo>
                <a:lnTo>
                  <a:pt x="65311" y="8403"/>
                </a:lnTo>
                <a:lnTo>
                  <a:pt x="31321" y="31321"/>
                </a:lnTo>
                <a:lnTo>
                  <a:pt x="8403" y="65311"/>
                </a:lnTo>
                <a:lnTo>
                  <a:pt x="0" y="106934"/>
                </a:lnTo>
                <a:lnTo>
                  <a:pt x="0" y="1156462"/>
                </a:lnTo>
                <a:lnTo>
                  <a:pt x="8403" y="1198084"/>
                </a:lnTo>
                <a:lnTo>
                  <a:pt x="31321" y="1232074"/>
                </a:lnTo>
                <a:lnTo>
                  <a:pt x="65311" y="1254992"/>
                </a:lnTo>
                <a:lnTo>
                  <a:pt x="106934" y="1263396"/>
                </a:lnTo>
                <a:lnTo>
                  <a:pt x="2048002" y="1263396"/>
                </a:lnTo>
                <a:lnTo>
                  <a:pt x="2089624" y="1254992"/>
                </a:lnTo>
                <a:lnTo>
                  <a:pt x="2123614" y="1232074"/>
                </a:lnTo>
                <a:lnTo>
                  <a:pt x="2146532" y="1198084"/>
                </a:lnTo>
                <a:lnTo>
                  <a:pt x="2154935" y="1156462"/>
                </a:lnTo>
                <a:lnTo>
                  <a:pt x="2154935" y="106934"/>
                </a:lnTo>
                <a:lnTo>
                  <a:pt x="2146532" y="65311"/>
                </a:lnTo>
                <a:lnTo>
                  <a:pt x="2123614" y="31321"/>
                </a:lnTo>
                <a:lnTo>
                  <a:pt x="2089624" y="8403"/>
                </a:lnTo>
                <a:lnTo>
                  <a:pt x="2048002" y="0"/>
                </a:lnTo>
                <a:close/>
              </a:path>
            </a:pathLst>
          </a:custGeom>
          <a:solidFill>
            <a:srgbClr val="E2EDFF">
              <a:alpha val="36862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5086350" y="3176142"/>
            <a:ext cx="713740" cy="92201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60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ESR-31</a:t>
            </a:r>
            <a:endParaRPr sz="16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  <a:p>
            <a:pPr marL="12700">
              <a:lnSpc>
                <a:spcPct val="100000"/>
              </a:lnSpc>
              <a:spcBef>
                <a:spcPts val="905"/>
              </a:spcBef>
            </a:pPr>
            <a:r>
              <a:rPr sz="800" spc="70" dirty="0">
                <a:solidFill>
                  <a:srgbClr val="275EC6"/>
                </a:solidFill>
                <a:latin typeface="Calibri"/>
                <a:cs typeface="Calibri"/>
              </a:rPr>
              <a:t>Интерфейсы</a:t>
            </a:r>
            <a:endParaRPr sz="8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30"/>
              </a:spcBef>
            </a:pPr>
            <a:r>
              <a:rPr sz="1100" b="1" spc="20" dirty="0">
                <a:latin typeface="Arial"/>
                <a:cs typeface="Arial"/>
              </a:rPr>
              <a:t>8 </a:t>
            </a:r>
            <a:r>
              <a:rPr sz="1100" b="1" spc="-10" dirty="0">
                <a:latin typeface="Arial"/>
                <a:cs typeface="Arial"/>
              </a:rPr>
              <a:t>×</a:t>
            </a:r>
            <a:r>
              <a:rPr sz="1100" b="1" spc="-100" dirty="0">
                <a:latin typeface="Arial"/>
                <a:cs typeface="Arial"/>
              </a:rPr>
              <a:t> </a:t>
            </a:r>
            <a:r>
              <a:rPr sz="1100" b="1" spc="-20" dirty="0">
                <a:latin typeface="Arial"/>
                <a:cs typeface="Arial"/>
              </a:rPr>
              <a:t>1G</a:t>
            </a:r>
            <a:endParaRPr sz="11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05"/>
              </a:spcBef>
            </a:pPr>
            <a:r>
              <a:rPr sz="1100" b="1" spc="15" dirty="0">
                <a:latin typeface="Arial"/>
                <a:cs typeface="Arial"/>
              </a:rPr>
              <a:t>6 </a:t>
            </a:r>
            <a:r>
              <a:rPr sz="1100" b="1" spc="-15" dirty="0">
                <a:latin typeface="Arial"/>
                <a:cs typeface="Arial"/>
              </a:rPr>
              <a:t>× </a:t>
            </a:r>
            <a:r>
              <a:rPr sz="1100" b="1" spc="-20" dirty="0">
                <a:latin typeface="Arial"/>
                <a:cs typeface="Arial"/>
              </a:rPr>
              <a:t>1G</a:t>
            </a:r>
            <a:r>
              <a:rPr sz="1100" b="1" spc="-155" dirty="0">
                <a:latin typeface="Arial"/>
                <a:cs typeface="Arial"/>
              </a:rPr>
              <a:t> </a:t>
            </a:r>
            <a:r>
              <a:rPr sz="1100" b="1" spc="-90" dirty="0">
                <a:latin typeface="Arial"/>
                <a:cs typeface="Arial"/>
              </a:rPr>
              <a:t>SFP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857490" y="2134216"/>
            <a:ext cx="873125" cy="1001556"/>
          </a:xfrm>
          <a:prstGeom prst="rect">
            <a:avLst/>
          </a:prstGeom>
        </p:spPr>
        <p:txBody>
          <a:bodyPr vert="horz" wrap="square" lIns="0" tIns="1663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10"/>
              </a:spcBef>
            </a:pPr>
            <a:r>
              <a:rPr sz="2800" b="1" spc="85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250</a:t>
            </a:r>
            <a:endParaRPr sz="28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  <a:p>
            <a:pPr marL="12700">
              <a:lnSpc>
                <a:spcPct val="100000"/>
              </a:lnSpc>
              <a:spcBef>
                <a:spcPts val="484"/>
              </a:spcBef>
            </a:pPr>
            <a:r>
              <a:rPr sz="1100" spc="60" dirty="0">
                <a:latin typeface="Calibri"/>
                <a:cs typeface="Calibri"/>
              </a:rPr>
              <a:t>VPN-</a:t>
            </a:r>
            <a:endParaRPr sz="11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100" spc="85" dirty="0">
                <a:latin typeface="Calibri"/>
                <a:cs typeface="Calibri"/>
              </a:rPr>
              <a:t>т</a:t>
            </a:r>
            <a:r>
              <a:rPr sz="1100" spc="75" dirty="0">
                <a:latin typeface="Calibri"/>
                <a:cs typeface="Calibri"/>
              </a:rPr>
              <a:t>у</a:t>
            </a:r>
            <a:r>
              <a:rPr sz="1100" spc="80" dirty="0">
                <a:latin typeface="Calibri"/>
                <a:cs typeface="Calibri"/>
              </a:rPr>
              <a:t>ннел</a:t>
            </a:r>
            <a:r>
              <a:rPr sz="1100" spc="70" dirty="0">
                <a:latin typeface="Calibri"/>
                <a:cs typeface="Calibri"/>
              </a:rPr>
              <a:t>е</a:t>
            </a:r>
            <a:r>
              <a:rPr sz="1100" spc="105" dirty="0">
                <a:latin typeface="Calibri"/>
                <a:cs typeface="Calibri"/>
              </a:rPr>
              <a:t>й</a:t>
            </a:r>
            <a:endParaRPr sz="1100" dirty="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872730" y="4250807"/>
            <a:ext cx="1014730" cy="1002030"/>
          </a:xfrm>
          <a:prstGeom prst="rect">
            <a:avLst/>
          </a:prstGeom>
        </p:spPr>
        <p:txBody>
          <a:bodyPr vert="horz" wrap="square" lIns="0" tIns="1657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5"/>
              </a:spcBef>
            </a:pPr>
            <a:r>
              <a:rPr sz="2800" b="1" spc="155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3,2M</a:t>
            </a:r>
            <a:endParaRPr sz="28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1100" spc="85" dirty="0">
                <a:latin typeface="Calibri"/>
                <a:cs typeface="Calibri"/>
              </a:rPr>
              <a:t>Конкурентных</a:t>
            </a:r>
            <a:endParaRPr sz="11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100" spc="75" dirty="0">
                <a:latin typeface="Calibri"/>
                <a:cs typeface="Calibri"/>
              </a:rPr>
              <a:t>сессий</a:t>
            </a:r>
            <a:endParaRPr sz="1100" dirty="0">
              <a:latin typeface="Calibri"/>
              <a:cs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2644139" y="1990344"/>
            <a:ext cx="646176" cy="2545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6092190" y="3659915"/>
            <a:ext cx="873760" cy="438150"/>
          </a:xfrm>
          <a:prstGeom prst="rect">
            <a:avLst/>
          </a:prstGeom>
        </p:spPr>
        <p:txBody>
          <a:bodyPr vert="horz" wrap="square" lIns="0" tIns="50800" rIns="0" bIns="0" rtlCol="0">
            <a:spAutoFit/>
          </a:bodyPr>
          <a:lstStyle/>
          <a:p>
            <a:pPr marL="128270" indent="-116205">
              <a:lnSpc>
                <a:spcPct val="100000"/>
              </a:lnSpc>
              <a:spcBef>
                <a:spcPts val="400"/>
              </a:spcBef>
              <a:buAutoNum type="arabicPlain" startAt="2"/>
              <a:tabLst>
                <a:tab pos="128905" algn="l"/>
              </a:tabLst>
            </a:pPr>
            <a:r>
              <a:rPr sz="1100" b="1" spc="-10" dirty="0">
                <a:latin typeface="Arial"/>
                <a:cs typeface="Arial"/>
              </a:rPr>
              <a:t>× </a:t>
            </a:r>
            <a:r>
              <a:rPr sz="1100" b="1" spc="-5" dirty="0">
                <a:latin typeface="Arial"/>
                <a:cs typeface="Arial"/>
              </a:rPr>
              <a:t>10G</a:t>
            </a:r>
            <a:r>
              <a:rPr sz="1100" b="1" spc="-135" dirty="0">
                <a:latin typeface="Arial"/>
                <a:cs typeface="Arial"/>
              </a:rPr>
              <a:t> </a:t>
            </a:r>
            <a:r>
              <a:rPr sz="1100" b="1" spc="-70" dirty="0">
                <a:latin typeface="Arial"/>
                <a:cs typeface="Arial"/>
              </a:rPr>
              <a:t>SFP+</a:t>
            </a:r>
            <a:endParaRPr sz="1100">
              <a:latin typeface="Arial"/>
              <a:cs typeface="Arial"/>
            </a:endParaRPr>
          </a:p>
          <a:p>
            <a:pPr marL="128270" indent="-116205">
              <a:lnSpc>
                <a:spcPct val="100000"/>
              </a:lnSpc>
              <a:spcBef>
                <a:spcPts val="305"/>
              </a:spcBef>
              <a:buAutoNum type="arabicPlain" startAt="2"/>
              <a:tabLst>
                <a:tab pos="128905" algn="l"/>
              </a:tabLst>
            </a:pPr>
            <a:r>
              <a:rPr sz="1100" b="1" spc="-15" dirty="0">
                <a:latin typeface="Arial"/>
                <a:cs typeface="Arial"/>
              </a:rPr>
              <a:t>×</a:t>
            </a:r>
            <a:r>
              <a:rPr sz="1100" b="1" spc="-35" dirty="0">
                <a:latin typeface="Arial"/>
                <a:cs typeface="Arial"/>
              </a:rPr>
              <a:t> </a:t>
            </a:r>
            <a:r>
              <a:rPr sz="1100" b="1" spc="-10" dirty="0">
                <a:latin typeface="Arial"/>
                <a:cs typeface="Arial"/>
              </a:rPr>
              <a:t>Serial</a:t>
            </a:r>
            <a:endParaRPr sz="11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548889" y="3176142"/>
            <a:ext cx="1708150" cy="23863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60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ESR-30</a:t>
            </a:r>
            <a:endParaRPr sz="16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  <a:p>
            <a:pPr marL="12700">
              <a:lnSpc>
                <a:spcPct val="100000"/>
              </a:lnSpc>
              <a:spcBef>
                <a:spcPts val="905"/>
              </a:spcBef>
            </a:pPr>
            <a:r>
              <a:rPr sz="800" spc="70" dirty="0">
                <a:solidFill>
                  <a:srgbClr val="275EC6"/>
                </a:solidFill>
                <a:latin typeface="Calibri"/>
                <a:cs typeface="Calibri"/>
              </a:rPr>
              <a:t>Интерфейсы</a:t>
            </a:r>
            <a:endParaRPr sz="8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30"/>
              </a:spcBef>
            </a:pPr>
            <a:r>
              <a:rPr sz="1100" b="1" spc="20" dirty="0">
                <a:latin typeface="Arial"/>
                <a:cs typeface="Arial"/>
              </a:rPr>
              <a:t>4 </a:t>
            </a:r>
            <a:r>
              <a:rPr sz="1100" b="1" spc="-10" dirty="0">
                <a:latin typeface="Arial"/>
                <a:cs typeface="Arial"/>
              </a:rPr>
              <a:t>×</a:t>
            </a:r>
            <a:r>
              <a:rPr sz="1100" b="1" spc="-85" dirty="0">
                <a:latin typeface="Arial"/>
                <a:cs typeface="Arial"/>
              </a:rPr>
              <a:t> </a:t>
            </a:r>
            <a:r>
              <a:rPr sz="1100" b="1" spc="-20" dirty="0">
                <a:latin typeface="Arial"/>
                <a:cs typeface="Arial"/>
              </a:rPr>
              <a:t>1G</a:t>
            </a:r>
            <a:endParaRPr sz="11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05"/>
              </a:spcBef>
            </a:pPr>
            <a:r>
              <a:rPr sz="1100" b="1" spc="15" dirty="0">
                <a:latin typeface="Arial"/>
                <a:cs typeface="Arial"/>
              </a:rPr>
              <a:t>2 </a:t>
            </a:r>
            <a:r>
              <a:rPr sz="1100" b="1" spc="-15" dirty="0">
                <a:latin typeface="Arial"/>
                <a:cs typeface="Arial"/>
              </a:rPr>
              <a:t>× </a:t>
            </a:r>
            <a:r>
              <a:rPr sz="1100" b="1" spc="-10" dirty="0">
                <a:latin typeface="Arial"/>
                <a:cs typeface="Arial"/>
              </a:rPr>
              <a:t>10G</a:t>
            </a:r>
            <a:r>
              <a:rPr sz="1100" b="1" spc="-100" dirty="0">
                <a:latin typeface="Arial"/>
                <a:cs typeface="Arial"/>
              </a:rPr>
              <a:t> </a:t>
            </a:r>
            <a:r>
              <a:rPr sz="1100" b="1" spc="-70" dirty="0">
                <a:latin typeface="Arial"/>
                <a:cs typeface="Arial"/>
              </a:rPr>
              <a:t>SFP+</a:t>
            </a:r>
            <a:endParaRPr sz="11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819"/>
              </a:spcBef>
            </a:pPr>
            <a:r>
              <a:rPr sz="800" spc="65" dirty="0">
                <a:solidFill>
                  <a:srgbClr val="275EC6"/>
                </a:solidFill>
                <a:latin typeface="Calibri"/>
                <a:cs typeface="Calibri"/>
              </a:rPr>
              <a:t>Производительность</a:t>
            </a:r>
            <a:endParaRPr sz="8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30"/>
              </a:spcBef>
            </a:pPr>
            <a:r>
              <a:rPr sz="1100" b="1" spc="-45" dirty="0">
                <a:latin typeface="Arial"/>
                <a:cs typeface="Arial"/>
              </a:rPr>
              <a:t>FW </a:t>
            </a:r>
            <a:r>
              <a:rPr sz="1100" b="1" spc="-15" dirty="0">
                <a:latin typeface="Arial"/>
                <a:cs typeface="Arial"/>
              </a:rPr>
              <a:t>- </a:t>
            </a:r>
            <a:r>
              <a:rPr sz="1100" b="1" spc="10" dirty="0">
                <a:latin typeface="Arial"/>
                <a:cs typeface="Arial"/>
              </a:rPr>
              <a:t>7,9</a:t>
            </a:r>
            <a:r>
              <a:rPr sz="1100" b="1" spc="-30" dirty="0">
                <a:latin typeface="Arial"/>
                <a:cs typeface="Arial"/>
              </a:rPr>
              <a:t> </a:t>
            </a:r>
            <a:r>
              <a:rPr sz="1100" b="1" spc="15" dirty="0">
                <a:latin typeface="Arial"/>
                <a:cs typeface="Arial"/>
              </a:rPr>
              <a:t>Гбит/c</a:t>
            </a:r>
            <a:endParaRPr sz="11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1100" b="1" spc="-35" dirty="0">
                <a:latin typeface="Arial"/>
                <a:cs typeface="Arial"/>
              </a:rPr>
              <a:t>IPsec </a:t>
            </a:r>
            <a:r>
              <a:rPr sz="1100" b="1" spc="-15" dirty="0">
                <a:latin typeface="Arial"/>
                <a:cs typeface="Arial"/>
              </a:rPr>
              <a:t>VPN - </a:t>
            </a:r>
            <a:r>
              <a:rPr sz="1100" b="1" spc="15" dirty="0">
                <a:latin typeface="Arial"/>
                <a:cs typeface="Arial"/>
              </a:rPr>
              <a:t>878,2</a:t>
            </a:r>
            <a:r>
              <a:rPr sz="1100" b="1" spc="-110" dirty="0">
                <a:latin typeface="Arial"/>
                <a:cs typeface="Arial"/>
              </a:rPr>
              <a:t> </a:t>
            </a:r>
            <a:r>
              <a:rPr sz="1100" b="1" spc="35" dirty="0">
                <a:latin typeface="Arial"/>
                <a:cs typeface="Arial"/>
              </a:rPr>
              <a:t>Мбит/c</a:t>
            </a:r>
            <a:endParaRPr sz="11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1100" b="1" spc="-20" dirty="0">
                <a:latin typeface="Arial"/>
                <a:cs typeface="Arial"/>
              </a:rPr>
              <a:t>IPS/IDS </a:t>
            </a:r>
            <a:r>
              <a:rPr sz="1100" b="1" spc="-15" dirty="0">
                <a:latin typeface="Arial"/>
                <a:cs typeface="Arial"/>
              </a:rPr>
              <a:t>- </a:t>
            </a:r>
            <a:r>
              <a:rPr sz="1100" b="1" spc="10" dirty="0">
                <a:latin typeface="Arial"/>
                <a:cs typeface="Arial"/>
              </a:rPr>
              <a:t>336,3</a:t>
            </a:r>
            <a:r>
              <a:rPr sz="1100" b="1" spc="-110" dirty="0">
                <a:latin typeface="Arial"/>
                <a:cs typeface="Arial"/>
              </a:rPr>
              <a:t> </a:t>
            </a:r>
            <a:r>
              <a:rPr sz="1100" b="1" spc="35" dirty="0">
                <a:latin typeface="Arial"/>
                <a:cs typeface="Arial"/>
              </a:rPr>
              <a:t>Мбит/c</a:t>
            </a:r>
            <a:endParaRPr sz="11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815"/>
              </a:spcBef>
            </a:pPr>
            <a:r>
              <a:rPr sz="800" spc="70" dirty="0">
                <a:solidFill>
                  <a:srgbClr val="275EC6"/>
                </a:solidFill>
                <a:latin typeface="Calibri"/>
                <a:cs typeface="Calibri"/>
              </a:rPr>
              <a:t>Питание</a:t>
            </a:r>
            <a:endParaRPr sz="800" dirty="0">
              <a:latin typeface="Calibri"/>
              <a:cs typeface="Calibri"/>
            </a:endParaRPr>
          </a:p>
          <a:p>
            <a:pPr marL="12700" marR="518795">
              <a:lnSpc>
                <a:spcPct val="100000"/>
              </a:lnSpc>
              <a:spcBef>
                <a:spcPts val="445"/>
              </a:spcBef>
            </a:pPr>
            <a:r>
              <a:rPr sz="1100" b="1" spc="-85" dirty="0">
                <a:latin typeface="Arial"/>
                <a:cs typeface="Arial"/>
              </a:rPr>
              <a:t>AC </a:t>
            </a:r>
            <a:r>
              <a:rPr sz="1100" b="1" spc="-15" dirty="0">
                <a:latin typeface="Arial"/>
                <a:cs typeface="Arial"/>
              </a:rPr>
              <a:t>-</a:t>
            </a:r>
            <a:r>
              <a:rPr sz="1100" b="1" spc="-40" dirty="0">
                <a:latin typeface="Arial"/>
                <a:cs typeface="Arial"/>
              </a:rPr>
              <a:t> </a:t>
            </a:r>
            <a:r>
              <a:rPr sz="1100" b="1" spc="10" dirty="0">
                <a:latin typeface="Arial"/>
                <a:cs typeface="Arial"/>
              </a:rPr>
              <a:t>встроенный  </a:t>
            </a:r>
            <a:r>
              <a:rPr sz="1100" b="1" spc="5" dirty="0">
                <a:latin typeface="Arial"/>
                <a:cs typeface="Arial"/>
              </a:rPr>
              <a:t>блок</a:t>
            </a:r>
            <a:r>
              <a:rPr sz="1100" b="1" spc="-30" dirty="0">
                <a:latin typeface="Arial"/>
                <a:cs typeface="Arial"/>
              </a:rPr>
              <a:t> </a:t>
            </a:r>
            <a:r>
              <a:rPr sz="1100" b="1" spc="35" dirty="0">
                <a:latin typeface="Arial"/>
                <a:cs typeface="Arial"/>
              </a:rPr>
              <a:t>питания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086350" y="4145901"/>
            <a:ext cx="1708150" cy="1416050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40"/>
              </a:spcBef>
            </a:pPr>
            <a:r>
              <a:rPr sz="800" spc="65" dirty="0">
                <a:solidFill>
                  <a:srgbClr val="275EC6"/>
                </a:solidFill>
                <a:latin typeface="Calibri"/>
                <a:cs typeface="Calibri"/>
              </a:rPr>
              <a:t>Производительность</a:t>
            </a:r>
            <a:endParaRPr sz="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30"/>
              </a:spcBef>
            </a:pPr>
            <a:r>
              <a:rPr sz="1100" b="1" spc="-45" dirty="0">
                <a:latin typeface="Arial"/>
                <a:cs typeface="Arial"/>
              </a:rPr>
              <a:t>FW </a:t>
            </a:r>
            <a:r>
              <a:rPr sz="1100" b="1" spc="-60" dirty="0">
                <a:latin typeface="Arial"/>
                <a:cs typeface="Arial"/>
              </a:rPr>
              <a:t>– </a:t>
            </a:r>
            <a:r>
              <a:rPr sz="1100" b="1" spc="10" dirty="0">
                <a:latin typeface="Arial"/>
                <a:cs typeface="Arial"/>
              </a:rPr>
              <a:t>8,1</a:t>
            </a:r>
            <a:r>
              <a:rPr sz="1100" b="1" spc="5" dirty="0">
                <a:latin typeface="Arial"/>
                <a:cs typeface="Arial"/>
              </a:rPr>
              <a:t> </a:t>
            </a:r>
            <a:r>
              <a:rPr sz="1100" b="1" spc="15" dirty="0">
                <a:latin typeface="Arial"/>
                <a:cs typeface="Arial"/>
              </a:rPr>
              <a:t>Гбит/c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1100" b="1" spc="-35" dirty="0">
                <a:latin typeface="Arial"/>
                <a:cs typeface="Arial"/>
              </a:rPr>
              <a:t>IPsec </a:t>
            </a:r>
            <a:r>
              <a:rPr sz="1100" b="1" spc="-15" dirty="0">
                <a:latin typeface="Arial"/>
                <a:cs typeface="Arial"/>
              </a:rPr>
              <a:t>VPN - </a:t>
            </a:r>
            <a:r>
              <a:rPr sz="1100" b="1" spc="15" dirty="0">
                <a:latin typeface="Arial"/>
                <a:cs typeface="Arial"/>
              </a:rPr>
              <a:t>867,2</a:t>
            </a:r>
            <a:r>
              <a:rPr sz="1100" b="1" spc="-95" dirty="0">
                <a:latin typeface="Arial"/>
                <a:cs typeface="Arial"/>
              </a:rPr>
              <a:t> </a:t>
            </a:r>
            <a:r>
              <a:rPr sz="1100" b="1" spc="35" dirty="0">
                <a:latin typeface="Arial"/>
                <a:cs typeface="Arial"/>
              </a:rPr>
              <a:t>Мбит/c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1100" b="1" spc="-20" dirty="0">
                <a:latin typeface="Arial"/>
                <a:cs typeface="Arial"/>
              </a:rPr>
              <a:t>IPS/IDS </a:t>
            </a:r>
            <a:r>
              <a:rPr sz="1100" b="1" spc="-15" dirty="0">
                <a:latin typeface="Arial"/>
                <a:cs typeface="Arial"/>
              </a:rPr>
              <a:t>- </a:t>
            </a:r>
            <a:r>
              <a:rPr sz="1100" b="1" spc="10" dirty="0">
                <a:latin typeface="Arial"/>
                <a:cs typeface="Arial"/>
              </a:rPr>
              <a:t>350,2</a:t>
            </a:r>
            <a:r>
              <a:rPr sz="1100" b="1" spc="-114" dirty="0">
                <a:latin typeface="Arial"/>
                <a:cs typeface="Arial"/>
              </a:rPr>
              <a:t> </a:t>
            </a:r>
            <a:r>
              <a:rPr sz="1100" b="1" spc="35" dirty="0">
                <a:latin typeface="Arial"/>
                <a:cs typeface="Arial"/>
              </a:rPr>
              <a:t>Мбит/c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815"/>
              </a:spcBef>
            </a:pPr>
            <a:r>
              <a:rPr sz="800" spc="70" dirty="0">
                <a:solidFill>
                  <a:srgbClr val="275EC6"/>
                </a:solidFill>
                <a:latin typeface="Calibri"/>
                <a:cs typeface="Calibri"/>
              </a:rPr>
              <a:t>Питание</a:t>
            </a:r>
            <a:endParaRPr sz="800">
              <a:latin typeface="Calibri"/>
              <a:cs typeface="Calibri"/>
            </a:endParaRPr>
          </a:p>
          <a:p>
            <a:pPr marL="12700" marR="616585">
              <a:lnSpc>
                <a:spcPct val="100000"/>
              </a:lnSpc>
              <a:spcBef>
                <a:spcPts val="445"/>
              </a:spcBef>
            </a:pPr>
            <a:r>
              <a:rPr sz="1100" b="1" spc="10" dirty="0">
                <a:latin typeface="Arial"/>
                <a:cs typeface="Arial"/>
              </a:rPr>
              <a:t>1+1 </a:t>
            </a:r>
            <a:r>
              <a:rPr sz="1100" b="1" spc="-15" dirty="0">
                <a:latin typeface="Arial"/>
                <a:cs typeface="Arial"/>
              </a:rPr>
              <a:t>- </a:t>
            </a:r>
            <a:r>
              <a:rPr sz="1100" b="1" spc="10" dirty="0">
                <a:latin typeface="Arial"/>
                <a:cs typeface="Arial"/>
              </a:rPr>
              <a:t>сменные  </a:t>
            </a:r>
            <a:r>
              <a:rPr sz="1100" b="1" spc="15" dirty="0">
                <a:latin typeface="Arial"/>
                <a:cs typeface="Arial"/>
              </a:rPr>
              <a:t>блоки</a:t>
            </a:r>
            <a:r>
              <a:rPr sz="1100" b="1" spc="-75" dirty="0">
                <a:latin typeface="Arial"/>
                <a:cs typeface="Arial"/>
              </a:rPr>
              <a:t> </a:t>
            </a:r>
            <a:r>
              <a:rPr sz="1100" b="1" spc="35" dirty="0">
                <a:latin typeface="Arial"/>
                <a:cs typeface="Arial"/>
              </a:rPr>
              <a:t>питания</a:t>
            </a:r>
            <a:endParaRPr sz="1100">
              <a:latin typeface="Arial"/>
              <a:cs typeface="Arial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11538457" y="332395"/>
            <a:ext cx="325755" cy="297180"/>
          </a:xfrm>
          <a:custGeom>
            <a:avLst/>
            <a:gdLst/>
            <a:ahLst/>
            <a:cxnLst/>
            <a:rect l="l" t="t" r="r" b="b"/>
            <a:pathLst>
              <a:path w="325754" h="297180">
                <a:moveTo>
                  <a:pt x="52096" y="188364"/>
                </a:moveTo>
                <a:lnTo>
                  <a:pt x="9808" y="211528"/>
                </a:lnTo>
                <a:lnTo>
                  <a:pt x="0" y="242752"/>
                </a:lnTo>
                <a:lnTo>
                  <a:pt x="2575" y="259294"/>
                </a:lnTo>
                <a:lnTo>
                  <a:pt x="9838" y="273966"/>
                </a:lnTo>
                <a:lnTo>
                  <a:pt x="21122" y="285810"/>
                </a:lnTo>
                <a:lnTo>
                  <a:pt x="35758" y="293871"/>
                </a:lnTo>
                <a:lnTo>
                  <a:pt x="52140" y="297103"/>
                </a:lnTo>
                <a:lnTo>
                  <a:pt x="68361" y="295280"/>
                </a:lnTo>
                <a:lnTo>
                  <a:pt x="83305" y="288703"/>
                </a:lnTo>
                <a:lnTo>
                  <a:pt x="95854" y="277670"/>
                </a:lnTo>
                <a:lnTo>
                  <a:pt x="117419" y="259070"/>
                </a:lnTo>
                <a:lnTo>
                  <a:pt x="143141" y="248580"/>
                </a:lnTo>
                <a:lnTo>
                  <a:pt x="170851" y="246696"/>
                </a:lnTo>
                <a:lnTo>
                  <a:pt x="197278" y="246696"/>
                </a:lnTo>
                <a:lnTo>
                  <a:pt x="197277" y="238778"/>
                </a:lnTo>
                <a:lnTo>
                  <a:pt x="143157" y="236891"/>
                </a:lnTo>
                <a:lnTo>
                  <a:pt x="95854" y="207803"/>
                </a:lnTo>
                <a:lnTo>
                  <a:pt x="83288" y="196760"/>
                </a:lnTo>
                <a:lnTo>
                  <a:pt x="68328" y="190184"/>
                </a:lnTo>
                <a:lnTo>
                  <a:pt x="52096" y="188364"/>
                </a:lnTo>
                <a:close/>
              </a:path>
              <a:path w="325754" h="297180">
                <a:moveTo>
                  <a:pt x="208970" y="111964"/>
                </a:moveTo>
                <a:lnTo>
                  <a:pt x="203131" y="116651"/>
                </a:lnTo>
                <a:lnTo>
                  <a:pt x="196616" y="120421"/>
                </a:lnTo>
                <a:lnTo>
                  <a:pt x="189647" y="123146"/>
                </a:lnTo>
                <a:lnTo>
                  <a:pt x="209650" y="143427"/>
                </a:lnTo>
                <a:lnTo>
                  <a:pt x="221870" y="168428"/>
                </a:lnTo>
                <a:lnTo>
                  <a:pt x="225664" y="196013"/>
                </a:lnTo>
                <a:lnTo>
                  <a:pt x="220389" y="224047"/>
                </a:lnTo>
                <a:lnTo>
                  <a:pt x="217145" y="240472"/>
                </a:lnTo>
                <a:lnTo>
                  <a:pt x="218946" y="256749"/>
                </a:lnTo>
                <a:lnTo>
                  <a:pt x="225493" y="271756"/>
                </a:lnTo>
                <a:lnTo>
                  <a:pt x="236482" y="284369"/>
                </a:lnTo>
                <a:lnTo>
                  <a:pt x="250775" y="293034"/>
                </a:lnTo>
                <a:lnTo>
                  <a:pt x="266648" y="296894"/>
                </a:lnTo>
                <a:lnTo>
                  <a:pt x="282948" y="295850"/>
                </a:lnTo>
                <a:lnTo>
                  <a:pt x="298520" y="289799"/>
                </a:lnTo>
                <a:lnTo>
                  <a:pt x="311521" y="279293"/>
                </a:lnTo>
                <a:lnTo>
                  <a:pt x="320561" y="265654"/>
                </a:lnTo>
                <a:lnTo>
                  <a:pt x="325150" y="249936"/>
                </a:lnTo>
                <a:lnTo>
                  <a:pt x="324792" y="233195"/>
                </a:lnTo>
                <a:lnTo>
                  <a:pt x="319390" y="217359"/>
                </a:lnTo>
                <a:lnTo>
                  <a:pt x="309705" y="204184"/>
                </a:lnTo>
                <a:lnTo>
                  <a:pt x="296555" y="194492"/>
                </a:lnTo>
                <a:lnTo>
                  <a:pt x="280753" y="189109"/>
                </a:lnTo>
                <a:lnTo>
                  <a:pt x="253904" y="179689"/>
                </a:lnTo>
                <a:lnTo>
                  <a:pt x="231981" y="162600"/>
                </a:lnTo>
                <a:lnTo>
                  <a:pt x="216498" y="139479"/>
                </a:lnTo>
                <a:lnTo>
                  <a:pt x="208970" y="111964"/>
                </a:lnTo>
                <a:close/>
              </a:path>
              <a:path w="325754" h="297180">
                <a:moveTo>
                  <a:pt x="197278" y="246696"/>
                </a:moveTo>
                <a:lnTo>
                  <a:pt x="170851" y="246696"/>
                </a:lnTo>
                <a:lnTo>
                  <a:pt x="198382" y="253913"/>
                </a:lnTo>
                <a:lnTo>
                  <a:pt x="197278" y="246696"/>
                </a:lnTo>
                <a:close/>
              </a:path>
              <a:path w="325754" h="297180">
                <a:moveTo>
                  <a:pt x="198382" y="231548"/>
                </a:moveTo>
                <a:lnTo>
                  <a:pt x="170863" y="238778"/>
                </a:lnTo>
                <a:lnTo>
                  <a:pt x="197277" y="238778"/>
                </a:lnTo>
                <a:lnTo>
                  <a:pt x="198382" y="231548"/>
                </a:lnTo>
                <a:close/>
              </a:path>
              <a:path w="325754" h="297180">
                <a:moveTo>
                  <a:pt x="158016" y="0"/>
                </a:moveTo>
                <a:lnTo>
                  <a:pt x="116880" y="25163"/>
                </a:lnTo>
                <a:lnTo>
                  <a:pt x="108545" y="56422"/>
                </a:lnTo>
                <a:lnTo>
                  <a:pt x="111802" y="72841"/>
                </a:lnTo>
                <a:lnTo>
                  <a:pt x="117088" y="100866"/>
                </a:lnTo>
                <a:lnTo>
                  <a:pt x="113291" y="128445"/>
                </a:lnTo>
                <a:lnTo>
                  <a:pt x="101063" y="153446"/>
                </a:lnTo>
                <a:lnTo>
                  <a:pt x="81060" y="173742"/>
                </a:lnTo>
                <a:lnTo>
                  <a:pt x="88030" y="176468"/>
                </a:lnTo>
                <a:lnTo>
                  <a:pt x="94533" y="180241"/>
                </a:lnTo>
                <a:lnTo>
                  <a:pt x="100384" y="184924"/>
                </a:lnTo>
                <a:lnTo>
                  <a:pt x="107902" y="157416"/>
                </a:lnTo>
                <a:lnTo>
                  <a:pt x="123386" y="134307"/>
                </a:lnTo>
                <a:lnTo>
                  <a:pt x="145314" y="117220"/>
                </a:lnTo>
                <a:lnTo>
                  <a:pt x="172166" y="107780"/>
                </a:lnTo>
                <a:lnTo>
                  <a:pt x="187979" y="102390"/>
                </a:lnTo>
                <a:lnTo>
                  <a:pt x="201138" y="92689"/>
                </a:lnTo>
                <a:lnTo>
                  <a:pt x="210824" y="79502"/>
                </a:lnTo>
                <a:lnTo>
                  <a:pt x="216215" y="63652"/>
                </a:lnTo>
                <a:lnTo>
                  <a:pt x="216553" y="46914"/>
                </a:lnTo>
                <a:lnTo>
                  <a:pt x="211950" y="31201"/>
                </a:lnTo>
                <a:lnTo>
                  <a:pt x="202899" y="17568"/>
                </a:lnTo>
                <a:lnTo>
                  <a:pt x="189890" y="7070"/>
                </a:lnTo>
                <a:lnTo>
                  <a:pt x="174317" y="1030"/>
                </a:lnTo>
                <a:lnTo>
                  <a:pt x="158016" y="0"/>
                </a:lnTo>
                <a:close/>
              </a:path>
            </a:pathLst>
          </a:custGeom>
          <a:solidFill>
            <a:srgbClr val="275E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3813809" y="1955749"/>
            <a:ext cx="727075" cy="2705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800" spc="65" dirty="0">
                <a:solidFill>
                  <a:srgbClr val="275EC6"/>
                </a:solidFill>
                <a:latin typeface="Calibri"/>
                <a:cs typeface="Calibri"/>
              </a:rPr>
              <a:t>Тр</a:t>
            </a:r>
            <a:r>
              <a:rPr sz="800" spc="50" dirty="0">
                <a:solidFill>
                  <a:srgbClr val="275EC6"/>
                </a:solidFill>
                <a:latin typeface="Calibri"/>
                <a:cs typeface="Calibri"/>
              </a:rPr>
              <a:t>а</a:t>
            </a:r>
            <a:r>
              <a:rPr sz="800" spc="70" dirty="0">
                <a:solidFill>
                  <a:srgbClr val="275EC6"/>
                </a:solidFill>
                <a:latin typeface="Calibri"/>
                <a:cs typeface="Calibri"/>
              </a:rPr>
              <a:t>н</a:t>
            </a:r>
            <a:r>
              <a:rPr sz="800" spc="60" dirty="0">
                <a:solidFill>
                  <a:srgbClr val="275EC6"/>
                </a:solidFill>
                <a:latin typeface="Calibri"/>
                <a:cs typeface="Calibri"/>
              </a:rPr>
              <a:t>спо</a:t>
            </a:r>
            <a:r>
              <a:rPr sz="800" spc="70" dirty="0">
                <a:solidFill>
                  <a:srgbClr val="275EC6"/>
                </a:solidFill>
                <a:latin typeface="Calibri"/>
                <a:cs typeface="Calibri"/>
              </a:rPr>
              <a:t>ртн</a:t>
            </a:r>
            <a:r>
              <a:rPr sz="800" spc="55" dirty="0">
                <a:solidFill>
                  <a:srgbClr val="275EC6"/>
                </a:solidFill>
                <a:latin typeface="Calibri"/>
                <a:cs typeface="Calibri"/>
              </a:rPr>
              <a:t>а</a:t>
            </a:r>
            <a:r>
              <a:rPr sz="800" spc="65" dirty="0">
                <a:solidFill>
                  <a:srgbClr val="275EC6"/>
                </a:solidFill>
                <a:latin typeface="Calibri"/>
                <a:cs typeface="Calibri"/>
              </a:rPr>
              <a:t>я</a:t>
            </a:r>
            <a:endParaRPr sz="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800" spc="60" dirty="0">
                <a:solidFill>
                  <a:srgbClr val="275EC6"/>
                </a:solidFill>
                <a:latin typeface="Calibri"/>
                <a:cs typeface="Calibri"/>
              </a:rPr>
              <a:t>безопасность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3517391" y="1952244"/>
            <a:ext cx="263651" cy="28803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082540" y="1740407"/>
            <a:ext cx="2031491" cy="135483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2732532" y="2343911"/>
            <a:ext cx="1693164" cy="75133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7225665" y="386588"/>
            <a:ext cx="309880" cy="1827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b="1" spc="-55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  <a:hlinkClick r:id="rId7" action="ppaction://hlinksldjump"/>
              </a:rPr>
              <a:t>MES</a:t>
            </a:r>
            <a:endParaRPr sz="11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9058402" y="386588"/>
            <a:ext cx="233679" cy="1827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b="1" spc="-10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  <a:hlinkClick r:id="" action="ppaction://noaction"/>
              </a:rPr>
              <a:t>ME</a:t>
            </a:r>
            <a:endParaRPr sz="11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6389370" y="386588"/>
            <a:ext cx="332105" cy="1827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b="1" spc="-55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  <a:hlinkClick r:id="rId8" action="ppaction://hlinksldjump"/>
              </a:rPr>
              <a:t>P</a:t>
            </a:r>
            <a:r>
              <a:rPr sz="1100" b="1" spc="5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  <a:hlinkClick r:id="rId8" action="ppaction://hlinksldjump"/>
              </a:rPr>
              <a:t>O</a:t>
            </a:r>
            <a:r>
              <a:rPr sz="1100" b="1" spc="70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  <a:hlinkClick r:id="rId8" action="ppaction://hlinksldjump"/>
              </a:rPr>
              <a:t>N</a:t>
            </a:r>
            <a:endParaRPr sz="11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1183271" y="2495423"/>
            <a:ext cx="397116" cy="39712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4">
            <a:extLst>
              <a:ext uri="{FF2B5EF4-FFF2-40B4-BE49-F238E27FC236}">
                <a16:creationId xmlns:a16="http://schemas.microsoft.com/office/drawing/2014/main" id="{002CDFA4-344E-8F59-7DFC-014025D3E081}"/>
              </a:ext>
            </a:extLst>
          </p:cNvPr>
          <p:cNvSpPr/>
          <p:nvPr/>
        </p:nvSpPr>
        <p:spPr>
          <a:xfrm>
            <a:off x="7921752" y="297179"/>
            <a:ext cx="702945" cy="372110"/>
          </a:xfrm>
          <a:custGeom>
            <a:avLst/>
            <a:gdLst/>
            <a:ahLst/>
            <a:cxnLst/>
            <a:rect l="l" t="t" r="r" b="b"/>
            <a:pathLst>
              <a:path w="702945" h="372109">
                <a:moveTo>
                  <a:pt x="516636" y="0"/>
                </a:moveTo>
                <a:lnTo>
                  <a:pt x="185927" y="0"/>
                </a:lnTo>
                <a:lnTo>
                  <a:pt x="136480" y="6637"/>
                </a:lnTo>
                <a:lnTo>
                  <a:pt x="92060" y="25371"/>
                </a:lnTo>
                <a:lnTo>
                  <a:pt x="54435" y="54435"/>
                </a:lnTo>
                <a:lnTo>
                  <a:pt x="25371" y="92060"/>
                </a:lnTo>
                <a:lnTo>
                  <a:pt x="6637" y="136480"/>
                </a:lnTo>
                <a:lnTo>
                  <a:pt x="0" y="185928"/>
                </a:lnTo>
                <a:lnTo>
                  <a:pt x="6637" y="235375"/>
                </a:lnTo>
                <a:lnTo>
                  <a:pt x="25371" y="279795"/>
                </a:lnTo>
                <a:lnTo>
                  <a:pt x="54435" y="317420"/>
                </a:lnTo>
                <a:lnTo>
                  <a:pt x="92060" y="346484"/>
                </a:lnTo>
                <a:lnTo>
                  <a:pt x="136480" y="365218"/>
                </a:lnTo>
                <a:lnTo>
                  <a:pt x="185927" y="371856"/>
                </a:lnTo>
                <a:lnTo>
                  <a:pt x="516636" y="371856"/>
                </a:lnTo>
                <a:lnTo>
                  <a:pt x="566083" y="365218"/>
                </a:lnTo>
                <a:lnTo>
                  <a:pt x="610503" y="346484"/>
                </a:lnTo>
                <a:lnTo>
                  <a:pt x="648128" y="317420"/>
                </a:lnTo>
                <a:lnTo>
                  <a:pt x="677192" y="279795"/>
                </a:lnTo>
                <a:lnTo>
                  <a:pt x="695926" y="235375"/>
                </a:lnTo>
                <a:lnTo>
                  <a:pt x="702564" y="185928"/>
                </a:lnTo>
                <a:lnTo>
                  <a:pt x="695926" y="136480"/>
                </a:lnTo>
                <a:lnTo>
                  <a:pt x="677192" y="92060"/>
                </a:lnTo>
                <a:lnTo>
                  <a:pt x="648128" y="54435"/>
                </a:lnTo>
                <a:lnTo>
                  <a:pt x="610503" y="25371"/>
                </a:lnTo>
                <a:lnTo>
                  <a:pt x="566083" y="6637"/>
                </a:lnTo>
                <a:lnTo>
                  <a:pt x="516636" y="0"/>
                </a:lnTo>
                <a:close/>
              </a:path>
            </a:pathLst>
          </a:custGeom>
          <a:solidFill>
            <a:srgbClr val="275E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6">
            <a:extLst>
              <a:ext uri="{FF2B5EF4-FFF2-40B4-BE49-F238E27FC236}">
                <a16:creationId xmlns:a16="http://schemas.microsoft.com/office/drawing/2014/main" id="{2D9655A2-305C-BE03-3871-21F712F32131}"/>
              </a:ext>
            </a:extLst>
          </p:cNvPr>
          <p:cNvSpPr txBox="1"/>
          <p:nvPr/>
        </p:nvSpPr>
        <p:spPr>
          <a:xfrm>
            <a:off x="8128443" y="389614"/>
            <a:ext cx="277495" cy="1827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b="1" spc="-140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  <a:hlinkClick r:id="rId10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</a:t>
            </a:r>
            <a:r>
              <a:rPr sz="1100" b="1" spc="-80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  <a:hlinkClick r:id="rId10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SR</a:t>
            </a:r>
            <a:endParaRPr sz="11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8226D63C-7CE9-7040-993F-BDEE83E5975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4140" y="6116850"/>
            <a:ext cx="1971216" cy="450662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608054" y="5165725"/>
            <a:ext cx="583946" cy="88803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585971" y="1677923"/>
            <a:ext cx="2382520" cy="3299460"/>
          </a:xfrm>
          <a:custGeom>
            <a:avLst/>
            <a:gdLst/>
            <a:ahLst/>
            <a:cxnLst/>
            <a:rect l="l" t="t" r="r" b="b"/>
            <a:pathLst>
              <a:path w="2382520" h="3299460">
                <a:moveTo>
                  <a:pt x="2214626" y="0"/>
                </a:moveTo>
                <a:lnTo>
                  <a:pt x="167386" y="0"/>
                </a:lnTo>
                <a:lnTo>
                  <a:pt x="122884" y="5978"/>
                </a:lnTo>
                <a:lnTo>
                  <a:pt x="82898" y="22850"/>
                </a:lnTo>
                <a:lnTo>
                  <a:pt x="49022" y="49022"/>
                </a:lnTo>
                <a:lnTo>
                  <a:pt x="22850" y="82898"/>
                </a:lnTo>
                <a:lnTo>
                  <a:pt x="5978" y="122884"/>
                </a:lnTo>
                <a:lnTo>
                  <a:pt x="0" y="167386"/>
                </a:lnTo>
                <a:lnTo>
                  <a:pt x="0" y="3132074"/>
                </a:lnTo>
                <a:lnTo>
                  <a:pt x="5978" y="3176575"/>
                </a:lnTo>
                <a:lnTo>
                  <a:pt x="22850" y="3216561"/>
                </a:lnTo>
                <a:lnTo>
                  <a:pt x="49022" y="3250438"/>
                </a:lnTo>
                <a:lnTo>
                  <a:pt x="82898" y="3276609"/>
                </a:lnTo>
                <a:lnTo>
                  <a:pt x="122884" y="3293481"/>
                </a:lnTo>
                <a:lnTo>
                  <a:pt x="167386" y="3299459"/>
                </a:lnTo>
                <a:lnTo>
                  <a:pt x="2214626" y="3299459"/>
                </a:lnTo>
                <a:lnTo>
                  <a:pt x="2259127" y="3293481"/>
                </a:lnTo>
                <a:lnTo>
                  <a:pt x="2299113" y="3276609"/>
                </a:lnTo>
                <a:lnTo>
                  <a:pt x="2332990" y="3250438"/>
                </a:lnTo>
                <a:lnTo>
                  <a:pt x="2359161" y="3216561"/>
                </a:lnTo>
                <a:lnTo>
                  <a:pt x="2376033" y="3176575"/>
                </a:lnTo>
                <a:lnTo>
                  <a:pt x="2382012" y="3132074"/>
                </a:lnTo>
                <a:lnTo>
                  <a:pt x="2382012" y="167386"/>
                </a:lnTo>
                <a:lnTo>
                  <a:pt x="2376033" y="122884"/>
                </a:lnTo>
                <a:lnTo>
                  <a:pt x="2359161" y="82898"/>
                </a:lnTo>
                <a:lnTo>
                  <a:pt x="2332990" y="49022"/>
                </a:lnTo>
                <a:lnTo>
                  <a:pt x="2299113" y="22850"/>
                </a:lnTo>
                <a:lnTo>
                  <a:pt x="2259127" y="5978"/>
                </a:lnTo>
                <a:lnTo>
                  <a:pt x="221462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698747" y="1784604"/>
            <a:ext cx="2156460" cy="1149350"/>
          </a:xfrm>
          <a:custGeom>
            <a:avLst/>
            <a:gdLst/>
            <a:ahLst/>
            <a:cxnLst/>
            <a:rect l="l" t="t" r="r" b="b"/>
            <a:pathLst>
              <a:path w="2156460" h="1149350">
                <a:moveTo>
                  <a:pt x="2059177" y="0"/>
                </a:moveTo>
                <a:lnTo>
                  <a:pt x="97281" y="0"/>
                </a:lnTo>
                <a:lnTo>
                  <a:pt x="59418" y="7645"/>
                </a:lnTo>
                <a:lnTo>
                  <a:pt x="28495" y="28495"/>
                </a:lnTo>
                <a:lnTo>
                  <a:pt x="7645" y="59418"/>
                </a:lnTo>
                <a:lnTo>
                  <a:pt x="0" y="97282"/>
                </a:lnTo>
                <a:lnTo>
                  <a:pt x="0" y="1051814"/>
                </a:lnTo>
                <a:lnTo>
                  <a:pt x="7645" y="1089677"/>
                </a:lnTo>
                <a:lnTo>
                  <a:pt x="28495" y="1120600"/>
                </a:lnTo>
                <a:lnTo>
                  <a:pt x="59418" y="1141450"/>
                </a:lnTo>
                <a:lnTo>
                  <a:pt x="97281" y="1149096"/>
                </a:lnTo>
                <a:lnTo>
                  <a:pt x="2059177" y="1149096"/>
                </a:lnTo>
                <a:lnTo>
                  <a:pt x="2097041" y="1141450"/>
                </a:lnTo>
                <a:lnTo>
                  <a:pt x="2127964" y="1120600"/>
                </a:lnTo>
                <a:lnTo>
                  <a:pt x="2148814" y="1089677"/>
                </a:lnTo>
                <a:lnTo>
                  <a:pt x="2156460" y="1051814"/>
                </a:lnTo>
                <a:lnTo>
                  <a:pt x="2156460" y="97282"/>
                </a:lnTo>
                <a:lnTo>
                  <a:pt x="2148814" y="59418"/>
                </a:lnTo>
                <a:lnTo>
                  <a:pt x="2127964" y="28495"/>
                </a:lnTo>
                <a:lnTo>
                  <a:pt x="2097041" y="7645"/>
                </a:lnTo>
                <a:lnTo>
                  <a:pt x="2059177" y="0"/>
                </a:lnTo>
                <a:close/>
              </a:path>
            </a:pathLst>
          </a:custGeom>
          <a:solidFill>
            <a:srgbClr val="E2EDFF">
              <a:alpha val="36862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3759453" y="3030727"/>
            <a:ext cx="1496060" cy="17640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35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ESR-3200L</a:t>
            </a:r>
            <a:endParaRPr sz="16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  <a:p>
            <a:pPr marL="12700">
              <a:lnSpc>
                <a:spcPct val="100000"/>
              </a:lnSpc>
              <a:spcBef>
                <a:spcPts val="944"/>
              </a:spcBef>
            </a:pPr>
            <a:r>
              <a:rPr sz="800" spc="70" dirty="0">
                <a:solidFill>
                  <a:srgbClr val="275EC6"/>
                </a:solidFill>
                <a:latin typeface="Calibri"/>
                <a:cs typeface="Calibri"/>
              </a:rPr>
              <a:t>Интерфейсы</a:t>
            </a:r>
            <a:endParaRPr sz="8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415"/>
              </a:spcBef>
            </a:pPr>
            <a:r>
              <a:rPr sz="1100" b="1" spc="15" dirty="0">
                <a:latin typeface="Arial"/>
                <a:cs typeface="Arial"/>
              </a:rPr>
              <a:t>8 </a:t>
            </a:r>
            <a:r>
              <a:rPr sz="1100" b="1" spc="-15" dirty="0">
                <a:latin typeface="Arial"/>
                <a:cs typeface="Arial"/>
              </a:rPr>
              <a:t>× </a:t>
            </a:r>
            <a:r>
              <a:rPr sz="1100" b="1" spc="-10" dirty="0">
                <a:latin typeface="Arial"/>
                <a:cs typeface="Arial"/>
              </a:rPr>
              <a:t>10G</a:t>
            </a:r>
            <a:r>
              <a:rPr sz="1100" b="1" spc="-105" dirty="0">
                <a:latin typeface="Arial"/>
                <a:cs typeface="Arial"/>
              </a:rPr>
              <a:t> </a:t>
            </a:r>
            <a:r>
              <a:rPr sz="1100" b="1" spc="-70" dirty="0">
                <a:latin typeface="Arial"/>
                <a:cs typeface="Arial"/>
              </a:rPr>
              <a:t>SFP+</a:t>
            </a:r>
            <a:endParaRPr sz="11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1100" b="1" spc="20" dirty="0">
                <a:latin typeface="Arial"/>
                <a:cs typeface="Arial"/>
              </a:rPr>
              <a:t>4 </a:t>
            </a:r>
            <a:r>
              <a:rPr sz="1100" b="1" spc="-10" dirty="0">
                <a:latin typeface="Arial"/>
                <a:cs typeface="Arial"/>
              </a:rPr>
              <a:t>× </a:t>
            </a:r>
            <a:r>
              <a:rPr sz="1100" b="1" spc="-5" dirty="0">
                <a:latin typeface="Arial"/>
                <a:cs typeface="Arial"/>
              </a:rPr>
              <a:t>25G</a:t>
            </a:r>
            <a:r>
              <a:rPr sz="1100" b="1" spc="-130" dirty="0">
                <a:latin typeface="Arial"/>
                <a:cs typeface="Arial"/>
              </a:rPr>
              <a:t> </a:t>
            </a:r>
            <a:r>
              <a:rPr sz="1100" b="1" spc="-45" dirty="0">
                <a:latin typeface="Arial"/>
                <a:cs typeface="Arial"/>
              </a:rPr>
              <a:t>SFP28</a:t>
            </a:r>
            <a:endParaRPr sz="11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90"/>
              </a:spcBef>
            </a:pPr>
            <a:r>
              <a:rPr sz="800" spc="65" dirty="0">
                <a:solidFill>
                  <a:srgbClr val="275EC6"/>
                </a:solidFill>
                <a:latin typeface="Calibri"/>
                <a:cs typeface="Calibri"/>
              </a:rPr>
              <a:t>Производительность</a:t>
            </a:r>
            <a:endParaRPr sz="800" dirty="0">
              <a:latin typeface="Calibri"/>
              <a:cs typeface="Calibri"/>
            </a:endParaRPr>
          </a:p>
          <a:p>
            <a:pPr marL="12700" marR="5080">
              <a:lnSpc>
                <a:spcPct val="122700"/>
              </a:lnSpc>
            </a:pPr>
            <a:r>
              <a:rPr sz="1100" b="1" spc="-45" dirty="0">
                <a:latin typeface="Arial"/>
                <a:cs typeface="Arial"/>
              </a:rPr>
              <a:t>FW </a:t>
            </a:r>
            <a:r>
              <a:rPr sz="1100" b="1" spc="-15" dirty="0">
                <a:latin typeface="Arial"/>
                <a:cs typeface="Arial"/>
              </a:rPr>
              <a:t>- </a:t>
            </a:r>
            <a:r>
              <a:rPr sz="1100" b="1" spc="10" dirty="0">
                <a:solidFill>
                  <a:srgbClr val="151515"/>
                </a:solidFill>
                <a:latin typeface="Arial"/>
                <a:cs typeface="Arial"/>
              </a:rPr>
              <a:t>18,2 </a:t>
            </a:r>
            <a:r>
              <a:rPr sz="1100" b="1" spc="15" dirty="0">
                <a:latin typeface="Arial"/>
                <a:cs typeface="Arial"/>
              </a:rPr>
              <a:t>Гбит/c  </a:t>
            </a:r>
            <a:r>
              <a:rPr sz="1100" b="1" spc="-30" dirty="0">
                <a:latin typeface="Arial"/>
                <a:cs typeface="Arial"/>
              </a:rPr>
              <a:t>IPsec </a:t>
            </a:r>
            <a:r>
              <a:rPr sz="1100" b="1" spc="-15" dirty="0">
                <a:latin typeface="Arial"/>
                <a:cs typeface="Arial"/>
              </a:rPr>
              <a:t>VPN - </a:t>
            </a:r>
            <a:r>
              <a:rPr sz="1100" b="1" spc="10" dirty="0">
                <a:latin typeface="Arial"/>
                <a:cs typeface="Arial"/>
              </a:rPr>
              <a:t>1,1</a:t>
            </a:r>
            <a:r>
              <a:rPr sz="1100" b="1" spc="-100" dirty="0">
                <a:latin typeface="Arial"/>
                <a:cs typeface="Arial"/>
              </a:rPr>
              <a:t> </a:t>
            </a:r>
            <a:r>
              <a:rPr sz="1100" b="1" spc="15" dirty="0">
                <a:latin typeface="Arial"/>
                <a:cs typeface="Arial"/>
              </a:rPr>
              <a:t>Гбит/c  </a:t>
            </a:r>
            <a:r>
              <a:rPr sz="1100" b="1" spc="-20" dirty="0">
                <a:latin typeface="Arial"/>
                <a:cs typeface="Arial"/>
              </a:rPr>
              <a:t>IPS/IDS </a:t>
            </a:r>
            <a:r>
              <a:rPr sz="1100" b="1" spc="-15" dirty="0">
                <a:latin typeface="Arial"/>
                <a:cs typeface="Arial"/>
              </a:rPr>
              <a:t>- </a:t>
            </a:r>
            <a:r>
              <a:rPr sz="1100" b="1" spc="15" dirty="0">
                <a:latin typeface="Arial"/>
                <a:cs typeface="Arial"/>
              </a:rPr>
              <a:t>729</a:t>
            </a:r>
            <a:r>
              <a:rPr sz="1100" b="1" spc="-120" dirty="0">
                <a:latin typeface="Arial"/>
                <a:cs typeface="Arial"/>
              </a:rPr>
              <a:t> </a:t>
            </a:r>
            <a:r>
              <a:rPr sz="1100" b="1" spc="35" dirty="0">
                <a:latin typeface="Arial"/>
                <a:cs typeface="Arial"/>
              </a:rPr>
              <a:t>Мбит/с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083563" y="1677923"/>
            <a:ext cx="2380615" cy="3299460"/>
          </a:xfrm>
          <a:custGeom>
            <a:avLst/>
            <a:gdLst/>
            <a:ahLst/>
            <a:cxnLst/>
            <a:rect l="l" t="t" r="r" b="b"/>
            <a:pathLst>
              <a:path w="2380615" h="3299460">
                <a:moveTo>
                  <a:pt x="2213229" y="0"/>
                </a:moveTo>
                <a:lnTo>
                  <a:pt x="167233" y="0"/>
                </a:lnTo>
                <a:lnTo>
                  <a:pt x="122774" y="5977"/>
                </a:lnTo>
                <a:lnTo>
                  <a:pt x="82824" y="22845"/>
                </a:lnTo>
                <a:lnTo>
                  <a:pt x="48979" y="49006"/>
                </a:lnTo>
                <a:lnTo>
                  <a:pt x="22830" y="82860"/>
                </a:lnTo>
                <a:lnTo>
                  <a:pt x="5973" y="122810"/>
                </a:lnTo>
                <a:lnTo>
                  <a:pt x="0" y="167259"/>
                </a:lnTo>
                <a:lnTo>
                  <a:pt x="0" y="3132201"/>
                </a:lnTo>
                <a:lnTo>
                  <a:pt x="5973" y="3176649"/>
                </a:lnTo>
                <a:lnTo>
                  <a:pt x="22830" y="3216599"/>
                </a:lnTo>
                <a:lnTo>
                  <a:pt x="48979" y="3250453"/>
                </a:lnTo>
                <a:lnTo>
                  <a:pt x="82824" y="3276614"/>
                </a:lnTo>
                <a:lnTo>
                  <a:pt x="122774" y="3293482"/>
                </a:lnTo>
                <a:lnTo>
                  <a:pt x="167233" y="3299459"/>
                </a:lnTo>
                <a:lnTo>
                  <a:pt x="2213229" y="3299459"/>
                </a:lnTo>
                <a:lnTo>
                  <a:pt x="2257677" y="3293482"/>
                </a:lnTo>
                <a:lnTo>
                  <a:pt x="2297627" y="3276614"/>
                </a:lnTo>
                <a:lnTo>
                  <a:pt x="2331481" y="3250453"/>
                </a:lnTo>
                <a:lnTo>
                  <a:pt x="2357642" y="3216599"/>
                </a:lnTo>
                <a:lnTo>
                  <a:pt x="2374510" y="3176649"/>
                </a:lnTo>
                <a:lnTo>
                  <a:pt x="2380488" y="3132201"/>
                </a:lnTo>
                <a:lnTo>
                  <a:pt x="2380488" y="167259"/>
                </a:lnTo>
                <a:lnTo>
                  <a:pt x="2374510" y="122810"/>
                </a:lnTo>
                <a:lnTo>
                  <a:pt x="2357642" y="82860"/>
                </a:lnTo>
                <a:lnTo>
                  <a:pt x="2331481" y="49006"/>
                </a:lnTo>
                <a:lnTo>
                  <a:pt x="2297627" y="22845"/>
                </a:lnTo>
                <a:lnTo>
                  <a:pt x="2257677" y="5977"/>
                </a:lnTo>
                <a:lnTo>
                  <a:pt x="221322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196339" y="1784604"/>
            <a:ext cx="2155190" cy="1149350"/>
          </a:xfrm>
          <a:custGeom>
            <a:avLst/>
            <a:gdLst/>
            <a:ahLst/>
            <a:cxnLst/>
            <a:rect l="l" t="t" r="r" b="b"/>
            <a:pathLst>
              <a:path w="2155190" h="1149350">
                <a:moveTo>
                  <a:pt x="2057654" y="0"/>
                </a:moveTo>
                <a:lnTo>
                  <a:pt x="97281" y="0"/>
                </a:lnTo>
                <a:lnTo>
                  <a:pt x="59402" y="7645"/>
                </a:lnTo>
                <a:lnTo>
                  <a:pt x="28481" y="28495"/>
                </a:lnTo>
                <a:lnTo>
                  <a:pt x="7640" y="59418"/>
                </a:lnTo>
                <a:lnTo>
                  <a:pt x="0" y="97282"/>
                </a:lnTo>
                <a:lnTo>
                  <a:pt x="0" y="1051814"/>
                </a:lnTo>
                <a:lnTo>
                  <a:pt x="7640" y="1089677"/>
                </a:lnTo>
                <a:lnTo>
                  <a:pt x="28481" y="1120600"/>
                </a:lnTo>
                <a:lnTo>
                  <a:pt x="59402" y="1141450"/>
                </a:lnTo>
                <a:lnTo>
                  <a:pt x="97281" y="1149096"/>
                </a:lnTo>
                <a:lnTo>
                  <a:pt x="2057654" y="1149096"/>
                </a:lnTo>
                <a:lnTo>
                  <a:pt x="2095517" y="1141450"/>
                </a:lnTo>
                <a:lnTo>
                  <a:pt x="2126440" y="1120600"/>
                </a:lnTo>
                <a:lnTo>
                  <a:pt x="2147290" y="1089677"/>
                </a:lnTo>
                <a:lnTo>
                  <a:pt x="2154936" y="1051814"/>
                </a:lnTo>
                <a:lnTo>
                  <a:pt x="2154936" y="97282"/>
                </a:lnTo>
                <a:lnTo>
                  <a:pt x="2147290" y="59418"/>
                </a:lnTo>
                <a:lnTo>
                  <a:pt x="2126440" y="28495"/>
                </a:lnTo>
                <a:lnTo>
                  <a:pt x="2095517" y="7645"/>
                </a:lnTo>
                <a:lnTo>
                  <a:pt x="2057654" y="0"/>
                </a:lnTo>
                <a:close/>
              </a:path>
            </a:pathLst>
          </a:custGeom>
          <a:solidFill>
            <a:srgbClr val="E2EDFF">
              <a:alpha val="36862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254658" y="3035935"/>
            <a:ext cx="1520190" cy="17589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35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ESR-3100</a:t>
            </a:r>
            <a:endParaRPr sz="16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  <a:p>
            <a:pPr marL="12700">
              <a:lnSpc>
                <a:spcPct val="100000"/>
              </a:lnSpc>
              <a:spcBef>
                <a:spcPts val="905"/>
              </a:spcBef>
            </a:pPr>
            <a:r>
              <a:rPr sz="800" spc="70" dirty="0">
                <a:solidFill>
                  <a:srgbClr val="275EC6"/>
                </a:solidFill>
                <a:latin typeface="Calibri"/>
                <a:cs typeface="Calibri"/>
              </a:rPr>
              <a:t>Интерфейсы</a:t>
            </a:r>
            <a:endParaRPr sz="8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50"/>
              </a:spcBef>
            </a:pPr>
            <a:r>
              <a:rPr sz="1100" b="1" spc="15" dirty="0">
                <a:latin typeface="Arial"/>
                <a:cs typeface="Arial"/>
              </a:rPr>
              <a:t>8 </a:t>
            </a:r>
            <a:r>
              <a:rPr sz="1100" b="1" spc="-15" dirty="0">
                <a:latin typeface="Arial"/>
                <a:cs typeface="Arial"/>
              </a:rPr>
              <a:t>×</a:t>
            </a:r>
            <a:r>
              <a:rPr sz="1100" b="1" spc="-80" dirty="0">
                <a:latin typeface="Arial"/>
                <a:cs typeface="Arial"/>
              </a:rPr>
              <a:t> </a:t>
            </a:r>
            <a:r>
              <a:rPr sz="1100" b="1" spc="-20" dirty="0">
                <a:latin typeface="Arial"/>
                <a:cs typeface="Arial"/>
              </a:rPr>
              <a:t>1G</a:t>
            </a:r>
            <a:endParaRPr sz="11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1100" b="1" spc="15" dirty="0">
                <a:latin typeface="Arial"/>
                <a:cs typeface="Arial"/>
              </a:rPr>
              <a:t>8 </a:t>
            </a:r>
            <a:r>
              <a:rPr sz="1100" b="1" spc="-15" dirty="0">
                <a:latin typeface="Arial"/>
                <a:cs typeface="Arial"/>
              </a:rPr>
              <a:t>× </a:t>
            </a:r>
            <a:r>
              <a:rPr sz="1100" b="1" spc="-10" dirty="0">
                <a:latin typeface="Arial"/>
                <a:cs typeface="Arial"/>
              </a:rPr>
              <a:t>10G</a:t>
            </a:r>
            <a:r>
              <a:rPr sz="1100" b="1" spc="-110" dirty="0">
                <a:latin typeface="Arial"/>
                <a:cs typeface="Arial"/>
              </a:rPr>
              <a:t> </a:t>
            </a:r>
            <a:r>
              <a:rPr sz="1100" b="1" spc="-70" dirty="0">
                <a:latin typeface="Arial"/>
                <a:cs typeface="Arial"/>
              </a:rPr>
              <a:t>SFP+</a:t>
            </a:r>
            <a:endParaRPr sz="11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55"/>
              </a:spcBef>
            </a:pPr>
            <a:r>
              <a:rPr sz="800" spc="65" dirty="0">
                <a:solidFill>
                  <a:srgbClr val="275EC6"/>
                </a:solidFill>
                <a:latin typeface="Calibri"/>
                <a:cs typeface="Calibri"/>
              </a:rPr>
              <a:t>Производительность</a:t>
            </a:r>
            <a:endParaRPr sz="8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1100" b="1" spc="-45" dirty="0">
                <a:latin typeface="Arial"/>
                <a:cs typeface="Arial"/>
              </a:rPr>
              <a:t>FW </a:t>
            </a:r>
            <a:r>
              <a:rPr sz="1100" b="1" spc="-15" dirty="0">
                <a:latin typeface="Arial"/>
                <a:cs typeface="Arial"/>
              </a:rPr>
              <a:t>- </a:t>
            </a:r>
            <a:r>
              <a:rPr sz="1100" b="1" spc="10" dirty="0">
                <a:latin typeface="Arial"/>
                <a:cs typeface="Arial"/>
              </a:rPr>
              <a:t>25,2</a:t>
            </a:r>
            <a:r>
              <a:rPr sz="1100" b="1" spc="-40" dirty="0">
                <a:latin typeface="Arial"/>
                <a:cs typeface="Arial"/>
              </a:rPr>
              <a:t> </a:t>
            </a:r>
            <a:r>
              <a:rPr sz="1100" b="1" spc="15" dirty="0">
                <a:latin typeface="Arial"/>
                <a:cs typeface="Arial"/>
              </a:rPr>
              <a:t>Гбит/c</a:t>
            </a:r>
            <a:endParaRPr sz="1100" dirty="0">
              <a:latin typeface="Arial"/>
              <a:cs typeface="Arial"/>
            </a:endParaRPr>
          </a:p>
          <a:p>
            <a:pPr marL="12700" marR="5080">
              <a:lnSpc>
                <a:spcPct val="122700"/>
              </a:lnSpc>
            </a:pPr>
            <a:r>
              <a:rPr sz="1100" b="1" spc="-30" dirty="0">
                <a:latin typeface="Arial"/>
                <a:cs typeface="Arial"/>
              </a:rPr>
              <a:t>IPsec </a:t>
            </a:r>
            <a:r>
              <a:rPr sz="1100" b="1" spc="-15" dirty="0">
                <a:latin typeface="Arial"/>
                <a:cs typeface="Arial"/>
              </a:rPr>
              <a:t>VPN </a:t>
            </a:r>
            <a:r>
              <a:rPr sz="1100" b="1" spc="-60" dirty="0">
                <a:latin typeface="Arial"/>
                <a:cs typeface="Arial"/>
              </a:rPr>
              <a:t>– </a:t>
            </a:r>
            <a:r>
              <a:rPr sz="1100" b="1" spc="10" dirty="0">
                <a:latin typeface="Arial"/>
                <a:cs typeface="Arial"/>
              </a:rPr>
              <a:t>4,3</a:t>
            </a:r>
            <a:r>
              <a:rPr sz="1100" b="1" spc="-65" dirty="0">
                <a:latin typeface="Arial"/>
                <a:cs typeface="Arial"/>
              </a:rPr>
              <a:t> </a:t>
            </a:r>
            <a:r>
              <a:rPr sz="1100" b="1" spc="15" dirty="0">
                <a:latin typeface="Arial"/>
                <a:cs typeface="Arial"/>
              </a:rPr>
              <a:t>Гбит/c  </a:t>
            </a:r>
            <a:r>
              <a:rPr sz="1100" b="1" spc="-20" dirty="0">
                <a:latin typeface="Arial"/>
                <a:cs typeface="Arial"/>
              </a:rPr>
              <a:t>IPS/IDS </a:t>
            </a:r>
            <a:r>
              <a:rPr sz="1100" b="1" spc="-15" dirty="0">
                <a:latin typeface="Arial"/>
                <a:cs typeface="Arial"/>
              </a:rPr>
              <a:t>- </a:t>
            </a:r>
            <a:r>
              <a:rPr sz="1100" b="1" spc="10" dirty="0">
                <a:latin typeface="Arial"/>
                <a:cs typeface="Arial"/>
              </a:rPr>
              <a:t>1,15</a:t>
            </a:r>
            <a:r>
              <a:rPr sz="1100" b="1" spc="-110" dirty="0">
                <a:latin typeface="Arial"/>
                <a:cs typeface="Arial"/>
              </a:rPr>
              <a:t> </a:t>
            </a:r>
            <a:r>
              <a:rPr sz="1100" b="1" spc="15" dirty="0">
                <a:latin typeface="Arial"/>
                <a:cs typeface="Arial"/>
              </a:rPr>
              <a:t>Гбит/c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333500" y="2257044"/>
            <a:ext cx="1894332" cy="60502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829811" y="2138172"/>
            <a:ext cx="1844039" cy="80314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0" y="295656"/>
            <a:ext cx="4265930" cy="375285"/>
          </a:xfrm>
          <a:custGeom>
            <a:avLst/>
            <a:gdLst/>
            <a:ahLst/>
            <a:cxnLst/>
            <a:rect l="l" t="t" r="r" b="b"/>
            <a:pathLst>
              <a:path w="4265930" h="375284">
                <a:moveTo>
                  <a:pt x="4078224" y="0"/>
                </a:moveTo>
                <a:lnTo>
                  <a:pt x="0" y="0"/>
                </a:lnTo>
                <a:lnTo>
                  <a:pt x="0" y="374904"/>
                </a:lnTo>
                <a:lnTo>
                  <a:pt x="4078224" y="374904"/>
                </a:lnTo>
                <a:lnTo>
                  <a:pt x="4128048" y="368206"/>
                </a:lnTo>
                <a:lnTo>
                  <a:pt x="4172824" y="349306"/>
                </a:lnTo>
                <a:lnTo>
                  <a:pt x="4210764" y="319992"/>
                </a:lnTo>
                <a:lnTo>
                  <a:pt x="4240078" y="282052"/>
                </a:lnTo>
                <a:lnTo>
                  <a:pt x="4258978" y="237276"/>
                </a:lnTo>
                <a:lnTo>
                  <a:pt x="4265676" y="187452"/>
                </a:lnTo>
                <a:lnTo>
                  <a:pt x="4258978" y="137627"/>
                </a:lnTo>
                <a:lnTo>
                  <a:pt x="4240078" y="92851"/>
                </a:lnTo>
                <a:lnTo>
                  <a:pt x="4210764" y="54911"/>
                </a:lnTo>
                <a:lnTo>
                  <a:pt x="4172824" y="25597"/>
                </a:lnTo>
                <a:lnTo>
                  <a:pt x="4128048" y="6697"/>
                </a:lnTo>
                <a:lnTo>
                  <a:pt x="4078224" y="0"/>
                </a:lnTo>
                <a:close/>
              </a:path>
            </a:pathLst>
          </a:custGeom>
          <a:solidFill>
            <a:srgbClr val="275E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172531" y="397521"/>
            <a:ext cx="4139374" cy="1827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b="1" spc="75" dirty="0">
                <a:solidFill>
                  <a:srgbClr val="FFFFF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Маршрутизаторы </a:t>
            </a:r>
            <a:r>
              <a:rPr sz="1100" b="1" spc="50" dirty="0">
                <a:solidFill>
                  <a:srgbClr val="FFFFF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высокой</a:t>
            </a:r>
            <a:r>
              <a:rPr sz="1100" b="1" spc="-170" dirty="0">
                <a:solidFill>
                  <a:srgbClr val="FFFFF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sz="1100" b="1" spc="55" dirty="0">
                <a:solidFill>
                  <a:srgbClr val="FFFFF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производительности</a:t>
            </a:r>
            <a:endParaRPr sz="11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1538457" y="332395"/>
            <a:ext cx="325755" cy="297180"/>
          </a:xfrm>
          <a:custGeom>
            <a:avLst/>
            <a:gdLst/>
            <a:ahLst/>
            <a:cxnLst/>
            <a:rect l="l" t="t" r="r" b="b"/>
            <a:pathLst>
              <a:path w="325754" h="297180">
                <a:moveTo>
                  <a:pt x="52096" y="188364"/>
                </a:moveTo>
                <a:lnTo>
                  <a:pt x="9808" y="211528"/>
                </a:lnTo>
                <a:lnTo>
                  <a:pt x="0" y="242752"/>
                </a:lnTo>
                <a:lnTo>
                  <a:pt x="2575" y="259294"/>
                </a:lnTo>
                <a:lnTo>
                  <a:pt x="9838" y="273966"/>
                </a:lnTo>
                <a:lnTo>
                  <a:pt x="21122" y="285810"/>
                </a:lnTo>
                <a:lnTo>
                  <a:pt x="35758" y="293871"/>
                </a:lnTo>
                <a:lnTo>
                  <a:pt x="52140" y="297103"/>
                </a:lnTo>
                <a:lnTo>
                  <a:pt x="68361" y="295280"/>
                </a:lnTo>
                <a:lnTo>
                  <a:pt x="83305" y="288703"/>
                </a:lnTo>
                <a:lnTo>
                  <a:pt x="95854" y="277670"/>
                </a:lnTo>
                <a:lnTo>
                  <a:pt x="117419" y="259070"/>
                </a:lnTo>
                <a:lnTo>
                  <a:pt x="143141" y="248580"/>
                </a:lnTo>
                <a:lnTo>
                  <a:pt x="170851" y="246696"/>
                </a:lnTo>
                <a:lnTo>
                  <a:pt x="197278" y="246696"/>
                </a:lnTo>
                <a:lnTo>
                  <a:pt x="197277" y="238778"/>
                </a:lnTo>
                <a:lnTo>
                  <a:pt x="143157" y="236891"/>
                </a:lnTo>
                <a:lnTo>
                  <a:pt x="95854" y="207803"/>
                </a:lnTo>
                <a:lnTo>
                  <a:pt x="83288" y="196760"/>
                </a:lnTo>
                <a:lnTo>
                  <a:pt x="68328" y="190184"/>
                </a:lnTo>
                <a:lnTo>
                  <a:pt x="52096" y="188364"/>
                </a:lnTo>
                <a:close/>
              </a:path>
              <a:path w="325754" h="297180">
                <a:moveTo>
                  <a:pt x="208970" y="111964"/>
                </a:moveTo>
                <a:lnTo>
                  <a:pt x="203131" y="116651"/>
                </a:lnTo>
                <a:lnTo>
                  <a:pt x="196616" y="120421"/>
                </a:lnTo>
                <a:lnTo>
                  <a:pt x="189647" y="123146"/>
                </a:lnTo>
                <a:lnTo>
                  <a:pt x="209650" y="143427"/>
                </a:lnTo>
                <a:lnTo>
                  <a:pt x="221870" y="168428"/>
                </a:lnTo>
                <a:lnTo>
                  <a:pt x="225664" y="196013"/>
                </a:lnTo>
                <a:lnTo>
                  <a:pt x="220389" y="224047"/>
                </a:lnTo>
                <a:lnTo>
                  <a:pt x="217145" y="240472"/>
                </a:lnTo>
                <a:lnTo>
                  <a:pt x="218946" y="256749"/>
                </a:lnTo>
                <a:lnTo>
                  <a:pt x="225493" y="271756"/>
                </a:lnTo>
                <a:lnTo>
                  <a:pt x="236482" y="284369"/>
                </a:lnTo>
                <a:lnTo>
                  <a:pt x="250775" y="293034"/>
                </a:lnTo>
                <a:lnTo>
                  <a:pt x="266648" y="296894"/>
                </a:lnTo>
                <a:lnTo>
                  <a:pt x="282948" y="295850"/>
                </a:lnTo>
                <a:lnTo>
                  <a:pt x="298520" y="289799"/>
                </a:lnTo>
                <a:lnTo>
                  <a:pt x="311521" y="279293"/>
                </a:lnTo>
                <a:lnTo>
                  <a:pt x="320561" y="265654"/>
                </a:lnTo>
                <a:lnTo>
                  <a:pt x="325150" y="249936"/>
                </a:lnTo>
                <a:lnTo>
                  <a:pt x="324792" y="233195"/>
                </a:lnTo>
                <a:lnTo>
                  <a:pt x="319390" y="217359"/>
                </a:lnTo>
                <a:lnTo>
                  <a:pt x="309705" y="204184"/>
                </a:lnTo>
                <a:lnTo>
                  <a:pt x="296555" y="194492"/>
                </a:lnTo>
                <a:lnTo>
                  <a:pt x="280753" y="189109"/>
                </a:lnTo>
                <a:lnTo>
                  <a:pt x="253904" y="179689"/>
                </a:lnTo>
                <a:lnTo>
                  <a:pt x="231981" y="162600"/>
                </a:lnTo>
                <a:lnTo>
                  <a:pt x="216498" y="139479"/>
                </a:lnTo>
                <a:lnTo>
                  <a:pt x="208970" y="111964"/>
                </a:lnTo>
                <a:close/>
              </a:path>
              <a:path w="325754" h="297180">
                <a:moveTo>
                  <a:pt x="197278" y="246696"/>
                </a:moveTo>
                <a:lnTo>
                  <a:pt x="170851" y="246696"/>
                </a:lnTo>
                <a:lnTo>
                  <a:pt x="198382" y="253913"/>
                </a:lnTo>
                <a:lnTo>
                  <a:pt x="197278" y="246696"/>
                </a:lnTo>
                <a:close/>
              </a:path>
              <a:path w="325754" h="297180">
                <a:moveTo>
                  <a:pt x="198382" y="231548"/>
                </a:moveTo>
                <a:lnTo>
                  <a:pt x="170863" y="238778"/>
                </a:lnTo>
                <a:lnTo>
                  <a:pt x="197277" y="238778"/>
                </a:lnTo>
                <a:lnTo>
                  <a:pt x="198382" y="231548"/>
                </a:lnTo>
                <a:close/>
              </a:path>
              <a:path w="325754" h="297180">
                <a:moveTo>
                  <a:pt x="158016" y="0"/>
                </a:moveTo>
                <a:lnTo>
                  <a:pt x="116880" y="25163"/>
                </a:lnTo>
                <a:lnTo>
                  <a:pt x="108545" y="56422"/>
                </a:lnTo>
                <a:lnTo>
                  <a:pt x="111802" y="72841"/>
                </a:lnTo>
                <a:lnTo>
                  <a:pt x="117088" y="100866"/>
                </a:lnTo>
                <a:lnTo>
                  <a:pt x="113291" y="128445"/>
                </a:lnTo>
                <a:lnTo>
                  <a:pt x="101063" y="153446"/>
                </a:lnTo>
                <a:lnTo>
                  <a:pt x="81060" y="173742"/>
                </a:lnTo>
                <a:lnTo>
                  <a:pt x="88030" y="176468"/>
                </a:lnTo>
                <a:lnTo>
                  <a:pt x="94533" y="180241"/>
                </a:lnTo>
                <a:lnTo>
                  <a:pt x="100384" y="184924"/>
                </a:lnTo>
                <a:lnTo>
                  <a:pt x="107902" y="157416"/>
                </a:lnTo>
                <a:lnTo>
                  <a:pt x="123386" y="134307"/>
                </a:lnTo>
                <a:lnTo>
                  <a:pt x="145314" y="117220"/>
                </a:lnTo>
                <a:lnTo>
                  <a:pt x="172166" y="107780"/>
                </a:lnTo>
                <a:lnTo>
                  <a:pt x="187979" y="102390"/>
                </a:lnTo>
                <a:lnTo>
                  <a:pt x="201138" y="92689"/>
                </a:lnTo>
                <a:lnTo>
                  <a:pt x="210824" y="79502"/>
                </a:lnTo>
                <a:lnTo>
                  <a:pt x="216215" y="63652"/>
                </a:lnTo>
                <a:lnTo>
                  <a:pt x="216553" y="46914"/>
                </a:lnTo>
                <a:lnTo>
                  <a:pt x="211950" y="31201"/>
                </a:lnTo>
                <a:lnTo>
                  <a:pt x="202899" y="17568"/>
                </a:lnTo>
                <a:lnTo>
                  <a:pt x="189890" y="7070"/>
                </a:lnTo>
                <a:lnTo>
                  <a:pt x="174317" y="1030"/>
                </a:lnTo>
                <a:lnTo>
                  <a:pt x="158016" y="0"/>
                </a:lnTo>
                <a:close/>
              </a:path>
            </a:pathLst>
          </a:custGeom>
          <a:solidFill>
            <a:srgbClr val="275E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1994661" y="1916430"/>
            <a:ext cx="726440" cy="2698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800" spc="65" dirty="0">
                <a:solidFill>
                  <a:srgbClr val="275EC6"/>
                </a:solidFill>
                <a:latin typeface="Calibri"/>
                <a:cs typeface="Calibri"/>
              </a:rPr>
              <a:t>Тра</a:t>
            </a:r>
            <a:r>
              <a:rPr sz="800" spc="60" dirty="0">
                <a:solidFill>
                  <a:srgbClr val="275EC6"/>
                </a:solidFill>
                <a:latin typeface="Calibri"/>
                <a:cs typeface="Calibri"/>
              </a:rPr>
              <a:t>нсп</a:t>
            </a:r>
            <a:r>
              <a:rPr sz="800" spc="55" dirty="0">
                <a:solidFill>
                  <a:srgbClr val="275EC6"/>
                </a:solidFill>
                <a:latin typeface="Calibri"/>
                <a:cs typeface="Calibri"/>
              </a:rPr>
              <a:t>о</a:t>
            </a:r>
            <a:r>
              <a:rPr sz="800" spc="80" dirty="0">
                <a:solidFill>
                  <a:srgbClr val="275EC6"/>
                </a:solidFill>
                <a:latin typeface="Calibri"/>
                <a:cs typeface="Calibri"/>
              </a:rPr>
              <a:t>р</a:t>
            </a:r>
            <a:r>
              <a:rPr sz="800" spc="60" dirty="0">
                <a:solidFill>
                  <a:srgbClr val="275EC6"/>
                </a:solidFill>
                <a:latin typeface="Calibri"/>
                <a:cs typeface="Calibri"/>
              </a:rPr>
              <a:t>т</a:t>
            </a:r>
            <a:r>
              <a:rPr sz="800" spc="75" dirty="0">
                <a:solidFill>
                  <a:srgbClr val="275EC6"/>
                </a:solidFill>
                <a:latin typeface="Calibri"/>
                <a:cs typeface="Calibri"/>
              </a:rPr>
              <a:t>н</a:t>
            </a:r>
            <a:r>
              <a:rPr sz="800" spc="55" dirty="0">
                <a:solidFill>
                  <a:srgbClr val="275EC6"/>
                </a:solidFill>
                <a:latin typeface="Calibri"/>
                <a:cs typeface="Calibri"/>
              </a:rPr>
              <a:t>а</a:t>
            </a:r>
            <a:r>
              <a:rPr sz="800" spc="40" dirty="0">
                <a:solidFill>
                  <a:srgbClr val="275EC6"/>
                </a:solidFill>
                <a:latin typeface="Calibri"/>
                <a:cs typeface="Calibri"/>
              </a:rPr>
              <a:t>я  </a:t>
            </a:r>
            <a:r>
              <a:rPr sz="800" spc="60" dirty="0">
                <a:solidFill>
                  <a:srgbClr val="275EC6"/>
                </a:solidFill>
                <a:latin typeface="Calibri"/>
                <a:cs typeface="Calibri"/>
              </a:rPr>
              <a:t>безопасность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1699260" y="1912620"/>
            <a:ext cx="263651" cy="28803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4679060" y="5305066"/>
            <a:ext cx="994790" cy="884858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00"/>
              </a:spcBef>
            </a:pPr>
            <a:r>
              <a:rPr sz="2800" b="1" spc="70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1,</a:t>
            </a:r>
            <a:r>
              <a:rPr sz="2800" b="1" spc="105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7</a:t>
            </a:r>
            <a:r>
              <a:rPr sz="2800" b="1" spc="370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M</a:t>
            </a:r>
            <a:endParaRPr sz="28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  <a:p>
            <a:pPr marL="55880">
              <a:lnSpc>
                <a:spcPct val="100000"/>
              </a:lnSpc>
              <a:spcBef>
                <a:spcPts val="245"/>
              </a:spcBef>
            </a:pPr>
            <a:r>
              <a:rPr sz="1100" spc="75" dirty="0">
                <a:latin typeface="Calibri"/>
                <a:cs typeface="Calibri"/>
              </a:rPr>
              <a:t>Размер</a:t>
            </a:r>
            <a:endParaRPr sz="1100" dirty="0">
              <a:latin typeface="Calibri"/>
              <a:cs typeface="Calibri"/>
            </a:endParaRPr>
          </a:p>
          <a:p>
            <a:pPr marL="55880">
              <a:lnSpc>
                <a:spcPct val="100000"/>
              </a:lnSpc>
            </a:pPr>
            <a:r>
              <a:rPr sz="1100" spc="65" dirty="0">
                <a:latin typeface="Calibri"/>
                <a:cs typeface="Calibri"/>
              </a:rPr>
              <a:t>FIB</a:t>
            </a:r>
            <a:endParaRPr sz="1100" dirty="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7976743" y="5305066"/>
            <a:ext cx="1061085" cy="895350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00"/>
              </a:spcBef>
            </a:pPr>
            <a:r>
              <a:rPr sz="2800" b="1" spc="60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1+1</a:t>
            </a:r>
            <a:endParaRPr sz="28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  <a:p>
            <a:pPr marL="31750">
              <a:lnSpc>
                <a:spcPct val="100000"/>
              </a:lnSpc>
              <a:spcBef>
                <a:spcPts val="245"/>
              </a:spcBef>
            </a:pPr>
            <a:r>
              <a:rPr sz="1100" spc="90" dirty="0">
                <a:latin typeface="Calibri"/>
                <a:cs typeface="Calibri"/>
              </a:rPr>
              <a:t>Сменные</a:t>
            </a:r>
            <a:endParaRPr sz="1100" dirty="0">
              <a:latin typeface="Calibri"/>
              <a:cs typeface="Calibri"/>
            </a:endParaRPr>
          </a:p>
          <a:p>
            <a:pPr marL="31750">
              <a:lnSpc>
                <a:spcPct val="100000"/>
              </a:lnSpc>
            </a:pPr>
            <a:r>
              <a:rPr sz="1100" spc="75" dirty="0">
                <a:latin typeface="Calibri"/>
                <a:cs typeface="Calibri"/>
              </a:rPr>
              <a:t>блоки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spc="95" dirty="0">
                <a:latin typeface="Calibri"/>
                <a:cs typeface="Calibri"/>
              </a:rPr>
              <a:t>питания</a:t>
            </a:r>
            <a:endParaRPr sz="1100" dirty="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214242" y="5305066"/>
            <a:ext cx="678180" cy="895350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00"/>
              </a:spcBef>
            </a:pPr>
            <a:r>
              <a:rPr sz="2800" b="1" spc="80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500</a:t>
            </a:r>
            <a:endParaRPr sz="28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  <a:p>
            <a:pPr marL="24130">
              <a:lnSpc>
                <a:spcPct val="100000"/>
              </a:lnSpc>
              <a:spcBef>
                <a:spcPts val="245"/>
              </a:spcBef>
            </a:pPr>
            <a:r>
              <a:rPr sz="1100" spc="60" dirty="0">
                <a:latin typeface="Calibri"/>
                <a:cs typeface="Calibri"/>
              </a:rPr>
              <a:t>VPN-</a:t>
            </a:r>
            <a:endParaRPr sz="1100" dirty="0">
              <a:latin typeface="Calibri"/>
              <a:cs typeface="Calibri"/>
            </a:endParaRPr>
          </a:p>
          <a:p>
            <a:pPr marL="24130">
              <a:lnSpc>
                <a:spcPct val="100000"/>
              </a:lnSpc>
            </a:pPr>
            <a:r>
              <a:rPr sz="1100" spc="85" dirty="0">
                <a:latin typeface="Calibri"/>
                <a:cs typeface="Calibri"/>
              </a:rPr>
              <a:t>т</a:t>
            </a:r>
            <a:r>
              <a:rPr sz="1100" spc="75" dirty="0">
                <a:latin typeface="Calibri"/>
                <a:cs typeface="Calibri"/>
              </a:rPr>
              <a:t>у</a:t>
            </a:r>
            <a:r>
              <a:rPr sz="1100" spc="80" dirty="0">
                <a:latin typeface="Calibri"/>
                <a:cs typeface="Calibri"/>
              </a:rPr>
              <a:t>ннел</a:t>
            </a:r>
            <a:r>
              <a:rPr sz="1100" spc="70" dirty="0">
                <a:latin typeface="Calibri"/>
                <a:cs typeface="Calibri"/>
              </a:rPr>
              <a:t>е</a:t>
            </a:r>
            <a:r>
              <a:rPr sz="1100" spc="105" dirty="0">
                <a:latin typeface="Calibri"/>
                <a:cs typeface="Calibri"/>
              </a:rPr>
              <a:t>й</a:t>
            </a:r>
            <a:endParaRPr sz="1100" dirty="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6122670" y="5305066"/>
            <a:ext cx="1014730" cy="895350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26034">
              <a:lnSpc>
                <a:spcPct val="100000"/>
              </a:lnSpc>
              <a:spcBef>
                <a:spcPts val="700"/>
              </a:spcBef>
            </a:pPr>
            <a:r>
              <a:rPr sz="2800" b="1" spc="155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8,5М</a:t>
            </a:r>
            <a:endParaRPr sz="28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  <a:p>
            <a:pPr marL="12700" marR="5080">
              <a:lnSpc>
                <a:spcPct val="100000"/>
              </a:lnSpc>
              <a:spcBef>
                <a:spcPts val="245"/>
              </a:spcBef>
            </a:pPr>
            <a:r>
              <a:rPr sz="1100" spc="70" dirty="0">
                <a:latin typeface="Calibri"/>
                <a:cs typeface="Calibri"/>
              </a:rPr>
              <a:t>К</a:t>
            </a:r>
            <a:r>
              <a:rPr sz="1100" spc="75" dirty="0">
                <a:latin typeface="Calibri"/>
                <a:cs typeface="Calibri"/>
              </a:rPr>
              <a:t>о</a:t>
            </a:r>
            <a:r>
              <a:rPr sz="1100" spc="85" dirty="0">
                <a:latin typeface="Calibri"/>
                <a:cs typeface="Calibri"/>
              </a:rPr>
              <a:t>нкурен</a:t>
            </a:r>
            <a:r>
              <a:rPr sz="1100" spc="55" dirty="0">
                <a:latin typeface="Calibri"/>
                <a:cs typeface="Calibri"/>
              </a:rPr>
              <a:t>т</a:t>
            </a:r>
            <a:r>
              <a:rPr sz="1100" spc="80" dirty="0">
                <a:latin typeface="Calibri"/>
                <a:cs typeface="Calibri"/>
              </a:rPr>
              <a:t>ных  </a:t>
            </a:r>
            <a:r>
              <a:rPr sz="1100" spc="75" dirty="0">
                <a:latin typeface="Calibri"/>
                <a:cs typeface="Calibri"/>
              </a:rPr>
              <a:t>сессий</a:t>
            </a:r>
            <a:endParaRPr sz="1100" dirty="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7225665" y="386588"/>
            <a:ext cx="309880" cy="1827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b="1" spc="-55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  <a:hlinkClick r:id="rId6" action="ppaction://hlinksldjump"/>
              </a:rPr>
              <a:t>MES</a:t>
            </a:r>
            <a:endParaRPr sz="11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9058402" y="386588"/>
            <a:ext cx="233679" cy="1827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b="1" spc="-10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  <a:hlinkClick r:id="" action="ppaction://noaction"/>
              </a:rPr>
              <a:t>ME</a:t>
            </a:r>
            <a:endParaRPr sz="11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6389370" y="386588"/>
            <a:ext cx="332105" cy="1827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b="1" spc="-55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  <a:hlinkClick r:id="rId7" action="ppaction://hlinksldjump"/>
              </a:rPr>
              <a:t>P</a:t>
            </a:r>
            <a:r>
              <a:rPr sz="1100" b="1" spc="5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  <a:hlinkClick r:id="rId7" action="ppaction://hlinksldjump"/>
              </a:rPr>
              <a:t>O</a:t>
            </a:r>
            <a:r>
              <a:rPr sz="1100" b="1" spc="70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  <a:hlinkClick r:id="rId7" action="ppaction://hlinksldjump"/>
              </a:rPr>
              <a:t>N</a:t>
            </a:r>
            <a:endParaRPr sz="11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218554" y="3232404"/>
            <a:ext cx="456996" cy="45694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8606028" y="1677923"/>
            <a:ext cx="2380615" cy="3299460"/>
          </a:xfrm>
          <a:custGeom>
            <a:avLst/>
            <a:gdLst/>
            <a:ahLst/>
            <a:cxnLst/>
            <a:rect l="l" t="t" r="r" b="b"/>
            <a:pathLst>
              <a:path w="2380615" h="3299460">
                <a:moveTo>
                  <a:pt x="2213229" y="0"/>
                </a:moveTo>
                <a:lnTo>
                  <a:pt x="167258" y="0"/>
                </a:lnTo>
                <a:lnTo>
                  <a:pt x="122810" y="5977"/>
                </a:lnTo>
                <a:lnTo>
                  <a:pt x="82860" y="22845"/>
                </a:lnTo>
                <a:lnTo>
                  <a:pt x="49006" y="49006"/>
                </a:lnTo>
                <a:lnTo>
                  <a:pt x="22845" y="82860"/>
                </a:lnTo>
                <a:lnTo>
                  <a:pt x="5977" y="122810"/>
                </a:lnTo>
                <a:lnTo>
                  <a:pt x="0" y="167259"/>
                </a:lnTo>
                <a:lnTo>
                  <a:pt x="0" y="3132201"/>
                </a:lnTo>
                <a:lnTo>
                  <a:pt x="5977" y="3176649"/>
                </a:lnTo>
                <a:lnTo>
                  <a:pt x="22845" y="3216599"/>
                </a:lnTo>
                <a:lnTo>
                  <a:pt x="49006" y="3250453"/>
                </a:lnTo>
                <a:lnTo>
                  <a:pt x="82860" y="3276614"/>
                </a:lnTo>
                <a:lnTo>
                  <a:pt x="122810" y="3293482"/>
                </a:lnTo>
                <a:lnTo>
                  <a:pt x="167258" y="3299459"/>
                </a:lnTo>
                <a:lnTo>
                  <a:pt x="2213229" y="3299459"/>
                </a:lnTo>
                <a:lnTo>
                  <a:pt x="2257677" y="3293482"/>
                </a:lnTo>
                <a:lnTo>
                  <a:pt x="2297627" y="3276614"/>
                </a:lnTo>
                <a:lnTo>
                  <a:pt x="2331481" y="3250453"/>
                </a:lnTo>
                <a:lnTo>
                  <a:pt x="2357642" y="3216599"/>
                </a:lnTo>
                <a:lnTo>
                  <a:pt x="2374510" y="3176649"/>
                </a:lnTo>
                <a:lnTo>
                  <a:pt x="2380488" y="3132201"/>
                </a:lnTo>
                <a:lnTo>
                  <a:pt x="2380488" y="167259"/>
                </a:lnTo>
                <a:lnTo>
                  <a:pt x="2374510" y="122810"/>
                </a:lnTo>
                <a:lnTo>
                  <a:pt x="2357642" y="82860"/>
                </a:lnTo>
                <a:lnTo>
                  <a:pt x="2331481" y="49006"/>
                </a:lnTo>
                <a:lnTo>
                  <a:pt x="2297627" y="22845"/>
                </a:lnTo>
                <a:lnTo>
                  <a:pt x="2257677" y="5977"/>
                </a:lnTo>
                <a:lnTo>
                  <a:pt x="221322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8718804" y="1784604"/>
            <a:ext cx="2155190" cy="1140460"/>
          </a:xfrm>
          <a:custGeom>
            <a:avLst/>
            <a:gdLst/>
            <a:ahLst/>
            <a:cxnLst/>
            <a:rect l="l" t="t" r="r" b="b"/>
            <a:pathLst>
              <a:path w="2155190" h="1140460">
                <a:moveTo>
                  <a:pt x="2058543" y="0"/>
                </a:moveTo>
                <a:lnTo>
                  <a:pt x="96393" y="0"/>
                </a:lnTo>
                <a:lnTo>
                  <a:pt x="58882" y="7578"/>
                </a:lnTo>
                <a:lnTo>
                  <a:pt x="28241" y="28241"/>
                </a:lnTo>
                <a:lnTo>
                  <a:pt x="7578" y="58882"/>
                </a:lnTo>
                <a:lnTo>
                  <a:pt x="0" y="96393"/>
                </a:lnTo>
                <a:lnTo>
                  <a:pt x="0" y="1043559"/>
                </a:lnTo>
                <a:lnTo>
                  <a:pt x="7578" y="1081069"/>
                </a:lnTo>
                <a:lnTo>
                  <a:pt x="28241" y="1111710"/>
                </a:lnTo>
                <a:lnTo>
                  <a:pt x="58882" y="1132373"/>
                </a:lnTo>
                <a:lnTo>
                  <a:pt x="96393" y="1139952"/>
                </a:lnTo>
                <a:lnTo>
                  <a:pt x="2058543" y="1139952"/>
                </a:lnTo>
                <a:lnTo>
                  <a:pt x="2096053" y="1132373"/>
                </a:lnTo>
                <a:lnTo>
                  <a:pt x="2126694" y="1111710"/>
                </a:lnTo>
                <a:lnTo>
                  <a:pt x="2147357" y="1081069"/>
                </a:lnTo>
                <a:lnTo>
                  <a:pt x="2154936" y="1043559"/>
                </a:lnTo>
                <a:lnTo>
                  <a:pt x="2154936" y="96393"/>
                </a:lnTo>
                <a:lnTo>
                  <a:pt x="2147357" y="58882"/>
                </a:lnTo>
                <a:lnTo>
                  <a:pt x="2126694" y="28241"/>
                </a:lnTo>
                <a:lnTo>
                  <a:pt x="2096053" y="7578"/>
                </a:lnTo>
                <a:lnTo>
                  <a:pt x="2058543" y="0"/>
                </a:lnTo>
                <a:close/>
              </a:path>
            </a:pathLst>
          </a:custGeom>
          <a:solidFill>
            <a:srgbClr val="E2EDFF">
              <a:alpha val="36862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8779509" y="3030727"/>
            <a:ext cx="1496060" cy="17703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35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ESR-3300</a:t>
            </a:r>
            <a:endParaRPr sz="16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  <a:p>
            <a:pPr marL="12700">
              <a:lnSpc>
                <a:spcPct val="100000"/>
              </a:lnSpc>
              <a:spcBef>
                <a:spcPts val="650"/>
              </a:spcBef>
            </a:pPr>
            <a:r>
              <a:rPr sz="800" spc="70" dirty="0">
                <a:solidFill>
                  <a:srgbClr val="275EC6"/>
                </a:solidFill>
                <a:latin typeface="Calibri"/>
                <a:cs typeface="Calibri"/>
              </a:rPr>
              <a:t>Интерфейсы</a:t>
            </a:r>
            <a:endParaRPr sz="8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415"/>
              </a:spcBef>
            </a:pPr>
            <a:r>
              <a:rPr sz="1100" b="1" spc="15" dirty="0">
                <a:latin typeface="Arial"/>
                <a:cs typeface="Arial"/>
              </a:rPr>
              <a:t>4 </a:t>
            </a:r>
            <a:r>
              <a:rPr sz="1100" b="1" spc="-15" dirty="0">
                <a:latin typeface="Arial"/>
                <a:cs typeface="Arial"/>
              </a:rPr>
              <a:t>× </a:t>
            </a:r>
            <a:r>
              <a:rPr sz="1100" b="1" spc="-5" dirty="0">
                <a:latin typeface="Arial"/>
                <a:cs typeface="Arial"/>
              </a:rPr>
              <a:t>25G</a:t>
            </a:r>
            <a:r>
              <a:rPr sz="1100" b="1" spc="-105" dirty="0">
                <a:latin typeface="Arial"/>
                <a:cs typeface="Arial"/>
              </a:rPr>
              <a:t> </a:t>
            </a:r>
            <a:r>
              <a:rPr sz="1100" b="1" spc="-45" dirty="0">
                <a:latin typeface="Arial"/>
                <a:cs typeface="Arial"/>
              </a:rPr>
              <a:t>SFP28</a:t>
            </a:r>
            <a:endParaRPr sz="11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1100" b="1" spc="15" dirty="0">
                <a:latin typeface="Arial"/>
                <a:cs typeface="Arial"/>
              </a:rPr>
              <a:t>4 </a:t>
            </a:r>
            <a:r>
              <a:rPr sz="1100" b="1" spc="-15" dirty="0">
                <a:latin typeface="Arial"/>
                <a:cs typeface="Arial"/>
              </a:rPr>
              <a:t>× </a:t>
            </a:r>
            <a:r>
              <a:rPr sz="1100" b="1" dirty="0">
                <a:latin typeface="Arial"/>
                <a:cs typeface="Arial"/>
              </a:rPr>
              <a:t>100G</a:t>
            </a:r>
            <a:r>
              <a:rPr sz="1100" b="1" spc="-125" dirty="0">
                <a:latin typeface="Arial"/>
                <a:cs typeface="Arial"/>
              </a:rPr>
              <a:t> </a:t>
            </a:r>
            <a:r>
              <a:rPr sz="1100" b="1" spc="-35" dirty="0">
                <a:latin typeface="Arial"/>
                <a:cs typeface="Arial"/>
              </a:rPr>
              <a:t>QSFP28</a:t>
            </a:r>
            <a:endParaRPr sz="11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910"/>
              </a:spcBef>
            </a:pPr>
            <a:r>
              <a:rPr sz="800" spc="65" dirty="0">
                <a:solidFill>
                  <a:srgbClr val="275EC6"/>
                </a:solidFill>
                <a:latin typeface="Calibri"/>
                <a:cs typeface="Calibri"/>
              </a:rPr>
              <a:t>Производительность</a:t>
            </a:r>
            <a:endParaRPr sz="800" dirty="0">
              <a:latin typeface="Calibri"/>
              <a:cs typeface="Calibri"/>
            </a:endParaRPr>
          </a:p>
          <a:p>
            <a:pPr marL="12700" marR="5080">
              <a:lnSpc>
                <a:spcPct val="122700"/>
              </a:lnSpc>
              <a:spcBef>
                <a:spcPts val="125"/>
              </a:spcBef>
            </a:pPr>
            <a:r>
              <a:rPr sz="1100" b="1" spc="-45" dirty="0">
                <a:latin typeface="Arial"/>
                <a:cs typeface="Arial"/>
              </a:rPr>
              <a:t>FW </a:t>
            </a:r>
            <a:r>
              <a:rPr sz="1100" b="1" spc="-15" dirty="0">
                <a:latin typeface="Arial"/>
                <a:cs typeface="Arial"/>
              </a:rPr>
              <a:t>- </a:t>
            </a:r>
            <a:r>
              <a:rPr sz="1100" b="1" spc="15" dirty="0">
                <a:latin typeface="Arial"/>
                <a:cs typeface="Arial"/>
              </a:rPr>
              <a:t>67,1 Гбит/с  </a:t>
            </a:r>
            <a:r>
              <a:rPr sz="1100" b="1" spc="-30" dirty="0">
                <a:latin typeface="Arial"/>
                <a:cs typeface="Arial"/>
              </a:rPr>
              <a:t>IPsec </a:t>
            </a:r>
            <a:r>
              <a:rPr sz="1100" b="1" spc="-15" dirty="0">
                <a:latin typeface="Arial"/>
                <a:cs typeface="Arial"/>
              </a:rPr>
              <a:t>VPN - </a:t>
            </a:r>
            <a:r>
              <a:rPr sz="1100" b="1" spc="10" dirty="0">
                <a:latin typeface="Arial"/>
                <a:cs typeface="Arial"/>
              </a:rPr>
              <a:t>3,6</a:t>
            </a:r>
            <a:r>
              <a:rPr sz="1100" b="1" spc="-105" dirty="0">
                <a:latin typeface="Arial"/>
                <a:cs typeface="Arial"/>
              </a:rPr>
              <a:t> </a:t>
            </a:r>
            <a:r>
              <a:rPr sz="1100" b="1" spc="15" dirty="0">
                <a:latin typeface="Arial"/>
                <a:cs typeface="Arial"/>
              </a:rPr>
              <a:t>Гбит/с  </a:t>
            </a:r>
            <a:r>
              <a:rPr sz="1100" b="1" spc="-20" dirty="0">
                <a:latin typeface="Arial"/>
                <a:cs typeface="Arial"/>
              </a:rPr>
              <a:t>IPS/IDS </a:t>
            </a:r>
            <a:r>
              <a:rPr sz="1100" b="1" spc="-15" dirty="0">
                <a:latin typeface="Arial"/>
                <a:cs typeface="Arial"/>
              </a:rPr>
              <a:t>- </a:t>
            </a:r>
            <a:r>
              <a:rPr sz="1100" b="1" spc="10" dirty="0">
                <a:latin typeface="Arial"/>
                <a:cs typeface="Arial"/>
              </a:rPr>
              <a:t>2,6</a:t>
            </a:r>
            <a:r>
              <a:rPr sz="1100" b="1" spc="-100" dirty="0">
                <a:latin typeface="Arial"/>
                <a:cs typeface="Arial"/>
              </a:rPr>
              <a:t> </a:t>
            </a:r>
            <a:r>
              <a:rPr sz="1100" b="1" spc="15" dirty="0">
                <a:latin typeface="Arial"/>
                <a:cs typeface="Arial"/>
              </a:rPr>
              <a:t>Гбит/с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6103620" y="1677923"/>
            <a:ext cx="2380615" cy="3299460"/>
          </a:xfrm>
          <a:custGeom>
            <a:avLst/>
            <a:gdLst/>
            <a:ahLst/>
            <a:cxnLst/>
            <a:rect l="l" t="t" r="r" b="b"/>
            <a:pathLst>
              <a:path w="2380615" h="3299460">
                <a:moveTo>
                  <a:pt x="2213229" y="0"/>
                </a:moveTo>
                <a:lnTo>
                  <a:pt x="167258" y="0"/>
                </a:lnTo>
                <a:lnTo>
                  <a:pt x="122810" y="5977"/>
                </a:lnTo>
                <a:lnTo>
                  <a:pt x="82860" y="22845"/>
                </a:lnTo>
                <a:lnTo>
                  <a:pt x="49006" y="49006"/>
                </a:lnTo>
                <a:lnTo>
                  <a:pt x="22845" y="82860"/>
                </a:lnTo>
                <a:lnTo>
                  <a:pt x="5977" y="122810"/>
                </a:lnTo>
                <a:lnTo>
                  <a:pt x="0" y="167259"/>
                </a:lnTo>
                <a:lnTo>
                  <a:pt x="0" y="3132201"/>
                </a:lnTo>
                <a:lnTo>
                  <a:pt x="5977" y="3176649"/>
                </a:lnTo>
                <a:lnTo>
                  <a:pt x="22845" y="3216599"/>
                </a:lnTo>
                <a:lnTo>
                  <a:pt x="49006" y="3250453"/>
                </a:lnTo>
                <a:lnTo>
                  <a:pt x="82860" y="3276614"/>
                </a:lnTo>
                <a:lnTo>
                  <a:pt x="122810" y="3293482"/>
                </a:lnTo>
                <a:lnTo>
                  <a:pt x="167258" y="3299459"/>
                </a:lnTo>
                <a:lnTo>
                  <a:pt x="2213229" y="3299459"/>
                </a:lnTo>
                <a:lnTo>
                  <a:pt x="2257677" y="3293482"/>
                </a:lnTo>
                <a:lnTo>
                  <a:pt x="2297627" y="3276614"/>
                </a:lnTo>
                <a:lnTo>
                  <a:pt x="2331481" y="3250453"/>
                </a:lnTo>
                <a:lnTo>
                  <a:pt x="2357642" y="3216599"/>
                </a:lnTo>
                <a:lnTo>
                  <a:pt x="2374510" y="3176649"/>
                </a:lnTo>
                <a:lnTo>
                  <a:pt x="2380487" y="3132201"/>
                </a:lnTo>
                <a:lnTo>
                  <a:pt x="2380487" y="167259"/>
                </a:lnTo>
                <a:lnTo>
                  <a:pt x="2374510" y="122810"/>
                </a:lnTo>
                <a:lnTo>
                  <a:pt x="2357642" y="82860"/>
                </a:lnTo>
                <a:lnTo>
                  <a:pt x="2331481" y="49006"/>
                </a:lnTo>
                <a:lnTo>
                  <a:pt x="2297627" y="22845"/>
                </a:lnTo>
                <a:lnTo>
                  <a:pt x="2257677" y="5977"/>
                </a:lnTo>
                <a:lnTo>
                  <a:pt x="221322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6214871" y="1784604"/>
            <a:ext cx="2156460" cy="1140460"/>
          </a:xfrm>
          <a:custGeom>
            <a:avLst/>
            <a:gdLst/>
            <a:ahLst/>
            <a:cxnLst/>
            <a:rect l="l" t="t" r="r" b="b"/>
            <a:pathLst>
              <a:path w="2156459" h="1140460">
                <a:moveTo>
                  <a:pt x="2060067" y="0"/>
                </a:moveTo>
                <a:lnTo>
                  <a:pt x="96392" y="0"/>
                </a:lnTo>
                <a:lnTo>
                  <a:pt x="58882" y="7578"/>
                </a:lnTo>
                <a:lnTo>
                  <a:pt x="28241" y="28241"/>
                </a:lnTo>
                <a:lnTo>
                  <a:pt x="7578" y="58882"/>
                </a:lnTo>
                <a:lnTo>
                  <a:pt x="0" y="96393"/>
                </a:lnTo>
                <a:lnTo>
                  <a:pt x="0" y="1043559"/>
                </a:lnTo>
                <a:lnTo>
                  <a:pt x="7578" y="1081069"/>
                </a:lnTo>
                <a:lnTo>
                  <a:pt x="28241" y="1111710"/>
                </a:lnTo>
                <a:lnTo>
                  <a:pt x="58882" y="1132373"/>
                </a:lnTo>
                <a:lnTo>
                  <a:pt x="96392" y="1139952"/>
                </a:lnTo>
                <a:lnTo>
                  <a:pt x="2060067" y="1139952"/>
                </a:lnTo>
                <a:lnTo>
                  <a:pt x="2097577" y="1132373"/>
                </a:lnTo>
                <a:lnTo>
                  <a:pt x="2128218" y="1111710"/>
                </a:lnTo>
                <a:lnTo>
                  <a:pt x="2148881" y="1081069"/>
                </a:lnTo>
                <a:lnTo>
                  <a:pt x="2156459" y="1043559"/>
                </a:lnTo>
                <a:lnTo>
                  <a:pt x="2156459" y="96393"/>
                </a:lnTo>
                <a:lnTo>
                  <a:pt x="2148881" y="58882"/>
                </a:lnTo>
                <a:lnTo>
                  <a:pt x="2128218" y="28241"/>
                </a:lnTo>
                <a:lnTo>
                  <a:pt x="2097577" y="7578"/>
                </a:lnTo>
                <a:lnTo>
                  <a:pt x="2060067" y="0"/>
                </a:lnTo>
                <a:close/>
              </a:path>
            </a:pathLst>
          </a:custGeom>
          <a:solidFill>
            <a:srgbClr val="E2EDFF">
              <a:alpha val="36862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/>
          <p:nvPr/>
        </p:nvSpPr>
        <p:spPr>
          <a:xfrm>
            <a:off x="6274689" y="3030727"/>
            <a:ext cx="1033144" cy="7162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35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ESR-3200</a:t>
            </a:r>
            <a:endParaRPr sz="16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  <a:p>
            <a:pPr marL="12700">
              <a:lnSpc>
                <a:spcPct val="100000"/>
              </a:lnSpc>
              <a:spcBef>
                <a:spcPts val="905"/>
              </a:spcBef>
            </a:pPr>
            <a:r>
              <a:rPr sz="800" spc="70" dirty="0">
                <a:solidFill>
                  <a:srgbClr val="275EC6"/>
                </a:solidFill>
                <a:latin typeface="Calibri"/>
                <a:cs typeface="Calibri"/>
              </a:rPr>
              <a:t>Интерфейсы</a:t>
            </a:r>
            <a:endParaRPr sz="8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34"/>
              </a:spcBef>
            </a:pPr>
            <a:r>
              <a:rPr sz="1100" b="1" spc="20" dirty="0">
                <a:latin typeface="Arial"/>
                <a:cs typeface="Arial"/>
              </a:rPr>
              <a:t>12 </a:t>
            </a:r>
            <a:r>
              <a:rPr sz="1100" b="1" spc="-15" dirty="0">
                <a:latin typeface="Arial"/>
                <a:cs typeface="Arial"/>
              </a:rPr>
              <a:t>× </a:t>
            </a:r>
            <a:r>
              <a:rPr sz="1100" b="1" spc="-10" dirty="0">
                <a:latin typeface="Arial"/>
                <a:cs typeface="Arial"/>
              </a:rPr>
              <a:t>25G</a:t>
            </a:r>
            <a:r>
              <a:rPr sz="1100" b="1" spc="-160" dirty="0">
                <a:latin typeface="Arial"/>
                <a:cs typeface="Arial"/>
              </a:rPr>
              <a:t> </a:t>
            </a:r>
            <a:r>
              <a:rPr sz="1100" b="1" spc="-50" dirty="0">
                <a:latin typeface="Arial"/>
                <a:cs typeface="Arial"/>
              </a:rPr>
              <a:t>SFP28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6274689" y="3981656"/>
            <a:ext cx="1496060" cy="819150"/>
          </a:xfrm>
          <a:prstGeom prst="rect">
            <a:avLst/>
          </a:prstGeom>
        </p:spPr>
        <p:txBody>
          <a:bodyPr vert="horz" wrap="square" lIns="0" tIns="514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5"/>
              </a:spcBef>
            </a:pPr>
            <a:r>
              <a:rPr sz="800" spc="65" dirty="0">
                <a:solidFill>
                  <a:srgbClr val="275EC6"/>
                </a:solidFill>
                <a:latin typeface="Calibri"/>
                <a:cs typeface="Calibri"/>
              </a:rPr>
              <a:t>Производительность</a:t>
            </a:r>
            <a:endParaRPr sz="800">
              <a:latin typeface="Calibri"/>
              <a:cs typeface="Calibri"/>
            </a:endParaRPr>
          </a:p>
          <a:p>
            <a:pPr marL="12700" marR="5080">
              <a:lnSpc>
                <a:spcPct val="122700"/>
              </a:lnSpc>
              <a:spcBef>
                <a:spcPts val="120"/>
              </a:spcBef>
            </a:pPr>
            <a:r>
              <a:rPr sz="1100" b="1" spc="-45" dirty="0">
                <a:latin typeface="Arial"/>
                <a:cs typeface="Arial"/>
              </a:rPr>
              <a:t>FW </a:t>
            </a:r>
            <a:r>
              <a:rPr sz="1100" b="1" spc="-15" dirty="0">
                <a:latin typeface="Arial"/>
                <a:cs typeface="Arial"/>
              </a:rPr>
              <a:t>- </a:t>
            </a:r>
            <a:r>
              <a:rPr sz="1100" b="1" spc="10" dirty="0">
                <a:latin typeface="Arial"/>
                <a:cs typeface="Arial"/>
              </a:rPr>
              <a:t>44,2 </a:t>
            </a:r>
            <a:r>
              <a:rPr sz="1100" b="1" spc="15" dirty="0">
                <a:latin typeface="Arial"/>
                <a:cs typeface="Arial"/>
              </a:rPr>
              <a:t>Гбит/c  </a:t>
            </a:r>
            <a:r>
              <a:rPr sz="1100" b="1" spc="-30" dirty="0">
                <a:latin typeface="Arial"/>
                <a:cs typeface="Arial"/>
              </a:rPr>
              <a:t>IPsec </a:t>
            </a:r>
            <a:r>
              <a:rPr sz="1100" b="1" spc="-15" dirty="0">
                <a:latin typeface="Arial"/>
                <a:cs typeface="Arial"/>
              </a:rPr>
              <a:t>VPN - </a:t>
            </a:r>
            <a:r>
              <a:rPr sz="1100" b="1" spc="5" dirty="0">
                <a:latin typeface="Arial"/>
                <a:cs typeface="Arial"/>
              </a:rPr>
              <a:t>2,1</a:t>
            </a:r>
            <a:r>
              <a:rPr sz="1100" b="1" spc="-95" dirty="0">
                <a:latin typeface="Arial"/>
                <a:cs typeface="Arial"/>
              </a:rPr>
              <a:t> </a:t>
            </a:r>
            <a:r>
              <a:rPr sz="1100" b="1" spc="15" dirty="0">
                <a:latin typeface="Arial"/>
                <a:cs typeface="Arial"/>
              </a:rPr>
              <a:t>Гбит/c  </a:t>
            </a:r>
            <a:r>
              <a:rPr sz="1100" b="1" spc="-20" dirty="0">
                <a:latin typeface="Arial"/>
                <a:cs typeface="Arial"/>
              </a:rPr>
              <a:t>IPS/IDS </a:t>
            </a:r>
            <a:r>
              <a:rPr sz="1100" b="1" spc="-15" dirty="0">
                <a:latin typeface="Arial"/>
                <a:cs typeface="Arial"/>
              </a:rPr>
              <a:t>- </a:t>
            </a:r>
            <a:r>
              <a:rPr sz="1100" b="1" spc="10" dirty="0">
                <a:latin typeface="Arial"/>
                <a:cs typeface="Arial"/>
              </a:rPr>
              <a:t>1,4</a:t>
            </a:r>
            <a:r>
              <a:rPr sz="1100" b="1" spc="-105" dirty="0">
                <a:latin typeface="Arial"/>
                <a:cs typeface="Arial"/>
              </a:rPr>
              <a:t> </a:t>
            </a:r>
            <a:r>
              <a:rPr sz="1100" b="1" spc="15" dirty="0">
                <a:latin typeface="Arial"/>
                <a:cs typeface="Arial"/>
              </a:rPr>
              <a:t>Гбит/c</a:t>
            </a:r>
            <a:endParaRPr sz="1100">
              <a:latin typeface="Arial"/>
              <a:cs typeface="Arial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6452615" y="2220467"/>
            <a:ext cx="1680972" cy="59588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8918447" y="2125979"/>
            <a:ext cx="1757172" cy="69951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6379464" y="1877567"/>
            <a:ext cx="646176" cy="25450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 txBox="1"/>
          <p:nvPr/>
        </p:nvSpPr>
        <p:spPr>
          <a:xfrm>
            <a:off x="7506461" y="1864613"/>
            <a:ext cx="726440" cy="2698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800" spc="65" dirty="0">
                <a:solidFill>
                  <a:srgbClr val="275EC6"/>
                </a:solidFill>
                <a:latin typeface="Calibri"/>
                <a:cs typeface="Calibri"/>
              </a:rPr>
              <a:t>Тра</a:t>
            </a:r>
            <a:r>
              <a:rPr sz="800" spc="60" dirty="0">
                <a:solidFill>
                  <a:srgbClr val="275EC6"/>
                </a:solidFill>
                <a:latin typeface="Calibri"/>
                <a:cs typeface="Calibri"/>
              </a:rPr>
              <a:t>нсп</a:t>
            </a:r>
            <a:r>
              <a:rPr sz="800" spc="55" dirty="0">
                <a:solidFill>
                  <a:srgbClr val="275EC6"/>
                </a:solidFill>
                <a:latin typeface="Calibri"/>
                <a:cs typeface="Calibri"/>
              </a:rPr>
              <a:t>о</a:t>
            </a:r>
            <a:r>
              <a:rPr sz="800" spc="80" dirty="0">
                <a:solidFill>
                  <a:srgbClr val="275EC6"/>
                </a:solidFill>
                <a:latin typeface="Calibri"/>
                <a:cs typeface="Calibri"/>
              </a:rPr>
              <a:t>р</a:t>
            </a:r>
            <a:r>
              <a:rPr sz="800" spc="60" dirty="0">
                <a:solidFill>
                  <a:srgbClr val="275EC6"/>
                </a:solidFill>
                <a:latin typeface="Calibri"/>
                <a:cs typeface="Calibri"/>
              </a:rPr>
              <a:t>т</a:t>
            </a:r>
            <a:r>
              <a:rPr sz="800" spc="75" dirty="0">
                <a:solidFill>
                  <a:srgbClr val="275EC6"/>
                </a:solidFill>
                <a:latin typeface="Calibri"/>
                <a:cs typeface="Calibri"/>
              </a:rPr>
              <a:t>н</a:t>
            </a:r>
            <a:r>
              <a:rPr sz="800" spc="55" dirty="0">
                <a:solidFill>
                  <a:srgbClr val="275EC6"/>
                </a:solidFill>
                <a:latin typeface="Calibri"/>
                <a:cs typeface="Calibri"/>
              </a:rPr>
              <a:t>а</a:t>
            </a:r>
            <a:r>
              <a:rPr sz="800" spc="40" dirty="0">
                <a:solidFill>
                  <a:srgbClr val="275EC6"/>
                </a:solidFill>
                <a:latin typeface="Calibri"/>
                <a:cs typeface="Calibri"/>
              </a:rPr>
              <a:t>я  </a:t>
            </a:r>
            <a:r>
              <a:rPr sz="800" spc="60" dirty="0">
                <a:solidFill>
                  <a:srgbClr val="275EC6"/>
                </a:solidFill>
                <a:latin typeface="Calibri"/>
                <a:cs typeface="Calibri"/>
              </a:rPr>
              <a:t>безопасность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7210043" y="1860804"/>
            <a:ext cx="263651" cy="28803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24">
            <a:extLst>
              <a:ext uri="{FF2B5EF4-FFF2-40B4-BE49-F238E27FC236}">
                <a16:creationId xmlns:a16="http://schemas.microsoft.com/office/drawing/2014/main" id="{8FD74B17-EFB2-A143-C51C-F3FFB6ACA1B3}"/>
              </a:ext>
            </a:extLst>
          </p:cNvPr>
          <p:cNvSpPr/>
          <p:nvPr/>
        </p:nvSpPr>
        <p:spPr>
          <a:xfrm>
            <a:off x="7921752" y="297179"/>
            <a:ext cx="702945" cy="372110"/>
          </a:xfrm>
          <a:custGeom>
            <a:avLst/>
            <a:gdLst/>
            <a:ahLst/>
            <a:cxnLst/>
            <a:rect l="l" t="t" r="r" b="b"/>
            <a:pathLst>
              <a:path w="702945" h="372109">
                <a:moveTo>
                  <a:pt x="516636" y="0"/>
                </a:moveTo>
                <a:lnTo>
                  <a:pt x="185927" y="0"/>
                </a:lnTo>
                <a:lnTo>
                  <a:pt x="136480" y="6637"/>
                </a:lnTo>
                <a:lnTo>
                  <a:pt x="92060" y="25371"/>
                </a:lnTo>
                <a:lnTo>
                  <a:pt x="54435" y="54435"/>
                </a:lnTo>
                <a:lnTo>
                  <a:pt x="25371" y="92060"/>
                </a:lnTo>
                <a:lnTo>
                  <a:pt x="6637" y="136480"/>
                </a:lnTo>
                <a:lnTo>
                  <a:pt x="0" y="185928"/>
                </a:lnTo>
                <a:lnTo>
                  <a:pt x="6637" y="235375"/>
                </a:lnTo>
                <a:lnTo>
                  <a:pt x="25371" y="279795"/>
                </a:lnTo>
                <a:lnTo>
                  <a:pt x="54435" y="317420"/>
                </a:lnTo>
                <a:lnTo>
                  <a:pt x="92060" y="346484"/>
                </a:lnTo>
                <a:lnTo>
                  <a:pt x="136480" y="365218"/>
                </a:lnTo>
                <a:lnTo>
                  <a:pt x="185927" y="371856"/>
                </a:lnTo>
                <a:lnTo>
                  <a:pt x="516636" y="371856"/>
                </a:lnTo>
                <a:lnTo>
                  <a:pt x="566083" y="365218"/>
                </a:lnTo>
                <a:lnTo>
                  <a:pt x="610503" y="346484"/>
                </a:lnTo>
                <a:lnTo>
                  <a:pt x="648128" y="317420"/>
                </a:lnTo>
                <a:lnTo>
                  <a:pt x="677192" y="279795"/>
                </a:lnTo>
                <a:lnTo>
                  <a:pt x="695926" y="235375"/>
                </a:lnTo>
                <a:lnTo>
                  <a:pt x="702564" y="185928"/>
                </a:lnTo>
                <a:lnTo>
                  <a:pt x="695926" y="136480"/>
                </a:lnTo>
                <a:lnTo>
                  <a:pt x="677192" y="92060"/>
                </a:lnTo>
                <a:lnTo>
                  <a:pt x="648128" y="54435"/>
                </a:lnTo>
                <a:lnTo>
                  <a:pt x="610503" y="25371"/>
                </a:lnTo>
                <a:lnTo>
                  <a:pt x="566083" y="6637"/>
                </a:lnTo>
                <a:lnTo>
                  <a:pt x="516636" y="0"/>
                </a:lnTo>
                <a:close/>
              </a:path>
            </a:pathLst>
          </a:custGeom>
          <a:solidFill>
            <a:srgbClr val="275E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26">
            <a:extLst>
              <a:ext uri="{FF2B5EF4-FFF2-40B4-BE49-F238E27FC236}">
                <a16:creationId xmlns:a16="http://schemas.microsoft.com/office/drawing/2014/main" id="{814692BD-AF44-A764-FD14-D4E91125B812}"/>
              </a:ext>
            </a:extLst>
          </p:cNvPr>
          <p:cNvSpPr txBox="1"/>
          <p:nvPr/>
        </p:nvSpPr>
        <p:spPr>
          <a:xfrm>
            <a:off x="8128443" y="389614"/>
            <a:ext cx="277495" cy="1827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b="1" spc="-140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  <a:hlinkClick r:id="rId1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</a:t>
            </a:r>
            <a:r>
              <a:rPr sz="1100" b="1" spc="-80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  <a:hlinkClick r:id="rId1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SR</a:t>
            </a:r>
            <a:endParaRPr sz="11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295656"/>
            <a:ext cx="3205480" cy="375285"/>
          </a:xfrm>
          <a:custGeom>
            <a:avLst/>
            <a:gdLst/>
            <a:ahLst/>
            <a:cxnLst/>
            <a:rect l="l" t="t" r="r" b="b"/>
            <a:pathLst>
              <a:path w="3205480" h="375284">
                <a:moveTo>
                  <a:pt x="3017520" y="0"/>
                </a:moveTo>
                <a:lnTo>
                  <a:pt x="0" y="0"/>
                </a:lnTo>
                <a:lnTo>
                  <a:pt x="0" y="374904"/>
                </a:lnTo>
                <a:lnTo>
                  <a:pt x="3017520" y="374904"/>
                </a:lnTo>
                <a:lnTo>
                  <a:pt x="3067344" y="368206"/>
                </a:lnTo>
                <a:lnTo>
                  <a:pt x="3112120" y="349306"/>
                </a:lnTo>
                <a:lnTo>
                  <a:pt x="3150060" y="319992"/>
                </a:lnTo>
                <a:lnTo>
                  <a:pt x="3179374" y="282052"/>
                </a:lnTo>
                <a:lnTo>
                  <a:pt x="3198274" y="237276"/>
                </a:lnTo>
                <a:lnTo>
                  <a:pt x="3204972" y="187452"/>
                </a:lnTo>
                <a:lnTo>
                  <a:pt x="3198274" y="137627"/>
                </a:lnTo>
                <a:lnTo>
                  <a:pt x="3179374" y="92851"/>
                </a:lnTo>
                <a:lnTo>
                  <a:pt x="3150060" y="54911"/>
                </a:lnTo>
                <a:lnTo>
                  <a:pt x="3112120" y="25597"/>
                </a:lnTo>
                <a:lnTo>
                  <a:pt x="3067344" y="6697"/>
                </a:lnTo>
                <a:lnTo>
                  <a:pt x="3017520" y="0"/>
                </a:lnTo>
                <a:close/>
              </a:path>
            </a:pathLst>
          </a:custGeom>
          <a:solidFill>
            <a:srgbClr val="275E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50024" y="378723"/>
            <a:ext cx="2940431" cy="1827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b="1" spc="75" dirty="0">
                <a:solidFill>
                  <a:srgbClr val="FFFFF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Маршрутизаторы</a:t>
            </a:r>
            <a:r>
              <a:rPr sz="1100" b="1" spc="-65" dirty="0">
                <a:solidFill>
                  <a:srgbClr val="FFFFF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sz="1100" b="1" spc="60" dirty="0">
                <a:solidFill>
                  <a:srgbClr val="FFFFF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фиксированные</a:t>
            </a:r>
            <a:endParaRPr sz="11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623566" y="6284074"/>
            <a:ext cx="920749" cy="5739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801867" y="2176272"/>
            <a:ext cx="2212975" cy="3316604"/>
          </a:xfrm>
          <a:custGeom>
            <a:avLst/>
            <a:gdLst/>
            <a:ahLst/>
            <a:cxnLst/>
            <a:rect l="l" t="t" r="r" b="b"/>
            <a:pathLst>
              <a:path w="2212975" h="3316604">
                <a:moveTo>
                  <a:pt x="2057400" y="0"/>
                </a:moveTo>
                <a:lnTo>
                  <a:pt x="155448" y="0"/>
                </a:lnTo>
                <a:lnTo>
                  <a:pt x="106314" y="7924"/>
                </a:lnTo>
                <a:lnTo>
                  <a:pt x="63642" y="29992"/>
                </a:lnTo>
                <a:lnTo>
                  <a:pt x="29992" y="63642"/>
                </a:lnTo>
                <a:lnTo>
                  <a:pt x="7924" y="106314"/>
                </a:lnTo>
                <a:lnTo>
                  <a:pt x="0" y="155448"/>
                </a:lnTo>
                <a:lnTo>
                  <a:pt x="0" y="3160776"/>
                </a:lnTo>
                <a:lnTo>
                  <a:pt x="7924" y="3209909"/>
                </a:lnTo>
                <a:lnTo>
                  <a:pt x="29992" y="3252581"/>
                </a:lnTo>
                <a:lnTo>
                  <a:pt x="63642" y="3286231"/>
                </a:lnTo>
                <a:lnTo>
                  <a:pt x="106314" y="3308299"/>
                </a:lnTo>
                <a:lnTo>
                  <a:pt x="155448" y="3316224"/>
                </a:lnTo>
                <a:lnTo>
                  <a:pt x="2057400" y="3316224"/>
                </a:lnTo>
                <a:lnTo>
                  <a:pt x="2106533" y="3308299"/>
                </a:lnTo>
                <a:lnTo>
                  <a:pt x="2149205" y="3286231"/>
                </a:lnTo>
                <a:lnTo>
                  <a:pt x="2182855" y="3252581"/>
                </a:lnTo>
                <a:lnTo>
                  <a:pt x="2204923" y="3209909"/>
                </a:lnTo>
                <a:lnTo>
                  <a:pt x="2212848" y="3160776"/>
                </a:lnTo>
                <a:lnTo>
                  <a:pt x="2212848" y="155448"/>
                </a:lnTo>
                <a:lnTo>
                  <a:pt x="2204923" y="106314"/>
                </a:lnTo>
                <a:lnTo>
                  <a:pt x="2182855" y="63642"/>
                </a:lnTo>
                <a:lnTo>
                  <a:pt x="2149205" y="29992"/>
                </a:lnTo>
                <a:lnTo>
                  <a:pt x="2106533" y="7924"/>
                </a:lnTo>
                <a:lnTo>
                  <a:pt x="20574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914644" y="2292095"/>
            <a:ext cx="2004060" cy="1190625"/>
          </a:xfrm>
          <a:custGeom>
            <a:avLst/>
            <a:gdLst/>
            <a:ahLst/>
            <a:cxnLst/>
            <a:rect l="l" t="t" r="r" b="b"/>
            <a:pathLst>
              <a:path w="2004059" h="1190625">
                <a:moveTo>
                  <a:pt x="1903349" y="0"/>
                </a:moveTo>
                <a:lnTo>
                  <a:pt x="100710" y="0"/>
                </a:lnTo>
                <a:lnTo>
                  <a:pt x="61507" y="7913"/>
                </a:lnTo>
                <a:lnTo>
                  <a:pt x="29495" y="29495"/>
                </a:lnTo>
                <a:lnTo>
                  <a:pt x="7913" y="61507"/>
                </a:lnTo>
                <a:lnTo>
                  <a:pt x="0" y="100711"/>
                </a:lnTo>
                <a:lnTo>
                  <a:pt x="0" y="1089532"/>
                </a:lnTo>
                <a:lnTo>
                  <a:pt x="7913" y="1128736"/>
                </a:lnTo>
                <a:lnTo>
                  <a:pt x="29495" y="1160748"/>
                </a:lnTo>
                <a:lnTo>
                  <a:pt x="61507" y="1182330"/>
                </a:lnTo>
                <a:lnTo>
                  <a:pt x="100710" y="1190243"/>
                </a:lnTo>
                <a:lnTo>
                  <a:pt x="1903349" y="1190243"/>
                </a:lnTo>
                <a:lnTo>
                  <a:pt x="1942552" y="1182330"/>
                </a:lnTo>
                <a:lnTo>
                  <a:pt x="1974564" y="1160748"/>
                </a:lnTo>
                <a:lnTo>
                  <a:pt x="1996146" y="1128736"/>
                </a:lnTo>
                <a:lnTo>
                  <a:pt x="2004059" y="1089532"/>
                </a:lnTo>
                <a:lnTo>
                  <a:pt x="2004059" y="100711"/>
                </a:lnTo>
                <a:lnTo>
                  <a:pt x="1996146" y="61507"/>
                </a:lnTo>
                <a:lnTo>
                  <a:pt x="1974564" y="29495"/>
                </a:lnTo>
                <a:lnTo>
                  <a:pt x="1942552" y="7913"/>
                </a:lnTo>
                <a:lnTo>
                  <a:pt x="1903349" y="0"/>
                </a:lnTo>
                <a:close/>
              </a:path>
            </a:pathLst>
          </a:custGeom>
          <a:solidFill>
            <a:srgbClr val="E2EDFF">
              <a:alpha val="36862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060703" y="2176272"/>
            <a:ext cx="2212975" cy="3316604"/>
          </a:xfrm>
          <a:custGeom>
            <a:avLst/>
            <a:gdLst/>
            <a:ahLst/>
            <a:cxnLst/>
            <a:rect l="l" t="t" r="r" b="b"/>
            <a:pathLst>
              <a:path w="2212975" h="3316604">
                <a:moveTo>
                  <a:pt x="2057400" y="0"/>
                </a:moveTo>
                <a:lnTo>
                  <a:pt x="155448" y="0"/>
                </a:lnTo>
                <a:lnTo>
                  <a:pt x="106314" y="7924"/>
                </a:lnTo>
                <a:lnTo>
                  <a:pt x="63642" y="29992"/>
                </a:lnTo>
                <a:lnTo>
                  <a:pt x="29992" y="63642"/>
                </a:lnTo>
                <a:lnTo>
                  <a:pt x="7924" y="106314"/>
                </a:lnTo>
                <a:lnTo>
                  <a:pt x="0" y="155448"/>
                </a:lnTo>
                <a:lnTo>
                  <a:pt x="0" y="3160776"/>
                </a:lnTo>
                <a:lnTo>
                  <a:pt x="7924" y="3209909"/>
                </a:lnTo>
                <a:lnTo>
                  <a:pt x="29992" y="3252581"/>
                </a:lnTo>
                <a:lnTo>
                  <a:pt x="63642" y="3286231"/>
                </a:lnTo>
                <a:lnTo>
                  <a:pt x="106314" y="3308299"/>
                </a:lnTo>
                <a:lnTo>
                  <a:pt x="155448" y="3316224"/>
                </a:lnTo>
                <a:lnTo>
                  <a:pt x="2057400" y="3316224"/>
                </a:lnTo>
                <a:lnTo>
                  <a:pt x="2106533" y="3308299"/>
                </a:lnTo>
                <a:lnTo>
                  <a:pt x="2149205" y="3286231"/>
                </a:lnTo>
                <a:lnTo>
                  <a:pt x="2182855" y="3252581"/>
                </a:lnTo>
                <a:lnTo>
                  <a:pt x="2204923" y="3209909"/>
                </a:lnTo>
                <a:lnTo>
                  <a:pt x="2212848" y="3160776"/>
                </a:lnTo>
                <a:lnTo>
                  <a:pt x="2212848" y="155448"/>
                </a:lnTo>
                <a:lnTo>
                  <a:pt x="2204923" y="106314"/>
                </a:lnTo>
                <a:lnTo>
                  <a:pt x="2182855" y="63642"/>
                </a:lnTo>
                <a:lnTo>
                  <a:pt x="2149205" y="29992"/>
                </a:lnTo>
                <a:lnTo>
                  <a:pt x="2106533" y="7924"/>
                </a:lnTo>
                <a:lnTo>
                  <a:pt x="20574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173480" y="2292095"/>
            <a:ext cx="2004060" cy="1190625"/>
          </a:xfrm>
          <a:custGeom>
            <a:avLst/>
            <a:gdLst/>
            <a:ahLst/>
            <a:cxnLst/>
            <a:rect l="l" t="t" r="r" b="b"/>
            <a:pathLst>
              <a:path w="2004060" h="1190625">
                <a:moveTo>
                  <a:pt x="1903349" y="0"/>
                </a:moveTo>
                <a:lnTo>
                  <a:pt x="100710" y="0"/>
                </a:lnTo>
                <a:lnTo>
                  <a:pt x="61507" y="7913"/>
                </a:lnTo>
                <a:lnTo>
                  <a:pt x="29495" y="29495"/>
                </a:lnTo>
                <a:lnTo>
                  <a:pt x="7913" y="61507"/>
                </a:lnTo>
                <a:lnTo>
                  <a:pt x="0" y="100711"/>
                </a:lnTo>
                <a:lnTo>
                  <a:pt x="0" y="1089532"/>
                </a:lnTo>
                <a:lnTo>
                  <a:pt x="7913" y="1128736"/>
                </a:lnTo>
                <a:lnTo>
                  <a:pt x="29495" y="1160748"/>
                </a:lnTo>
                <a:lnTo>
                  <a:pt x="61507" y="1182330"/>
                </a:lnTo>
                <a:lnTo>
                  <a:pt x="100710" y="1190243"/>
                </a:lnTo>
                <a:lnTo>
                  <a:pt x="1903349" y="1190243"/>
                </a:lnTo>
                <a:lnTo>
                  <a:pt x="1942552" y="1182330"/>
                </a:lnTo>
                <a:lnTo>
                  <a:pt x="1974564" y="1160748"/>
                </a:lnTo>
                <a:lnTo>
                  <a:pt x="1996146" y="1128736"/>
                </a:lnTo>
                <a:lnTo>
                  <a:pt x="2004059" y="1089532"/>
                </a:lnTo>
                <a:lnTo>
                  <a:pt x="2004059" y="100711"/>
                </a:lnTo>
                <a:lnTo>
                  <a:pt x="1996146" y="61507"/>
                </a:lnTo>
                <a:lnTo>
                  <a:pt x="1974564" y="29495"/>
                </a:lnTo>
                <a:lnTo>
                  <a:pt x="1942552" y="7913"/>
                </a:lnTo>
                <a:lnTo>
                  <a:pt x="1903349" y="0"/>
                </a:lnTo>
                <a:close/>
              </a:path>
            </a:pathLst>
          </a:custGeom>
          <a:solidFill>
            <a:srgbClr val="E2EDFF">
              <a:alpha val="36862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1236065" y="3572713"/>
            <a:ext cx="1089660" cy="10934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5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ME5100S</a:t>
            </a:r>
            <a:endParaRPr sz="16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  <a:p>
            <a:pPr marL="12700">
              <a:lnSpc>
                <a:spcPct val="100000"/>
              </a:lnSpc>
              <a:spcBef>
                <a:spcPts val="590"/>
              </a:spcBef>
            </a:pPr>
            <a:r>
              <a:rPr sz="800" spc="65" dirty="0">
                <a:solidFill>
                  <a:srgbClr val="275EC6"/>
                </a:solidFill>
                <a:latin typeface="Calibri"/>
                <a:cs typeface="Calibri"/>
              </a:rPr>
              <a:t>Производительность</a:t>
            </a:r>
            <a:endParaRPr sz="8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40"/>
              </a:spcBef>
            </a:pPr>
            <a:r>
              <a:rPr sz="1100" b="1" spc="20" dirty="0">
                <a:latin typeface="Arial"/>
                <a:cs typeface="Arial"/>
              </a:rPr>
              <a:t>200</a:t>
            </a:r>
            <a:r>
              <a:rPr sz="1100" b="1" spc="-65" dirty="0">
                <a:latin typeface="Arial"/>
                <a:cs typeface="Arial"/>
              </a:rPr>
              <a:t> </a:t>
            </a:r>
            <a:r>
              <a:rPr sz="1100" b="1" spc="15" dirty="0">
                <a:latin typeface="Arial"/>
                <a:cs typeface="Arial"/>
              </a:rPr>
              <a:t>Гбит/с</a:t>
            </a:r>
            <a:endParaRPr sz="11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80"/>
              </a:spcBef>
            </a:pPr>
            <a:r>
              <a:rPr sz="800" spc="70" dirty="0">
                <a:solidFill>
                  <a:srgbClr val="275EC6"/>
                </a:solidFill>
                <a:latin typeface="Calibri"/>
                <a:cs typeface="Calibri"/>
              </a:rPr>
              <a:t>Интерфейсы</a:t>
            </a:r>
            <a:endParaRPr sz="8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20"/>
              </a:spcBef>
            </a:pPr>
            <a:r>
              <a:rPr sz="1100" b="1" spc="20" dirty="0">
                <a:latin typeface="Arial"/>
                <a:cs typeface="Arial"/>
              </a:rPr>
              <a:t>20 </a:t>
            </a:r>
            <a:r>
              <a:rPr sz="1100" b="1" spc="-10" dirty="0">
                <a:latin typeface="Arial"/>
                <a:cs typeface="Arial"/>
              </a:rPr>
              <a:t>× </a:t>
            </a:r>
            <a:r>
              <a:rPr sz="1100" b="1" spc="-5" dirty="0">
                <a:latin typeface="Arial"/>
                <a:cs typeface="Arial"/>
              </a:rPr>
              <a:t>10G</a:t>
            </a:r>
            <a:r>
              <a:rPr sz="1100" b="1" spc="-160" dirty="0">
                <a:latin typeface="Arial"/>
                <a:cs typeface="Arial"/>
              </a:rPr>
              <a:t> </a:t>
            </a:r>
            <a:r>
              <a:rPr sz="1100" b="1" spc="-70" dirty="0">
                <a:latin typeface="Arial"/>
                <a:cs typeface="Arial"/>
              </a:rPr>
              <a:t>SFP+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435096" y="2176272"/>
            <a:ext cx="2211705" cy="3316604"/>
          </a:xfrm>
          <a:custGeom>
            <a:avLst/>
            <a:gdLst/>
            <a:ahLst/>
            <a:cxnLst/>
            <a:rect l="l" t="t" r="r" b="b"/>
            <a:pathLst>
              <a:path w="2211704" h="3316604">
                <a:moveTo>
                  <a:pt x="2056002" y="0"/>
                </a:moveTo>
                <a:lnTo>
                  <a:pt x="155320" y="0"/>
                </a:lnTo>
                <a:lnTo>
                  <a:pt x="106249" y="7923"/>
                </a:lnTo>
                <a:lnTo>
                  <a:pt x="63614" y="29984"/>
                </a:lnTo>
                <a:lnTo>
                  <a:pt x="29984" y="63614"/>
                </a:lnTo>
                <a:lnTo>
                  <a:pt x="7923" y="106249"/>
                </a:lnTo>
                <a:lnTo>
                  <a:pt x="0" y="155320"/>
                </a:lnTo>
                <a:lnTo>
                  <a:pt x="0" y="3160903"/>
                </a:lnTo>
                <a:lnTo>
                  <a:pt x="7923" y="3209974"/>
                </a:lnTo>
                <a:lnTo>
                  <a:pt x="29984" y="3252609"/>
                </a:lnTo>
                <a:lnTo>
                  <a:pt x="63614" y="3286239"/>
                </a:lnTo>
                <a:lnTo>
                  <a:pt x="106249" y="3308300"/>
                </a:lnTo>
                <a:lnTo>
                  <a:pt x="155320" y="3316224"/>
                </a:lnTo>
                <a:lnTo>
                  <a:pt x="2056002" y="3316224"/>
                </a:lnTo>
                <a:lnTo>
                  <a:pt x="2105074" y="3308300"/>
                </a:lnTo>
                <a:lnTo>
                  <a:pt x="2147709" y="3286239"/>
                </a:lnTo>
                <a:lnTo>
                  <a:pt x="2181339" y="3252609"/>
                </a:lnTo>
                <a:lnTo>
                  <a:pt x="2203400" y="3209974"/>
                </a:lnTo>
                <a:lnTo>
                  <a:pt x="2211324" y="3160903"/>
                </a:lnTo>
                <a:lnTo>
                  <a:pt x="2211324" y="155320"/>
                </a:lnTo>
                <a:lnTo>
                  <a:pt x="2203400" y="106249"/>
                </a:lnTo>
                <a:lnTo>
                  <a:pt x="2181339" y="63614"/>
                </a:lnTo>
                <a:lnTo>
                  <a:pt x="2147709" y="29984"/>
                </a:lnTo>
                <a:lnTo>
                  <a:pt x="2105074" y="7923"/>
                </a:lnTo>
                <a:lnTo>
                  <a:pt x="205600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546347" y="2292095"/>
            <a:ext cx="2004060" cy="1190625"/>
          </a:xfrm>
          <a:custGeom>
            <a:avLst/>
            <a:gdLst/>
            <a:ahLst/>
            <a:cxnLst/>
            <a:rect l="l" t="t" r="r" b="b"/>
            <a:pathLst>
              <a:path w="2004060" h="1190625">
                <a:moveTo>
                  <a:pt x="1903349" y="0"/>
                </a:moveTo>
                <a:lnTo>
                  <a:pt x="100711" y="0"/>
                </a:lnTo>
                <a:lnTo>
                  <a:pt x="61507" y="7913"/>
                </a:lnTo>
                <a:lnTo>
                  <a:pt x="29495" y="29495"/>
                </a:lnTo>
                <a:lnTo>
                  <a:pt x="7913" y="61507"/>
                </a:lnTo>
                <a:lnTo>
                  <a:pt x="0" y="100711"/>
                </a:lnTo>
                <a:lnTo>
                  <a:pt x="0" y="1089532"/>
                </a:lnTo>
                <a:lnTo>
                  <a:pt x="7913" y="1128736"/>
                </a:lnTo>
                <a:lnTo>
                  <a:pt x="29495" y="1160748"/>
                </a:lnTo>
                <a:lnTo>
                  <a:pt x="61507" y="1182330"/>
                </a:lnTo>
                <a:lnTo>
                  <a:pt x="100711" y="1190243"/>
                </a:lnTo>
                <a:lnTo>
                  <a:pt x="1903349" y="1190243"/>
                </a:lnTo>
                <a:lnTo>
                  <a:pt x="1942552" y="1182330"/>
                </a:lnTo>
                <a:lnTo>
                  <a:pt x="1974564" y="1160748"/>
                </a:lnTo>
                <a:lnTo>
                  <a:pt x="1996146" y="1128736"/>
                </a:lnTo>
                <a:lnTo>
                  <a:pt x="2004060" y="1089532"/>
                </a:lnTo>
                <a:lnTo>
                  <a:pt x="2004060" y="100711"/>
                </a:lnTo>
                <a:lnTo>
                  <a:pt x="1996146" y="61507"/>
                </a:lnTo>
                <a:lnTo>
                  <a:pt x="1974564" y="29495"/>
                </a:lnTo>
                <a:lnTo>
                  <a:pt x="1942552" y="7913"/>
                </a:lnTo>
                <a:lnTo>
                  <a:pt x="1903349" y="0"/>
                </a:lnTo>
                <a:close/>
              </a:path>
            </a:pathLst>
          </a:custGeom>
          <a:solidFill>
            <a:srgbClr val="E2EDFF">
              <a:alpha val="36862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6440551" y="2398522"/>
            <a:ext cx="92138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spc="105" dirty="0">
                <a:solidFill>
                  <a:srgbClr val="275EC6"/>
                </a:solidFill>
                <a:latin typeface="Calibri"/>
                <a:cs typeface="Calibri"/>
              </a:rPr>
              <a:t>в</a:t>
            </a:r>
            <a:r>
              <a:rPr sz="1100" spc="-5" dirty="0">
                <a:solidFill>
                  <a:srgbClr val="275EC6"/>
                </a:solidFill>
                <a:latin typeface="Calibri"/>
                <a:cs typeface="Calibri"/>
              </a:rPr>
              <a:t> </a:t>
            </a:r>
            <a:r>
              <a:rPr sz="1100" spc="75" dirty="0">
                <a:solidFill>
                  <a:srgbClr val="275EC6"/>
                </a:solidFill>
                <a:latin typeface="Calibri"/>
                <a:cs typeface="Calibri"/>
              </a:rPr>
              <a:t>разработке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5891784" y="2699004"/>
            <a:ext cx="1965960" cy="62331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251203" y="2657855"/>
            <a:ext cx="1780032" cy="67665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713988" y="2670048"/>
            <a:ext cx="1623060" cy="67817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5975730" y="3572713"/>
            <a:ext cx="1143000" cy="17303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5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ME5210S</a:t>
            </a:r>
            <a:endParaRPr sz="16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  <a:p>
            <a:pPr marL="12700">
              <a:lnSpc>
                <a:spcPct val="100000"/>
              </a:lnSpc>
              <a:spcBef>
                <a:spcPts val="590"/>
              </a:spcBef>
            </a:pPr>
            <a:r>
              <a:rPr sz="800" spc="65" dirty="0">
                <a:solidFill>
                  <a:srgbClr val="275EC6"/>
                </a:solidFill>
                <a:latin typeface="Calibri"/>
                <a:cs typeface="Calibri"/>
              </a:rPr>
              <a:t>Производительность</a:t>
            </a:r>
            <a:endParaRPr sz="800" dirty="0">
              <a:latin typeface="Calibri"/>
              <a:cs typeface="Calibri"/>
            </a:endParaRPr>
          </a:p>
          <a:p>
            <a:pPr marL="19685">
              <a:lnSpc>
                <a:spcPct val="100000"/>
              </a:lnSpc>
              <a:spcBef>
                <a:spcPts val="400"/>
              </a:spcBef>
            </a:pPr>
            <a:r>
              <a:rPr sz="1100" b="1" spc="15" dirty="0">
                <a:latin typeface="Arial"/>
                <a:cs typeface="Arial"/>
              </a:rPr>
              <a:t>720</a:t>
            </a:r>
            <a:r>
              <a:rPr sz="1100" b="1" spc="-65" dirty="0">
                <a:latin typeface="Arial"/>
                <a:cs typeface="Arial"/>
              </a:rPr>
              <a:t> </a:t>
            </a:r>
            <a:r>
              <a:rPr sz="1100" b="1" spc="15" dirty="0">
                <a:latin typeface="Arial"/>
                <a:cs typeface="Arial"/>
              </a:rPr>
              <a:t>Гбит/с</a:t>
            </a:r>
            <a:endParaRPr sz="11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sz="800" spc="70" dirty="0">
                <a:solidFill>
                  <a:srgbClr val="275EC6"/>
                </a:solidFill>
                <a:latin typeface="Calibri"/>
                <a:cs typeface="Calibri"/>
              </a:rPr>
              <a:t>Интерфейсы</a:t>
            </a:r>
            <a:endParaRPr sz="8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20"/>
              </a:spcBef>
            </a:pPr>
            <a:r>
              <a:rPr sz="1100" b="1" spc="20" dirty="0">
                <a:latin typeface="Arial"/>
                <a:cs typeface="Arial"/>
              </a:rPr>
              <a:t>32 </a:t>
            </a:r>
            <a:r>
              <a:rPr sz="1100" b="1" spc="-10" dirty="0">
                <a:latin typeface="Arial"/>
                <a:cs typeface="Arial"/>
              </a:rPr>
              <a:t>× </a:t>
            </a:r>
            <a:r>
              <a:rPr sz="1100" b="1" spc="-5" dirty="0">
                <a:latin typeface="Arial"/>
                <a:cs typeface="Arial"/>
              </a:rPr>
              <a:t>10G</a:t>
            </a:r>
            <a:r>
              <a:rPr sz="1100" b="1" spc="-155" dirty="0">
                <a:latin typeface="Arial"/>
                <a:cs typeface="Arial"/>
              </a:rPr>
              <a:t> </a:t>
            </a:r>
            <a:r>
              <a:rPr sz="1100" b="1" spc="-70" dirty="0">
                <a:latin typeface="Arial"/>
                <a:cs typeface="Arial"/>
              </a:rPr>
              <a:t>SFP+</a:t>
            </a:r>
            <a:endParaRPr sz="11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05"/>
              </a:spcBef>
            </a:pPr>
            <a:r>
              <a:rPr sz="1100" b="1" spc="15" dirty="0">
                <a:latin typeface="Arial"/>
                <a:cs typeface="Arial"/>
              </a:rPr>
              <a:t>6 </a:t>
            </a:r>
            <a:r>
              <a:rPr sz="1100" b="1" spc="-15" dirty="0">
                <a:latin typeface="Arial"/>
                <a:cs typeface="Arial"/>
              </a:rPr>
              <a:t>× </a:t>
            </a:r>
            <a:r>
              <a:rPr sz="1100" b="1" dirty="0">
                <a:latin typeface="Arial"/>
                <a:cs typeface="Arial"/>
              </a:rPr>
              <a:t>100G</a:t>
            </a:r>
            <a:r>
              <a:rPr sz="1100" b="1" spc="-160" dirty="0">
                <a:latin typeface="Arial"/>
                <a:cs typeface="Arial"/>
              </a:rPr>
              <a:t> </a:t>
            </a:r>
            <a:r>
              <a:rPr sz="1100" b="1" spc="-40" dirty="0">
                <a:latin typeface="Arial"/>
                <a:cs typeface="Arial"/>
              </a:rPr>
              <a:t>QSFP28</a:t>
            </a:r>
            <a:endParaRPr sz="11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815"/>
              </a:spcBef>
            </a:pPr>
            <a:r>
              <a:rPr sz="800" spc="65" dirty="0">
                <a:solidFill>
                  <a:srgbClr val="275EC6"/>
                </a:solidFill>
                <a:latin typeface="Calibri"/>
                <a:cs typeface="Calibri"/>
              </a:rPr>
              <a:t>Высота</a:t>
            </a:r>
            <a:endParaRPr sz="800" dirty="0">
              <a:latin typeface="Calibri"/>
              <a:cs typeface="Calibri"/>
            </a:endParaRPr>
          </a:p>
          <a:p>
            <a:pPr marL="19685">
              <a:lnSpc>
                <a:spcPct val="100000"/>
              </a:lnSpc>
              <a:spcBef>
                <a:spcPts val="295"/>
              </a:spcBef>
            </a:pPr>
            <a:r>
              <a:rPr sz="1100" b="1" spc="20" dirty="0">
                <a:latin typeface="Arial"/>
                <a:cs typeface="Arial"/>
              </a:rPr>
              <a:t>1U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236065" y="4922765"/>
            <a:ext cx="384175" cy="380365"/>
          </a:xfrm>
          <a:prstGeom prst="rect">
            <a:avLst/>
          </a:prstGeom>
        </p:spPr>
        <p:txBody>
          <a:bodyPr vert="horz" wrap="square" lIns="0" tIns="400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15"/>
              </a:spcBef>
            </a:pPr>
            <a:r>
              <a:rPr sz="800" spc="75" dirty="0">
                <a:solidFill>
                  <a:srgbClr val="275EC6"/>
                </a:solidFill>
                <a:latin typeface="Calibri"/>
                <a:cs typeface="Calibri"/>
              </a:rPr>
              <a:t>В</a:t>
            </a:r>
            <a:r>
              <a:rPr sz="800" spc="70" dirty="0">
                <a:solidFill>
                  <a:srgbClr val="275EC6"/>
                </a:solidFill>
                <a:latin typeface="Calibri"/>
                <a:cs typeface="Calibri"/>
              </a:rPr>
              <a:t>ы</a:t>
            </a:r>
            <a:r>
              <a:rPr sz="800" spc="45" dirty="0">
                <a:solidFill>
                  <a:srgbClr val="275EC6"/>
                </a:solidFill>
                <a:latin typeface="Calibri"/>
                <a:cs typeface="Calibri"/>
              </a:rPr>
              <a:t>с</a:t>
            </a:r>
            <a:r>
              <a:rPr sz="800" spc="55" dirty="0">
                <a:solidFill>
                  <a:srgbClr val="275EC6"/>
                </a:solidFill>
                <a:latin typeface="Calibri"/>
                <a:cs typeface="Calibri"/>
              </a:rPr>
              <a:t>о</a:t>
            </a:r>
            <a:r>
              <a:rPr sz="800" spc="70" dirty="0">
                <a:solidFill>
                  <a:srgbClr val="275EC6"/>
                </a:solidFill>
                <a:latin typeface="Calibri"/>
                <a:cs typeface="Calibri"/>
              </a:rPr>
              <a:t>т</a:t>
            </a:r>
            <a:r>
              <a:rPr sz="800" spc="60" dirty="0">
                <a:solidFill>
                  <a:srgbClr val="275EC6"/>
                </a:solidFill>
                <a:latin typeface="Calibri"/>
                <a:cs typeface="Calibri"/>
              </a:rPr>
              <a:t>а</a:t>
            </a:r>
            <a:endParaRPr sz="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95"/>
              </a:spcBef>
            </a:pPr>
            <a:r>
              <a:rPr sz="1100" b="1" spc="20" dirty="0">
                <a:latin typeface="Arial"/>
                <a:cs typeface="Arial"/>
              </a:rPr>
              <a:t>2U</a:t>
            </a:r>
            <a:endParaRPr sz="11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605910" y="3572713"/>
            <a:ext cx="1143000" cy="17303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5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ME5200S</a:t>
            </a:r>
            <a:endParaRPr sz="16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  <a:p>
            <a:pPr marL="12700">
              <a:lnSpc>
                <a:spcPct val="100000"/>
              </a:lnSpc>
              <a:spcBef>
                <a:spcPts val="590"/>
              </a:spcBef>
            </a:pPr>
            <a:r>
              <a:rPr sz="800" spc="65" dirty="0">
                <a:solidFill>
                  <a:srgbClr val="275EC6"/>
                </a:solidFill>
                <a:latin typeface="Calibri"/>
                <a:cs typeface="Calibri"/>
              </a:rPr>
              <a:t>Производительность</a:t>
            </a:r>
            <a:endParaRPr sz="8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40"/>
              </a:spcBef>
            </a:pPr>
            <a:r>
              <a:rPr sz="1100" b="1" spc="15" dirty="0">
                <a:latin typeface="Arial"/>
                <a:cs typeface="Arial"/>
              </a:rPr>
              <a:t>720</a:t>
            </a:r>
            <a:r>
              <a:rPr sz="1100" b="1" spc="-65" dirty="0">
                <a:latin typeface="Arial"/>
                <a:cs typeface="Arial"/>
              </a:rPr>
              <a:t> </a:t>
            </a:r>
            <a:r>
              <a:rPr sz="1100" b="1" spc="15" dirty="0">
                <a:latin typeface="Arial"/>
                <a:cs typeface="Arial"/>
              </a:rPr>
              <a:t>Гбит/с</a:t>
            </a:r>
            <a:endParaRPr sz="11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80"/>
              </a:spcBef>
            </a:pPr>
            <a:r>
              <a:rPr sz="800" spc="70" dirty="0">
                <a:solidFill>
                  <a:srgbClr val="275EC6"/>
                </a:solidFill>
                <a:latin typeface="Calibri"/>
                <a:cs typeface="Calibri"/>
              </a:rPr>
              <a:t>Интерфейсы</a:t>
            </a:r>
            <a:endParaRPr sz="8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20"/>
              </a:spcBef>
            </a:pPr>
            <a:r>
              <a:rPr sz="1100" b="1" spc="20" dirty="0">
                <a:latin typeface="Arial"/>
                <a:cs typeface="Arial"/>
              </a:rPr>
              <a:t>32 </a:t>
            </a:r>
            <a:r>
              <a:rPr sz="1100" b="1" spc="-10" dirty="0">
                <a:latin typeface="Arial"/>
                <a:cs typeface="Arial"/>
              </a:rPr>
              <a:t>× </a:t>
            </a:r>
            <a:r>
              <a:rPr sz="1100" b="1" spc="-5" dirty="0">
                <a:latin typeface="Arial"/>
                <a:cs typeface="Arial"/>
              </a:rPr>
              <a:t>10G</a:t>
            </a:r>
            <a:r>
              <a:rPr sz="1100" b="1" spc="-155" dirty="0">
                <a:latin typeface="Arial"/>
                <a:cs typeface="Arial"/>
              </a:rPr>
              <a:t> </a:t>
            </a:r>
            <a:r>
              <a:rPr sz="1100" b="1" spc="-70" dirty="0">
                <a:latin typeface="Arial"/>
                <a:cs typeface="Arial"/>
              </a:rPr>
              <a:t>SFP+</a:t>
            </a:r>
            <a:endParaRPr sz="11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05"/>
              </a:spcBef>
            </a:pPr>
            <a:r>
              <a:rPr sz="1100" b="1" spc="15" dirty="0">
                <a:latin typeface="Arial"/>
                <a:cs typeface="Arial"/>
              </a:rPr>
              <a:t>4 </a:t>
            </a:r>
            <a:r>
              <a:rPr sz="1100" b="1" spc="-15" dirty="0">
                <a:latin typeface="Arial"/>
                <a:cs typeface="Arial"/>
              </a:rPr>
              <a:t>× </a:t>
            </a:r>
            <a:r>
              <a:rPr sz="1100" b="1" dirty="0">
                <a:latin typeface="Arial"/>
                <a:cs typeface="Arial"/>
              </a:rPr>
              <a:t>100G</a:t>
            </a:r>
            <a:r>
              <a:rPr sz="1100" b="1" spc="-160" dirty="0">
                <a:latin typeface="Arial"/>
                <a:cs typeface="Arial"/>
              </a:rPr>
              <a:t> </a:t>
            </a:r>
            <a:r>
              <a:rPr sz="1100" b="1" spc="-40" dirty="0">
                <a:latin typeface="Arial"/>
                <a:cs typeface="Arial"/>
              </a:rPr>
              <a:t>QSFP28</a:t>
            </a:r>
            <a:endParaRPr sz="11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815"/>
              </a:spcBef>
            </a:pPr>
            <a:r>
              <a:rPr sz="800" spc="65" dirty="0">
                <a:solidFill>
                  <a:srgbClr val="275EC6"/>
                </a:solidFill>
                <a:latin typeface="Calibri"/>
                <a:cs typeface="Calibri"/>
              </a:rPr>
              <a:t>Высота</a:t>
            </a:r>
            <a:endParaRPr sz="8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95"/>
              </a:spcBef>
            </a:pPr>
            <a:r>
              <a:rPr sz="1100" b="1" spc="20" dirty="0">
                <a:latin typeface="Arial"/>
                <a:cs typeface="Arial"/>
              </a:rPr>
              <a:t>2U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11538457" y="332395"/>
            <a:ext cx="325755" cy="297180"/>
          </a:xfrm>
          <a:custGeom>
            <a:avLst/>
            <a:gdLst/>
            <a:ahLst/>
            <a:cxnLst/>
            <a:rect l="l" t="t" r="r" b="b"/>
            <a:pathLst>
              <a:path w="325754" h="297180">
                <a:moveTo>
                  <a:pt x="52096" y="188364"/>
                </a:moveTo>
                <a:lnTo>
                  <a:pt x="9808" y="211528"/>
                </a:lnTo>
                <a:lnTo>
                  <a:pt x="0" y="242752"/>
                </a:lnTo>
                <a:lnTo>
                  <a:pt x="2575" y="259294"/>
                </a:lnTo>
                <a:lnTo>
                  <a:pt x="9838" y="273966"/>
                </a:lnTo>
                <a:lnTo>
                  <a:pt x="21122" y="285810"/>
                </a:lnTo>
                <a:lnTo>
                  <a:pt x="35758" y="293871"/>
                </a:lnTo>
                <a:lnTo>
                  <a:pt x="52140" y="297103"/>
                </a:lnTo>
                <a:lnTo>
                  <a:pt x="68361" y="295280"/>
                </a:lnTo>
                <a:lnTo>
                  <a:pt x="83305" y="288703"/>
                </a:lnTo>
                <a:lnTo>
                  <a:pt x="95854" y="277670"/>
                </a:lnTo>
                <a:lnTo>
                  <a:pt x="117419" y="259070"/>
                </a:lnTo>
                <a:lnTo>
                  <a:pt x="143141" y="248580"/>
                </a:lnTo>
                <a:lnTo>
                  <a:pt x="170851" y="246696"/>
                </a:lnTo>
                <a:lnTo>
                  <a:pt x="197278" y="246696"/>
                </a:lnTo>
                <a:lnTo>
                  <a:pt x="197277" y="238778"/>
                </a:lnTo>
                <a:lnTo>
                  <a:pt x="143157" y="236891"/>
                </a:lnTo>
                <a:lnTo>
                  <a:pt x="95854" y="207803"/>
                </a:lnTo>
                <a:lnTo>
                  <a:pt x="83288" y="196760"/>
                </a:lnTo>
                <a:lnTo>
                  <a:pt x="68328" y="190184"/>
                </a:lnTo>
                <a:lnTo>
                  <a:pt x="52096" y="188364"/>
                </a:lnTo>
                <a:close/>
              </a:path>
              <a:path w="325754" h="297180">
                <a:moveTo>
                  <a:pt x="208970" y="111964"/>
                </a:moveTo>
                <a:lnTo>
                  <a:pt x="203131" y="116651"/>
                </a:lnTo>
                <a:lnTo>
                  <a:pt x="196616" y="120421"/>
                </a:lnTo>
                <a:lnTo>
                  <a:pt x="189647" y="123146"/>
                </a:lnTo>
                <a:lnTo>
                  <a:pt x="209650" y="143427"/>
                </a:lnTo>
                <a:lnTo>
                  <a:pt x="221870" y="168428"/>
                </a:lnTo>
                <a:lnTo>
                  <a:pt x="225664" y="196013"/>
                </a:lnTo>
                <a:lnTo>
                  <a:pt x="220389" y="224047"/>
                </a:lnTo>
                <a:lnTo>
                  <a:pt x="217145" y="240472"/>
                </a:lnTo>
                <a:lnTo>
                  <a:pt x="218946" y="256749"/>
                </a:lnTo>
                <a:lnTo>
                  <a:pt x="225493" y="271756"/>
                </a:lnTo>
                <a:lnTo>
                  <a:pt x="236482" y="284369"/>
                </a:lnTo>
                <a:lnTo>
                  <a:pt x="250775" y="293034"/>
                </a:lnTo>
                <a:lnTo>
                  <a:pt x="266648" y="296894"/>
                </a:lnTo>
                <a:lnTo>
                  <a:pt x="282948" y="295850"/>
                </a:lnTo>
                <a:lnTo>
                  <a:pt x="298520" y="289799"/>
                </a:lnTo>
                <a:lnTo>
                  <a:pt x="311521" y="279293"/>
                </a:lnTo>
                <a:lnTo>
                  <a:pt x="320561" y="265654"/>
                </a:lnTo>
                <a:lnTo>
                  <a:pt x="325150" y="249936"/>
                </a:lnTo>
                <a:lnTo>
                  <a:pt x="324792" y="233195"/>
                </a:lnTo>
                <a:lnTo>
                  <a:pt x="319390" y="217359"/>
                </a:lnTo>
                <a:lnTo>
                  <a:pt x="309705" y="204184"/>
                </a:lnTo>
                <a:lnTo>
                  <a:pt x="296555" y="194492"/>
                </a:lnTo>
                <a:lnTo>
                  <a:pt x="280753" y="189109"/>
                </a:lnTo>
                <a:lnTo>
                  <a:pt x="253904" y="179689"/>
                </a:lnTo>
                <a:lnTo>
                  <a:pt x="231981" y="162600"/>
                </a:lnTo>
                <a:lnTo>
                  <a:pt x="216498" y="139479"/>
                </a:lnTo>
                <a:lnTo>
                  <a:pt x="208970" y="111964"/>
                </a:lnTo>
                <a:close/>
              </a:path>
              <a:path w="325754" h="297180">
                <a:moveTo>
                  <a:pt x="197278" y="246696"/>
                </a:moveTo>
                <a:lnTo>
                  <a:pt x="170851" y="246696"/>
                </a:lnTo>
                <a:lnTo>
                  <a:pt x="198382" y="253913"/>
                </a:lnTo>
                <a:lnTo>
                  <a:pt x="197278" y="246696"/>
                </a:lnTo>
                <a:close/>
              </a:path>
              <a:path w="325754" h="297180">
                <a:moveTo>
                  <a:pt x="198382" y="231548"/>
                </a:moveTo>
                <a:lnTo>
                  <a:pt x="170863" y="238778"/>
                </a:lnTo>
                <a:lnTo>
                  <a:pt x="197277" y="238778"/>
                </a:lnTo>
                <a:lnTo>
                  <a:pt x="198382" y="231548"/>
                </a:lnTo>
                <a:close/>
              </a:path>
              <a:path w="325754" h="297180">
                <a:moveTo>
                  <a:pt x="158016" y="0"/>
                </a:moveTo>
                <a:lnTo>
                  <a:pt x="116880" y="25163"/>
                </a:lnTo>
                <a:lnTo>
                  <a:pt x="108545" y="56422"/>
                </a:lnTo>
                <a:lnTo>
                  <a:pt x="111802" y="72841"/>
                </a:lnTo>
                <a:lnTo>
                  <a:pt x="117088" y="100866"/>
                </a:lnTo>
                <a:lnTo>
                  <a:pt x="113291" y="128445"/>
                </a:lnTo>
                <a:lnTo>
                  <a:pt x="101063" y="153446"/>
                </a:lnTo>
                <a:lnTo>
                  <a:pt x="81060" y="173742"/>
                </a:lnTo>
                <a:lnTo>
                  <a:pt x="88030" y="176468"/>
                </a:lnTo>
                <a:lnTo>
                  <a:pt x="94533" y="180241"/>
                </a:lnTo>
                <a:lnTo>
                  <a:pt x="100384" y="184924"/>
                </a:lnTo>
                <a:lnTo>
                  <a:pt x="107902" y="157416"/>
                </a:lnTo>
                <a:lnTo>
                  <a:pt x="123386" y="134307"/>
                </a:lnTo>
                <a:lnTo>
                  <a:pt x="145314" y="117220"/>
                </a:lnTo>
                <a:lnTo>
                  <a:pt x="172166" y="107780"/>
                </a:lnTo>
                <a:lnTo>
                  <a:pt x="187979" y="102390"/>
                </a:lnTo>
                <a:lnTo>
                  <a:pt x="201138" y="92689"/>
                </a:lnTo>
                <a:lnTo>
                  <a:pt x="210824" y="79502"/>
                </a:lnTo>
                <a:lnTo>
                  <a:pt x="216215" y="63652"/>
                </a:lnTo>
                <a:lnTo>
                  <a:pt x="216553" y="46914"/>
                </a:lnTo>
                <a:lnTo>
                  <a:pt x="211950" y="31201"/>
                </a:lnTo>
                <a:lnTo>
                  <a:pt x="202899" y="17568"/>
                </a:lnTo>
                <a:lnTo>
                  <a:pt x="189890" y="7070"/>
                </a:lnTo>
                <a:lnTo>
                  <a:pt x="174317" y="1030"/>
                </a:lnTo>
                <a:lnTo>
                  <a:pt x="158016" y="0"/>
                </a:lnTo>
                <a:close/>
              </a:path>
            </a:pathLst>
          </a:custGeom>
          <a:solidFill>
            <a:srgbClr val="275E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8159495" y="2177795"/>
            <a:ext cx="3048000" cy="1595755"/>
          </a:xfrm>
          <a:custGeom>
            <a:avLst/>
            <a:gdLst/>
            <a:ahLst/>
            <a:cxnLst/>
            <a:rect l="l" t="t" r="r" b="b"/>
            <a:pathLst>
              <a:path w="3048000" h="1595754">
                <a:moveTo>
                  <a:pt x="2910204" y="0"/>
                </a:moveTo>
                <a:lnTo>
                  <a:pt x="137795" y="0"/>
                </a:lnTo>
                <a:lnTo>
                  <a:pt x="94252" y="7027"/>
                </a:lnTo>
                <a:lnTo>
                  <a:pt x="56427" y="26594"/>
                </a:lnTo>
                <a:lnTo>
                  <a:pt x="26594" y="56427"/>
                </a:lnTo>
                <a:lnTo>
                  <a:pt x="7027" y="94252"/>
                </a:lnTo>
                <a:lnTo>
                  <a:pt x="0" y="137794"/>
                </a:lnTo>
                <a:lnTo>
                  <a:pt x="0" y="1457833"/>
                </a:lnTo>
                <a:lnTo>
                  <a:pt x="7027" y="1501375"/>
                </a:lnTo>
                <a:lnTo>
                  <a:pt x="26594" y="1539200"/>
                </a:lnTo>
                <a:lnTo>
                  <a:pt x="56427" y="1569033"/>
                </a:lnTo>
                <a:lnTo>
                  <a:pt x="94252" y="1588600"/>
                </a:lnTo>
                <a:lnTo>
                  <a:pt x="137795" y="1595627"/>
                </a:lnTo>
                <a:lnTo>
                  <a:pt x="2910204" y="1595627"/>
                </a:lnTo>
                <a:lnTo>
                  <a:pt x="2953747" y="1588600"/>
                </a:lnTo>
                <a:lnTo>
                  <a:pt x="2991572" y="1569033"/>
                </a:lnTo>
                <a:lnTo>
                  <a:pt x="3021405" y="1539200"/>
                </a:lnTo>
                <a:lnTo>
                  <a:pt x="3040972" y="1501375"/>
                </a:lnTo>
                <a:lnTo>
                  <a:pt x="3048000" y="1457833"/>
                </a:lnTo>
                <a:lnTo>
                  <a:pt x="3048000" y="137794"/>
                </a:lnTo>
                <a:lnTo>
                  <a:pt x="3040972" y="94252"/>
                </a:lnTo>
                <a:lnTo>
                  <a:pt x="3021405" y="56427"/>
                </a:lnTo>
                <a:lnTo>
                  <a:pt x="2991572" y="26594"/>
                </a:lnTo>
                <a:lnTo>
                  <a:pt x="2953747" y="7027"/>
                </a:lnTo>
                <a:lnTo>
                  <a:pt x="291020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9593326" y="2760851"/>
            <a:ext cx="1391285" cy="800100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40"/>
              </a:spcBef>
            </a:pPr>
            <a:r>
              <a:rPr sz="800" spc="70" dirty="0">
                <a:solidFill>
                  <a:srgbClr val="275EC6"/>
                </a:solidFill>
                <a:latin typeface="Calibri"/>
                <a:cs typeface="Calibri"/>
              </a:rPr>
              <a:t>Интерфейсы</a:t>
            </a:r>
            <a:endParaRPr sz="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35"/>
              </a:spcBef>
            </a:pPr>
            <a:r>
              <a:rPr sz="1100" b="1" spc="15" dirty="0">
                <a:latin typeface="Arial"/>
                <a:cs typeface="Arial"/>
              </a:rPr>
              <a:t>64 </a:t>
            </a:r>
            <a:r>
              <a:rPr sz="1100" b="1" spc="-15" dirty="0">
                <a:latin typeface="Arial"/>
                <a:cs typeface="Arial"/>
              </a:rPr>
              <a:t>× </a:t>
            </a:r>
            <a:r>
              <a:rPr sz="1100" b="1" spc="-10" dirty="0">
                <a:latin typeface="Arial"/>
                <a:cs typeface="Arial"/>
              </a:rPr>
              <a:t>25G</a:t>
            </a:r>
            <a:r>
              <a:rPr sz="1100" b="1" spc="-120" dirty="0">
                <a:latin typeface="Arial"/>
                <a:cs typeface="Arial"/>
              </a:rPr>
              <a:t> </a:t>
            </a:r>
            <a:r>
              <a:rPr sz="1100" b="1" spc="-45" dirty="0">
                <a:latin typeface="Arial"/>
                <a:cs typeface="Arial"/>
              </a:rPr>
              <a:t>SFP28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1100" b="1" spc="15" dirty="0">
                <a:latin typeface="Arial"/>
                <a:cs typeface="Arial"/>
              </a:rPr>
              <a:t>8 </a:t>
            </a:r>
            <a:r>
              <a:rPr sz="1100" b="1" spc="-15" dirty="0">
                <a:latin typeface="Arial"/>
                <a:cs typeface="Arial"/>
              </a:rPr>
              <a:t>× </a:t>
            </a:r>
            <a:r>
              <a:rPr sz="1100" b="1" dirty="0">
                <a:latin typeface="Arial"/>
                <a:cs typeface="Arial"/>
              </a:rPr>
              <a:t>100G</a:t>
            </a:r>
            <a:r>
              <a:rPr sz="1100" b="1" spc="-125" dirty="0">
                <a:latin typeface="Arial"/>
                <a:cs typeface="Arial"/>
              </a:rPr>
              <a:t> </a:t>
            </a:r>
            <a:r>
              <a:rPr sz="1100" b="1" spc="-40" dirty="0">
                <a:latin typeface="Arial"/>
                <a:cs typeface="Arial"/>
              </a:rPr>
              <a:t>QSFP28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1100" b="1" spc="15" dirty="0">
                <a:latin typeface="Arial"/>
                <a:cs typeface="Arial"/>
              </a:rPr>
              <a:t>2 </a:t>
            </a:r>
            <a:r>
              <a:rPr sz="1100" b="1" spc="-15" dirty="0">
                <a:latin typeface="Arial"/>
                <a:cs typeface="Arial"/>
              </a:rPr>
              <a:t>× </a:t>
            </a:r>
            <a:r>
              <a:rPr sz="1100" b="1" dirty="0">
                <a:latin typeface="Arial"/>
                <a:cs typeface="Arial"/>
              </a:rPr>
              <a:t>100G</a:t>
            </a:r>
            <a:r>
              <a:rPr sz="1100" b="1" spc="-145" dirty="0">
                <a:latin typeface="Arial"/>
                <a:cs typeface="Arial"/>
              </a:rPr>
              <a:t> </a:t>
            </a:r>
            <a:r>
              <a:rPr sz="1100" b="1" spc="-30" dirty="0">
                <a:latin typeface="Arial"/>
                <a:cs typeface="Arial"/>
              </a:rPr>
              <a:t>QSFP28-DD</a:t>
            </a:r>
            <a:endParaRPr sz="1100">
              <a:latin typeface="Arial"/>
              <a:cs typeface="Arial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8159495" y="3896867"/>
            <a:ext cx="3048000" cy="1595755"/>
          </a:xfrm>
          <a:custGeom>
            <a:avLst/>
            <a:gdLst/>
            <a:ahLst/>
            <a:cxnLst/>
            <a:rect l="l" t="t" r="r" b="b"/>
            <a:pathLst>
              <a:path w="3048000" h="1595754">
                <a:moveTo>
                  <a:pt x="2884678" y="0"/>
                </a:moveTo>
                <a:lnTo>
                  <a:pt x="163322" y="0"/>
                </a:lnTo>
                <a:lnTo>
                  <a:pt x="119915" y="5836"/>
                </a:lnTo>
                <a:lnTo>
                  <a:pt x="80903" y="22304"/>
                </a:lnTo>
                <a:lnTo>
                  <a:pt x="47847" y="47847"/>
                </a:lnTo>
                <a:lnTo>
                  <a:pt x="22304" y="80903"/>
                </a:lnTo>
                <a:lnTo>
                  <a:pt x="5836" y="119915"/>
                </a:lnTo>
                <a:lnTo>
                  <a:pt x="0" y="163321"/>
                </a:lnTo>
                <a:lnTo>
                  <a:pt x="0" y="1432305"/>
                </a:lnTo>
                <a:lnTo>
                  <a:pt x="5836" y="1475712"/>
                </a:lnTo>
                <a:lnTo>
                  <a:pt x="22304" y="1514724"/>
                </a:lnTo>
                <a:lnTo>
                  <a:pt x="47847" y="1547780"/>
                </a:lnTo>
                <a:lnTo>
                  <a:pt x="80903" y="1573323"/>
                </a:lnTo>
                <a:lnTo>
                  <a:pt x="119915" y="1589791"/>
                </a:lnTo>
                <a:lnTo>
                  <a:pt x="163322" y="1595627"/>
                </a:lnTo>
                <a:lnTo>
                  <a:pt x="2884678" y="1595627"/>
                </a:lnTo>
                <a:lnTo>
                  <a:pt x="2928084" y="1589791"/>
                </a:lnTo>
                <a:lnTo>
                  <a:pt x="2967096" y="1573323"/>
                </a:lnTo>
                <a:lnTo>
                  <a:pt x="3000152" y="1547780"/>
                </a:lnTo>
                <a:lnTo>
                  <a:pt x="3025695" y="1514724"/>
                </a:lnTo>
                <a:lnTo>
                  <a:pt x="3042163" y="1475712"/>
                </a:lnTo>
                <a:lnTo>
                  <a:pt x="3048000" y="1432305"/>
                </a:lnTo>
                <a:lnTo>
                  <a:pt x="3048000" y="163321"/>
                </a:lnTo>
                <a:lnTo>
                  <a:pt x="3042163" y="119915"/>
                </a:lnTo>
                <a:lnTo>
                  <a:pt x="3025695" y="80903"/>
                </a:lnTo>
                <a:lnTo>
                  <a:pt x="3000152" y="47847"/>
                </a:lnTo>
                <a:lnTo>
                  <a:pt x="2967096" y="22304"/>
                </a:lnTo>
                <a:lnTo>
                  <a:pt x="2928084" y="5836"/>
                </a:lnTo>
                <a:lnTo>
                  <a:pt x="288467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9593326" y="4503892"/>
            <a:ext cx="1391285" cy="797560"/>
          </a:xfrm>
          <a:prstGeom prst="rect">
            <a:avLst/>
          </a:prstGeom>
        </p:spPr>
        <p:txBody>
          <a:bodyPr vert="horz" wrap="square" lIns="0" tIns="4254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34"/>
              </a:spcBef>
            </a:pPr>
            <a:r>
              <a:rPr sz="800" spc="70" dirty="0">
                <a:solidFill>
                  <a:srgbClr val="275EC6"/>
                </a:solidFill>
                <a:latin typeface="Calibri"/>
                <a:cs typeface="Calibri"/>
              </a:rPr>
              <a:t>Интерфейсы</a:t>
            </a:r>
            <a:endParaRPr sz="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20"/>
              </a:spcBef>
            </a:pPr>
            <a:r>
              <a:rPr sz="1100" b="1" spc="15" dirty="0">
                <a:latin typeface="Arial"/>
                <a:cs typeface="Arial"/>
              </a:rPr>
              <a:t>24 </a:t>
            </a:r>
            <a:r>
              <a:rPr sz="1100" b="1" spc="-15" dirty="0">
                <a:latin typeface="Arial"/>
                <a:cs typeface="Arial"/>
              </a:rPr>
              <a:t>× </a:t>
            </a:r>
            <a:r>
              <a:rPr sz="1100" b="1" spc="-10" dirty="0">
                <a:latin typeface="Arial"/>
                <a:cs typeface="Arial"/>
              </a:rPr>
              <a:t>25G</a:t>
            </a:r>
            <a:r>
              <a:rPr sz="1100" b="1" spc="-120" dirty="0">
                <a:latin typeface="Arial"/>
                <a:cs typeface="Arial"/>
              </a:rPr>
              <a:t> </a:t>
            </a:r>
            <a:r>
              <a:rPr sz="1100" b="1" spc="-50" dirty="0">
                <a:latin typeface="Arial"/>
                <a:cs typeface="Arial"/>
              </a:rPr>
              <a:t>SFP28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1100" b="1" spc="15" dirty="0">
                <a:latin typeface="Arial"/>
                <a:cs typeface="Arial"/>
              </a:rPr>
              <a:t>2 </a:t>
            </a:r>
            <a:r>
              <a:rPr sz="1100" b="1" spc="-15" dirty="0">
                <a:latin typeface="Arial"/>
                <a:cs typeface="Arial"/>
              </a:rPr>
              <a:t>× </a:t>
            </a:r>
            <a:r>
              <a:rPr sz="1100" b="1" dirty="0">
                <a:latin typeface="Arial"/>
                <a:cs typeface="Arial"/>
              </a:rPr>
              <a:t>100G</a:t>
            </a:r>
            <a:r>
              <a:rPr sz="1100" b="1" spc="-120" dirty="0">
                <a:latin typeface="Arial"/>
                <a:cs typeface="Arial"/>
              </a:rPr>
              <a:t> </a:t>
            </a:r>
            <a:r>
              <a:rPr sz="1100" b="1" spc="-40" dirty="0">
                <a:latin typeface="Arial"/>
                <a:cs typeface="Arial"/>
              </a:rPr>
              <a:t>QSFP28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1100" b="1" spc="15" dirty="0">
                <a:latin typeface="Arial"/>
                <a:cs typeface="Arial"/>
              </a:rPr>
              <a:t>2 </a:t>
            </a:r>
            <a:r>
              <a:rPr sz="1100" b="1" spc="-15" dirty="0">
                <a:latin typeface="Arial"/>
                <a:cs typeface="Arial"/>
              </a:rPr>
              <a:t>× </a:t>
            </a:r>
            <a:r>
              <a:rPr sz="1100" b="1" dirty="0">
                <a:latin typeface="Arial"/>
                <a:cs typeface="Arial"/>
              </a:rPr>
              <a:t>400G</a:t>
            </a:r>
            <a:r>
              <a:rPr sz="1100" b="1" spc="-145" dirty="0">
                <a:latin typeface="Arial"/>
                <a:cs typeface="Arial"/>
              </a:rPr>
              <a:t> </a:t>
            </a:r>
            <a:r>
              <a:rPr sz="1100" b="1" spc="-30" dirty="0">
                <a:latin typeface="Arial"/>
                <a:cs typeface="Arial"/>
              </a:rPr>
              <a:t>QSFP28-DD</a:t>
            </a:r>
            <a:endParaRPr sz="11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8343138" y="2263633"/>
            <a:ext cx="1089660" cy="1336040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25"/>
              </a:spcBef>
            </a:pPr>
            <a:r>
              <a:rPr sz="1100" spc="105" dirty="0">
                <a:solidFill>
                  <a:srgbClr val="275EC6"/>
                </a:solidFill>
                <a:latin typeface="Calibri"/>
                <a:cs typeface="Calibri"/>
              </a:rPr>
              <a:t>в</a:t>
            </a:r>
            <a:r>
              <a:rPr sz="1100" spc="25" dirty="0">
                <a:solidFill>
                  <a:srgbClr val="275EC6"/>
                </a:solidFill>
                <a:latin typeface="Calibri"/>
                <a:cs typeface="Calibri"/>
              </a:rPr>
              <a:t> </a:t>
            </a:r>
            <a:r>
              <a:rPr sz="1100" spc="75" dirty="0">
                <a:solidFill>
                  <a:srgbClr val="275EC6"/>
                </a:solidFill>
                <a:latin typeface="Calibri"/>
                <a:cs typeface="Calibri"/>
              </a:rPr>
              <a:t>разработке</a:t>
            </a:r>
            <a:endParaRPr sz="11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75"/>
              </a:spcBef>
            </a:pPr>
            <a:r>
              <a:rPr sz="1600" b="1" spc="30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ME3100</a:t>
            </a:r>
            <a:endParaRPr sz="16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  <a:p>
            <a:pPr marL="12700">
              <a:lnSpc>
                <a:spcPct val="100000"/>
              </a:lnSpc>
              <a:spcBef>
                <a:spcPts val="595"/>
              </a:spcBef>
            </a:pPr>
            <a:r>
              <a:rPr sz="800" spc="65" dirty="0">
                <a:solidFill>
                  <a:srgbClr val="275EC6"/>
                </a:solidFill>
                <a:latin typeface="Calibri"/>
                <a:cs typeface="Calibri"/>
              </a:rPr>
              <a:t>Производительность</a:t>
            </a:r>
            <a:endParaRPr sz="8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15"/>
              </a:spcBef>
            </a:pPr>
            <a:r>
              <a:rPr sz="1100" b="1" spc="10" dirty="0">
                <a:latin typeface="Arial"/>
                <a:cs typeface="Arial"/>
              </a:rPr>
              <a:t>2,4</a:t>
            </a:r>
            <a:r>
              <a:rPr sz="1100" b="1" spc="-50" dirty="0">
                <a:latin typeface="Arial"/>
                <a:cs typeface="Arial"/>
              </a:rPr>
              <a:t> </a:t>
            </a:r>
            <a:r>
              <a:rPr sz="1100" b="1" spc="10" dirty="0">
                <a:latin typeface="Arial"/>
                <a:cs typeface="Arial"/>
              </a:rPr>
              <a:t>Тбит/с</a:t>
            </a:r>
            <a:endParaRPr sz="11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05"/>
              </a:spcBef>
            </a:pPr>
            <a:r>
              <a:rPr sz="800" spc="65" dirty="0">
                <a:solidFill>
                  <a:srgbClr val="275EC6"/>
                </a:solidFill>
                <a:latin typeface="Calibri"/>
                <a:cs typeface="Calibri"/>
              </a:rPr>
              <a:t>Высота</a:t>
            </a:r>
            <a:endParaRPr sz="8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1100" b="1" spc="20" dirty="0">
                <a:latin typeface="Arial"/>
                <a:cs typeface="Arial"/>
              </a:rPr>
              <a:t>2U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8343138" y="4007031"/>
            <a:ext cx="1089660" cy="1325880"/>
          </a:xfrm>
          <a:prstGeom prst="rect">
            <a:avLst/>
          </a:prstGeom>
        </p:spPr>
        <p:txBody>
          <a:bodyPr vert="horz" wrap="square" lIns="0" tIns="298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35"/>
              </a:spcBef>
            </a:pPr>
            <a:r>
              <a:rPr sz="1100" spc="105" dirty="0">
                <a:solidFill>
                  <a:srgbClr val="275EC6"/>
                </a:solidFill>
                <a:latin typeface="Calibri"/>
                <a:cs typeface="Calibri"/>
              </a:rPr>
              <a:t>в</a:t>
            </a:r>
            <a:r>
              <a:rPr sz="1100" spc="25" dirty="0">
                <a:solidFill>
                  <a:srgbClr val="275EC6"/>
                </a:solidFill>
                <a:latin typeface="Calibri"/>
                <a:cs typeface="Calibri"/>
              </a:rPr>
              <a:t> </a:t>
            </a:r>
            <a:r>
              <a:rPr sz="1100" spc="75" dirty="0">
                <a:solidFill>
                  <a:srgbClr val="275EC6"/>
                </a:solidFill>
                <a:latin typeface="Calibri"/>
                <a:cs typeface="Calibri"/>
              </a:rPr>
              <a:t>разработке</a:t>
            </a:r>
            <a:endParaRPr sz="11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85"/>
              </a:spcBef>
            </a:pPr>
            <a:r>
              <a:rPr sz="1600" b="1" spc="30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ME3002</a:t>
            </a:r>
            <a:endParaRPr sz="16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  <a:p>
            <a:pPr marL="12700">
              <a:lnSpc>
                <a:spcPct val="100000"/>
              </a:lnSpc>
              <a:spcBef>
                <a:spcPts val="555"/>
              </a:spcBef>
            </a:pPr>
            <a:r>
              <a:rPr sz="800" spc="65" dirty="0">
                <a:solidFill>
                  <a:srgbClr val="275EC6"/>
                </a:solidFill>
                <a:latin typeface="Calibri"/>
                <a:cs typeface="Calibri"/>
              </a:rPr>
              <a:t>Производительность</a:t>
            </a:r>
            <a:endParaRPr sz="8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40"/>
              </a:spcBef>
            </a:pPr>
            <a:r>
              <a:rPr sz="1100" b="1" spc="15" dirty="0">
                <a:latin typeface="Arial"/>
                <a:cs typeface="Arial"/>
              </a:rPr>
              <a:t>800</a:t>
            </a:r>
            <a:r>
              <a:rPr sz="1100" b="1" spc="-65" dirty="0">
                <a:latin typeface="Arial"/>
                <a:cs typeface="Arial"/>
              </a:rPr>
              <a:t> </a:t>
            </a:r>
            <a:r>
              <a:rPr sz="1100" b="1" spc="15" dirty="0">
                <a:latin typeface="Arial"/>
                <a:cs typeface="Arial"/>
              </a:rPr>
              <a:t>Гбит/с</a:t>
            </a:r>
            <a:endParaRPr sz="11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985"/>
              </a:spcBef>
            </a:pPr>
            <a:r>
              <a:rPr sz="800" spc="65" dirty="0">
                <a:solidFill>
                  <a:srgbClr val="275EC6"/>
                </a:solidFill>
                <a:latin typeface="Calibri"/>
                <a:cs typeface="Calibri"/>
              </a:rPr>
              <a:t>Высота</a:t>
            </a:r>
            <a:endParaRPr sz="8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34"/>
              </a:spcBef>
            </a:pPr>
            <a:r>
              <a:rPr sz="1100" b="1" spc="20" dirty="0">
                <a:latin typeface="Arial"/>
                <a:cs typeface="Arial"/>
              </a:rPr>
              <a:t>1U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333247" y="1020571"/>
            <a:ext cx="4203242" cy="52129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140970">
              <a:lnSpc>
                <a:spcPct val="100000"/>
              </a:lnSpc>
              <a:spcBef>
                <a:spcPts val="105"/>
              </a:spcBef>
            </a:pPr>
            <a:r>
              <a:rPr sz="1100" b="1" spc="10" dirty="0">
                <a:solidFill>
                  <a:srgbClr val="275EC6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Отказоустойчивость </a:t>
            </a:r>
            <a:r>
              <a:rPr sz="1100" b="1" spc="-10" dirty="0">
                <a:solidFill>
                  <a:srgbClr val="275EC6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устройств </a:t>
            </a:r>
            <a:r>
              <a:rPr sz="1100" b="1" spc="5" dirty="0">
                <a:solidFill>
                  <a:srgbClr val="275EC6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обеспечивается </a:t>
            </a:r>
            <a:r>
              <a:rPr sz="1100" b="1" spc="20" dirty="0">
                <a:solidFill>
                  <a:srgbClr val="275EC6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путем  </a:t>
            </a:r>
            <a:r>
              <a:rPr sz="1100" b="1" spc="15" dirty="0">
                <a:solidFill>
                  <a:srgbClr val="275EC6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резервирования </a:t>
            </a:r>
            <a:r>
              <a:rPr sz="1100" b="1" dirty="0">
                <a:solidFill>
                  <a:srgbClr val="275EC6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блоков </a:t>
            </a:r>
            <a:r>
              <a:rPr sz="1100" b="1" spc="35" dirty="0">
                <a:solidFill>
                  <a:srgbClr val="275EC6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питания </a:t>
            </a:r>
            <a:r>
              <a:rPr sz="1100" b="1" spc="-15" dirty="0">
                <a:solidFill>
                  <a:srgbClr val="275EC6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в </a:t>
            </a:r>
            <a:r>
              <a:rPr sz="1100" b="1" spc="45" dirty="0">
                <a:solidFill>
                  <a:srgbClr val="275EC6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режиме</a:t>
            </a:r>
            <a:r>
              <a:rPr sz="1100" b="1" spc="-140" dirty="0">
                <a:solidFill>
                  <a:srgbClr val="275EC6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100" b="1" spc="5" dirty="0">
                <a:solidFill>
                  <a:srgbClr val="275EC6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«1+1»</a:t>
            </a:r>
            <a:endParaRPr sz="11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marL="12700" marR="5080">
              <a:lnSpc>
                <a:spcPct val="100000"/>
              </a:lnSpc>
            </a:pPr>
            <a:r>
              <a:rPr sz="1100" b="1" spc="70" dirty="0">
                <a:solidFill>
                  <a:srgbClr val="275EC6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и</a:t>
            </a:r>
            <a:r>
              <a:rPr sz="1100" b="1" spc="-30" dirty="0">
                <a:solidFill>
                  <a:srgbClr val="275EC6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100" b="1" spc="40" dirty="0">
                <a:solidFill>
                  <a:srgbClr val="275EC6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применением</a:t>
            </a:r>
            <a:r>
              <a:rPr sz="1100" b="1" spc="-45" dirty="0">
                <a:solidFill>
                  <a:srgbClr val="275EC6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100" b="1" spc="5" dirty="0">
                <a:solidFill>
                  <a:srgbClr val="275EC6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сменных</a:t>
            </a:r>
            <a:r>
              <a:rPr sz="1100" b="1" spc="-70" dirty="0">
                <a:solidFill>
                  <a:srgbClr val="275EC6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100" b="1" spc="10" dirty="0" err="1">
                <a:solidFill>
                  <a:srgbClr val="275EC6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модулей</a:t>
            </a:r>
            <a:r>
              <a:rPr sz="1100" b="1" spc="-20" dirty="0">
                <a:solidFill>
                  <a:srgbClr val="275EC6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100" b="1" spc="25" dirty="0" err="1">
                <a:solidFill>
                  <a:srgbClr val="275EC6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вентиляции</a:t>
            </a:r>
            <a:endParaRPr sz="11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8822435" y="297179"/>
            <a:ext cx="702945" cy="372110"/>
          </a:xfrm>
          <a:custGeom>
            <a:avLst/>
            <a:gdLst/>
            <a:ahLst/>
            <a:cxnLst/>
            <a:rect l="l" t="t" r="r" b="b"/>
            <a:pathLst>
              <a:path w="702945" h="372109">
                <a:moveTo>
                  <a:pt x="516636" y="0"/>
                </a:moveTo>
                <a:lnTo>
                  <a:pt x="185928" y="0"/>
                </a:lnTo>
                <a:lnTo>
                  <a:pt x="136480" y="6637"/>
                </a:lnTo>
                <a:lnTo>
                  <a:pt x="92060" y="25371"/>
                </a:lnTo>
                <a:lnTo>
                  <a:pt x="54435" y="54435"/>
                </a:lnTo>
                <a:lnTo>
                  <a:pt x="25371" y="92060"/>
                </a:lnTo>
                <a:lnTo>
                  <a:pt x="6637" y="136480"/>
                </a:lnTo>
                <a:lnTo>
                  <a:pt x="0" y="185928"/>
                </a:lnTo>
                <a:lnTo>
                  <a:pt x="6637" y="235375"/>
                </a:lnTo>
                <a:lnTo>
                  <a:pt x="25371" y="279795"/>
                </a:lnTo>
                <a:lnTo>
                  <a:pt x="54435" y="317420"/>
                </a:lnTo>
                <a:lnTo>
                  <a:pt x="92060" y="346484"/>
                </a:lnTo>
                <a:lnTo>
                  <a:pt x="136480" y="365218"/>
                </a:lnTo>
                <a:lnTo>
                  <a:pt x="185928" y="371856"/>
                </a:lnTo>
                <a:lnTo>
                  <a:pt x="516636" y="371856"/>
                </a:lnTo>
                <a:lnTo>
                  <a:pt x="566083" y="365218"/>
                </a:lnTo>
                <a:lnTo>
                  <a:pt x="610503" y="346484"/>
                </a:lnTo>
                <a:lnTo>
                  <a:pt x="648128" y="317420"/>
                </a:lnTo>
                <a:lnTo>
                  <a:pt x="677192" y="279795"/>
                </a:lnTo>
                <a:lnTo>
                  <a:pt x="695926" y="235375"/>
                </a:lnTo>
                <a:lnTo>
                  <a:pt x="702564" y="185928"/>
                </a:lnTo>
                <a:lnTo>
                  <a:pt x="695926" y="136480"/>
                </a:lnTo>
                <a:lnTo>
                  <a:pt x="677192" y="92060"/>
                </a:lnTo>
                <a:lnTo>
                  <a:pt x="648128" y="54435"/>
                </a:lnTo>
                <a:lnTo>
                  <a:pt x="610503" y="25371"/>
                </a:lnTo>
                <a:lnTo>
                  <a:pt x="566083" y="6637"/>
                </a:lnTo>
                <a:lnTo>
                  <a:pt x="516636" y="0"/>
                </a:lnTo>
                <a:close/>
              </a:path>
            </a:pathLst>
          </a:custGeom>
          <a:solidFill>
            <a:srgbClr val="275E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7225665" y="386588"/>
            <a:ext cx="309880" cy="1827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b="1" spc="-55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  <a:hlinkClick r:id="rId6" action="ppaction://hlinksldjump"/>
              </a:rPr>
              <a:t>MES</a:t>
            </a:r>
            <a:endParaRPr sz="11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8138921" y="386588"/>
            <a:ext cx="270510" cy="1827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b="1" spc="-125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  <a:hlinkClick r:id="rId7" action="ppaction://hlinksldjump"/>
              </a:rPr>
              <a:t>E</a:t>
            </a:r>
            <a:r>
              <a:rPr sz="1100" b="1" spc="-130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  <a:hlinkClick r:id="rId7" action="ppaction://hlinksldjump"/>
              </a:rPr>
              <a:t>S</a:t>
            </a:r>
            <a:r>
              <a:rPr sz="1100" b="1" spc="-90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  <a:hlinkClick r:id="rId7" action="ppaction://hlinksldjump"/>
              </a:rPr>
              <a:t>R</a:t>
            </a:r>
            <a:endParaRPr sz="11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9055354" y="386588"/>
            <a:ext cx="238125" cy="1827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b="1" spc="10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ME</a:t>
            </a:r>
            <a:endParaRPr sz="11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6389370" y="386588"/>
            <a:ext cx="332105" cy="1827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b="1" spc="-55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  <a:hlinkClick r:id="rId8" action="ppaction://hlinksldjump"/>
              </a:rPr>
              <a:t>P</a:t>
            </a:r>
            <a:r>
              <a:rPr sz="1100" b="1" spc="5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  <a:hlinkClick r:id="rId8" action="ppaction://hlinksldjump"/>
              </a:rPr>
              <a:t>O</a:t>
            </a:r>
            <a:r>
              <a:rPr sz="1100" b="1" spc="70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  <a:hlinkClick r:id="rId8" action="ppaction://hlinksldjump"/>
              </a:rPr>
              <a:t>N</a:t>
            </a:r>
            <a:endParaRPr sz="11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9881234" y="1381886"/>
            <a:ext cx="414375" cy="41440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DF72B71F-7086-7B88-EF7E-232546E31EF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4140" y="6116850"/>
            <a:ext cx="1971216" cy="450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3313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E2ED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902708" y="1676400"/>
            <a:ext cx="6963409" cy="4848225"/>
          </a:xfrm>
          <a:custGeom>
            <a:avLst/>
            <a:gdLst/>
            <a:ahLst/>
            <a:cxnLst/>
            <a:rect l="l" t="t" r="r" b="b"/>
            <a:pathLst>
              <a:path w="6963409" h="4848225">
                <a:moveTo>
                  <a:pt x="6769608" y="0"/>
                </a:moveTo>
                <a:lnTo>
                  <a:pt x="193547" y="0"/>
                </a:lnTo>
                <a:lnTo>
                  <a:pt x="149156" y="5109"/>
                </a:lnTo>
                <a:lnTo>
                  <a:pt x="108412" y="19665"/>
                </a:lnTo>
                <a:lnTo>
                  <a:pt x="72476" y="42507"/>
                </a:lnTo>
                <a:lnTo>
                  <a:pt x="42507" y="72476"/>
                </a:lnTo>
                <a:lnTo>
                  <a:pt x="19665" y="108412"/>
                </a:lnTo>
                <a:lnTo>
                  <a:pt x="5109" y="149156"/>
                </a:lnTo>
                <a:lnTo>
                  <a:pt x="0" y="193548"/>
                </a:lnTo>
                <a:lnTo>
                  <a:pt x="0" y="4654270"/>
                </a:lnTo>
                <a:lnTo>
                  <a:pt x="5109" y="4698655"/>
                </a:lnTo>
                <a:lnTo>
                  <a:pt x="19665" y="4739399"/>
                </a:lnTo>
                <a:lnTo>
                  <a:pt x="42507" y="4775341"/>
                </a:lnTo>
                <a:lnTo>
                  <a:pt x="72476" y="4805318"/>
                </a:lnTo>
                <a:lnTo>
                  <a:pt x="108412" y="4828169"/>
                </a:lnTo>
                <a:lnTo>
                  <a:pt x="149156" y="4842731"/>
                </a:lnTo>
                <a:lnTo>
                  <a:pt x="193547" y="4847844"/>
                </a:lnTo>
                <a:lnTo>
                  <a:pt x="6769608" y="4847844"/>
                </a:lnTo>
                <a:lnTo>
                  <a:pt x="6813999" y="4842731"/>
                </a:lnTo>
                <a:lnTo>
                  <a:pt x="6854743" y="4828169"/>
                </a:lnTo>
                <a:lnTo>
                  <a:pt x="6890679" y="4805318"/>
                </a:lnTo>
                <a:lnTo>
                  <a:pt x="6920648" y="4775341"/>
                </a:lnTo>
                <a:lnTo>
                  <a:pt x="6943490" y="4739399"/>
                </a:lnTo>
                <a:lnTo>
                  <a:pt x="6958046" y="4698655"/>
                </a:lnTo>
                <a:lnTo>
                  <a:pt x="6963156" y="4654270"/>
                </a:lnTo>
                <a:lnTo>
                  <a:pt x="6963156" y="193548"/>
                </a:lnTo>
                <a:lnTo>
                  <a:pt x="6958046" y="149156"/>
                </a:lnTo>
                <a:lnTo>
                  <a:pt x="6943490" y="108412"/>
                </a:lnTo>
                <a:lnTo>
                  <a:pt x="6920648" y="72476"/>
                </a:lnTo>
                <a:lnTo>
                  <a:pt x="6890679" y="42507"/>
                </a:lnTo>
                <a:lnTo>
                  <a:pt x="6854743" y="19665"/>
                </a:lnTo>
                <a:lnTo>
                  <a:pt x="6813999" y="5109"/>
                </a:lnTo>
                <a:lnTo>
                  <a:pt x="67696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27788" y="154680"/>
            <a:ext cx="9472118" cy="136704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pc="155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Построение</a:t>
            </a:r>
            <a:r>
              <a:rPr spc="-110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spc="320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защищённой  </a:t>
            </a:r>
            <a:r>
              <a:rPr spc="165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сетевой</a:t>
            </a:r>
            <a:r>
              <a:rPr spc="-95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spc="190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инфраструктуры</a:t>
            </a:r>
          </a:p>
        </p:txBody>
      </p:sp>
      <p:sp>
        <p:nvSpPr>
          <p:cNvPr id="5" name="object 5"/>
          <p:cNvSpPr/>
          <p:nvPr/>
        </p:nvSpPr>
        <p:spPr>
          <a:xfrm>
            <a:off x="344500" y="2693542"/>
            <a:ext cx="72390" cy="81280"/>
          </a:xfrm>
          <a:custGeom>
            <a:avLst/>
            <a:gdLst/>
            <a:ahLst/>
            <a:cxnLst/>
            <a:rect l="l" t="t" r="r" b="b"/>
            <a:pathLst>
              <a:path w="72390" h="81280">
                <a:moveTo>
                  <a:pt x="64744" y="0"/>
                </a:moveTo>
                <a:lnTo>
                  <a:pt x="7581" y="0"/>
                </a:lnTo>
                <a:lnTo>
                  <a:pt x="0" y="8382"/>
                </a:lnTo>
                <a:lnTo>
                  <a:pt x="0" y="72517"/>
                </a:lnTo>
                <a:lnTo>
                  <a:pt x="7581" y="80899"/>
                </a:lnTo>
                <a:lnTo>
                  <a:pt x="64744" y="80899"/>
                </a:lnTo>
                <a:lnTo>
                  <a:pt x="72326" y="72517"/>
                </a:lnTo>
                <a:lnTo>
                  <a:pt x="72326" y="8382"/>
                </a:lnTo>
                <a:close/>
              </a:path>
            </a:pathLst>
          </a:custGeom>
          <a:solidFill>
            <a:srgbClr val="275E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44500" y="3257422"/>
            <a:ext cx="72390" cy="81280"/>
          </a:xfrm>
          <a:custGeom>
            <a:avLst/>
            <a:gdLst/>
            <a:ahLst/>
            <a:cxnLst/>
            <a:rect l="l" t="t" r="r" b="b"/>
            <a:pathLst>
              <a:path w="72390" h="81279">
                <a:moveTo>
                  <a:pt x="64744" y="0"/>
                </a:moveTo>
                <a:lnTo>
                  <a:pt x="7581" y="0"/>
                </a:lnTo>
                <a:lnTo>
                  <a:pt x="0" y="8381"/>
                </a:lnTo>
                <a:lnTo>
                  <a:pt x="0" y="72516"/>
                </a:lnTo>
                <a:lnTo>
                  <a:pt x="7581" y="80899"/>
                </a:lnTo>
                <a:lnTo>
                  <a:pt x="64744" y="80899"/>
                </a:lnTo>
                <a:lnTo>
                  <a:pt x="72326" y="72516"/>
                </a:lnTo>
                <a:lnTo>
                  <a:pt x="72326" y="8381"/>
                </a:lnTo>
                <a:close/>
              </a:path>
            </a:pathLst>
          </a:custGeom>
          <a:solidFill>
            <a:srgbClr val="275E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44500" y="3821303"/>
            <a:ext cx="72390" cy="81280"/>
          </a:xfrm>
          <a:custGeom>
            <a:avLst/>
            <a:gdLst/>
            <a:ahLst/>
            <a:cxnLst/>
            <a:rect l="l" t="t" r="r" b="b"/>
            <a:pathLst>
              <a:path w="72390" h="81279">
                <a:moveTo>
                  <a:pt x="64744" y="0"/>
                </a:moveTo>
                <a:lnTo>
                  <a:pt x="7581" y="0"/>
                </a:lnTo>
                <a:lnTo>
                  <a:pt x="0" y="8382"/>
                </a:lnTo>
                <a:lnTo>
                  <a:pt x="0" y="72517"/>
                </a:lnTo>
                <a:lnTo>
                  <a:pt x="7581" y="80899"/>
                </a:lnTo>
                <a:lnTo>
                  <a:pt x="64744" y="80899"/>
                </a:lnTo>
                <a:lnTo>
                  <a:pt x="72326" y="72517"/>
                </a:lnTo>
                <a:lnTo>
                  <a:pt x="72326" y="8382"/>
                </a:lnTo>
                <a:close/>
              </a:path>
            </a:pathLst>
          </a:custGeom>
          <a:solidFill>
            <a:srgbClr val="275E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507897" y="2568067"/>
            <a:ext cx="3974439" cy="238206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b="1" spc="35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Обнаружение </a:t>
            </a:r>
            <a:r>
              <a:rPr sz="1600" b="1" spc="95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и</a:t>
            </a:r>
            <a:r>
              <a:rPr sz="1600" b="1" spc="-95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600" b="1" spc="3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предотвращение  </a:t>
            </a:r>
            <a:r>
              <a:rPr sz="1600" b="1" spc="45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атак на</a:t>
            </a:r>
            <a:r>
              <a:rPr sz="1600" b="1" spc="-11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600" b="1" spc="-2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сеть</a:t>
            </a:r>
            <a:endParaRPr sz="16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sz="1600" b="1" spc="-25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Высокая</a:t>
            </a:r>
            <a:r>
              <a:rPr sz="1600" b="1" spc="-4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600" b="1" spc="1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производительность</a:t>
            </a:r>
            <a:endParaRPr sz="16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marL="12700">
              <a:lnSpc>
                <a:spcPct val="100000"/>
              </a:lnSpc>
            </a:pPr>
            <a:r>
              <a:rPr sz="1600" b="1" spc="-4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IPS/IDS: </a:t>
            </a:r>
            <a:r>
              <a:rPr sz="1600" b="1" spc="-2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до </a:t>
            </a:r>
            <a:r>
              <a:rPr sz="1600" b="1" spc="1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3,1</a:t>
            </a:r>
            <a:r>
              <a:rPr sz="1600" b="1" spc="-5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600" b="1" spc="2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Гбит/с</a:t>
            </a:r>
            <a:endParaRPr sz="16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marL="12700" marR="344170">
              <a:lnSpc>
                <a:spcPct val="100000"/>
              </a:lnSpc>
              <a:spcBef>
                <a:spcPts val="600"/>
              </a:spcBef>
            </a:pPr>
            <a:r>
              <a:rPr sz="1600" b="1" spc="25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Гибкая настройка</a:t>
            </a:r>
            <a:r>
              <a:rPr sz="1600" b="1" spc="-11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600" b="1" spc="3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источников  </a:t>
            </a:r>
            <a:r>
              <a:rPr sz="1600" b="1" spc="2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правил </a:t>
            </a:r>
            <a:r>
              <a:rPr sz="1600" b="1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позволяет </a:t>
            </a:r>
            <a:r>
              <a:rPr sz="1600" b="1" spc="3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загружать  </a:t>
            </a:r>
            <a:r>
              <a:rPr sz="1600" b="1" spc="5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сигнатуры </a:t>
            </a:r>
            <a:r>
              <a:rPr sz="1600" b="1" spc="-25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в </a:t>
            </a:r>
            <a:r>
              <a:rPr sz="1600" b="1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формате </a:t>
            </a:r>
            <a:r>
              <a:rPr sz="1600" b="1" spc="2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правил  </a:t>
            </a:r>
            <a:r>
              <a:rPr sz="1600" b="1" spc="-5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Suricata </a:t>
            </a:r>
            <a:r>
              <a:rPr sz="1600" b="1" spc="8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как </a:t>
            </a:r>
            <a:r>
              <a:rPr sz="1600" b="1" spc="6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из </a:t>
            </a:r>
            <a:r>
              <a:rPr sz="1600" b="1" spc="5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глобальной,  </a:t>
            </a:r>
            <a:r>
              <a:rPr sz="1600" b="1" spc="55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так </a:t>
            </a:r>
            <a:r>
              <a:rPr sz="1600" b="1" spc="95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и </a:t>
            </a:r>
            <a:r>
              <a:rPr sz="1600" b="1" spc="3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внутренней</a:t>
            </a:r>
            <a:r>
              <a:rPr sz="1600" b="1" spc="-2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600" b="1" spc="15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сети</a:t>
            </a:r>
            <a:endParaRPr sz="16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808220" y="2089404"/>
            <a:ext cx="7057644" cy="436016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1538457" y="332395"/>
            <a:ext cx="325755" cy="297180"/>
          </a:xfrm>
          <a:custGeom>
            <a:avLst/>
            <a:gdLst/>
            <a:ahLst/>
            <a:cxnLst/>
            <a:rect l="l" t="t" r="r" b="b"/>
            <a:pathLst>
              <a:path w="325754" h="297180">
                <a:moveTo>
                  <a:pt x="52096" y="188364"/>
                </a:moveTo>
                <a:lnTo>
                  <a:pt x="9808" y="211528"/>
                </a:lnTo>
                <a:lnTo>
                  <a:pt x="0" y="242752"/>
                </a:lnTo>
                <a:lnTo>
                  <a:pt x="2575" y="259294"/>
                </a:lnTo>
                <a:lnTo>
                  <a:pt x="9838" y="273966"/>
                </a:lnTo>
                <a:lnTo>
                  <a:pt x="21122" y="285810"/>
                </a:lnTo>
                <a:lnTo>
                  <a:pt x="35758" y="293871"/>
                </a:lnTo>
                <a:lnTo>
                  <a:pt x="52140" y="297103"/>
                </a:lnTo>
                <a:lnTo>
                  <a:pt x="68361" y="295280"/>
                </a:lnTo>
                <a:lnTo>
                  <a:pt x="83305" y="288703"/>
                </a:lnTo>
                <a:lnTo>
                  <a:pt x="95854" y="277670"/>
                </a:lnTo>
                <a:lnTo>
                  <a:pt x="117419" y="259070"/>
                </a:lnTo>
                <a:lnTo>
                  <a:pt x="143141" y="248580"/>
                </a:lnTo>
                <a:lnTo>
                  <a:pt x="170851" y="246696"/>
                </a:lnTo>
                <a:lnTo>
                  <a:pt x="197278" y="246696"/>
                </a:lnTo>
                <a:lnTo>
                  <a:pt x="197277" y="238778"/>
                </a:lnTo>
                <a:lnTo>
                  <a:pt x="143157" y="236891"/>
                </a:lnTo>
                <a:lnTo>
                  <a:pt x="95854" y="207803"/>
                </a:lnTo>
                <a:lnTo>
                  <a:pt x="83288" y="196760"/>
                </a:lnTo>
                <a:lnTo>
                  <a:pt x="68328" y="190184"/>
                </a:lnTo>
                <a:lnTo>
                  <a:pt x="52096" y="188364"/>
                </a:lnTo>
                <a:close/>
              </a:path>
              <a:path w="325754" h="297180">
                <a:moveTo>
                  <a:pt x="208970" y="111964"/>
                </a:moveTo>
                <a:lnTo>
                  <a:pt x="203131" y="116651"/>
                </a:lnTo>
                <a:lnTo>
                  <a:pt x="196616" y="120421"/>
                </a:lnTo>
                <a:lnTo>
                  <a:pt x="189647" y="123146"/>
                </a:lnTo>
                <a:lnTo>
                  <a:pt x="209650" y="143427"/>
                </a:lnTo>
                <a:lnTo>
                  <a:pt x="221870" y="168428"/>
                </a:lnTo>
                <a:lnTo>
                  <a:pt x="225664" y="196013"/>
                </a:lnTo>
                <a:lnTo>
                  <a:pt x="220389" y="224047"/>
                </a:lnTo>
                <a:lnTo>
                  <a:pt x="217145" y="240472"/>
                </a:lnTo>
                <a:lnTo>
                  <a:pt x="218946" y="256749"/>
                </a:lnTo>
                <a:lnTo>
                  <a:pt x="225493" y="271756"/>
                </a:lnTo>
                <a:lnTo>
                  <a:pt x="236482" y="284369"/>
                </a:lnTo>
                <a:lnTo>
                  <a:pt x="250775" y="293034"/>
                </a:lnTo>
                <a:lnTo>
                  <a:pt x="266648" y="296894"/>
                </a:lnTo>
                <a:lnTo>
                  <a:pt x="282948" y="295850"/>
                </a:lnTo>
                <a:lnTo>
                  <a:pt x="298520" y="289799"/>
                </a:lnTo>
                <a:lnTo>
                  <a:pt x="311521" y="279293"/>
                </a:lnTo>
                <a:lnTo>
                  <a:pt x="320561" y="265654"/>
                </a:lnTo>
                <a:lnTo>
                  <a:pt x="325150" y="249936"/>
                </a:lnTo>
                <a:lnTo>
                  <a:pt x="324792" y="233195"/>
                </a:lnTo>
                <a:lnTo>
                  <a:pt x="319390" y="217359"/>
                </a:lnTo>
                <a:lnTo>
                  <a:pt x="309705" y="204184"/>
                </a:lnTo>
                <a:lnTo>
                  <a:pt x="296555" y="194492"/>
                </a:lnTo>
                <a:lnTo>
                  <a:pt x="280753" y="189109"/>
                </a:lnTo>
                <a:lnTo>
                  <a:pt x="253904" y="179689"/>
                </a:lnTo>
                <a:lnTo>
                  <a:pt x="231981" y="162600"/>
                </a:lnTo>
                <a:lnTo>
                  <a:pt x="216498" y="139479"/>
                </a:lnTo>
                <a:lnTo>
                  <a:pt x="208970" y="111964"/>
                </a:lnTo>
                <a:close/>
              </a:path>
              <a:path w="325754" h="297180">
                <a:moveTo>
                  <a:pt x="197278" y="246696"/>
                </a:moveTo>
                <a:lnTo>
                  <a:pt x="170851" y="246696"/>
                </a:lnTo>
                <a:lnTo>
                  <a:pt x="198382" y="253913"/>
                </a:lnTo>
                <a:lnTo>
                  <a:pt x="197278" y="246696"/>
                </a:lnTo>
                <a:close/>
              </a:path>
              <a:path w="325754" h="297180">
                <a:moveTo>
                  <a:pt x="198382" y="231548"/>
                </a:moveTo>
                <a:lnTo>
                  <a:pt x="170863" y="238778"/>
                </a:lnTo>
                <a:lnTo>
                  <a:pt x="197277" y="238778"/>
                </a:lnTo>
                <a:lnTo>
                  <a:pt x="198382" y="231548"/>
                </a:lnTo>
                <a:close/>
              </a:path>
              <a:path w="325754" h="297180">
                <a:moveTo>
                  <a:pt x="158016" y="0"/>
                </a:moveTo>
                <a:lnTo>
                  <a:pt x="116880" y="25163"/>
                </a:lnTo>
                <a:lnTo>
                  <a:pt x="108545" y="56422"/>
                </a:lnTo>
                <a:lnTo>
                  <a:pt x="111802" y="72841"/>
                </a:lnTo>
                <a:lnTo>
                  <a:pt x="117088" y="100866"/>
                </a:lnTo>
                <a:lnTo>
                  <a:pt x="113291" y="128445"/>
                </a:lnTo>
                <a:lnTo>
                  <a:pt x="101063" y="153446"/>
                </a:lnTo>
                <a:lnTo>
                  <a:pt x="81060" y="173742"/>
                </a:lnTo>
                <a:lnTo>
                  <a:pt x="88030" y="176468"/>
                </a:lnTo>
                <a:lnTo>
                  <a:pt x="94533" y="180241"/>
                </a:lnTo>
                <a:lnTo>
                  <a:pt x="100384" y="184924"/>
                </a:lnTo>
                <a:lnTo>
                  <a:pt x="107902" y="157416"/>
                </a:lnTo>
                <a:lnTo>
                  <a:pt x="123386" y="134307"/>
                </a:lnTo>
                <a:lnTo>
                  <a:pt x="145314" y="117220"/>
                </a:lnTo>
                <a:lnTo>
                  <a:pt x="172166" y="107780"/>
                </a:lnTo>
                <a:lnTo>
                  <a:pt x="187979" y="102390"/>
                </a:lnTo>
                <a:lnTo>
                  <a:pt x="201138" y="92689"/>
                </a:lnTo>
                <a:lnTo>
                  <a:pt x="210824" y="79502"/>
                </a:lnTo>
                <a:lnTo>
                  <a:pt x="216215" y="63652"/>
                </a:lnTo>
                <a:lnTo>
                  <a:pt x="216553" y="46914"/>
                </a:lnTo>
                <a:lnTo>
                  <a:pt x="211950" y="31201"/>
                </a:lnTo>
                <a:lnTo>
                  <a:pt x="202899" y="17568"/>
                </a:lnTo>
                <a:lnTo>
                  <a:pt x="189890" y="7070"/>
                </a:lnTo>
                <a:lnTo>
                  <a:pt x="174317" y="1030"/>
                </a:lnTo>
                <a:lnTo>
                  <a:pt x="158016" y="0"/>
                </a:lnTo>
                <a:close/>
              </a:path>
            </a:pathLst>
          </a:custGeom>
          <a:solidFill>
            <a:srgbClr val="275E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347191" y="5553075"/>
            <a:ext cx="440968" cy="44096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A626325-0792-8DEA-B562-A3047340D2E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4140" y="6116850"/>
            <a:ext cx="1971216" cy="450662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E2ED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096000" y="1620011"/>
            <a:ext cx="5770245" cy="4904740"/>
          </a:xfrm>
          <a:custGeom>
            <a:avLst/>
            <a:gdLst/>
            <a:ahLst/>
            <a:cxnLst/>
            <a:rect l="l" t="t" r="r" b="b"/>
            <a:pathLst>
              <a:path w="5770245" h="4904740">
                <a:moveTo>
                  <a:pt x="5593333" y="0"/>
                </a:moveTo>
                <a:lnTo>
                  <a:pt x="176529" y="0"/>
                </a:lnTo>
                <a:lnTo>
                  <a:pt x="129587" y="6302"/>
                </a:lnTo>
                <a:lnTo>
                  <a:pt x="87413" y="24092"/>
                </a:lnTo>
                <a:lnTo>
                  <a:pt x="51688" y="51688"/>
                </a:lnTo>
                <a:lnTo>
                  <a:pt x="24092" y="87413"/>
                </a:lnTo>
                <a:lnTo>
                  <a:pt x="6302" y="129587"/>
                </a:lnTo>
                <a:lnTo>
                  <a:pt x="0" y="176529"/>
                </a:lnTo>
                <a:lnTo>
                  <a:pt x="0" y="4727676"/>
                </a:lnTo>
                <a:lnTo>
                  <a:pt x="6302" y="4774612"/>
                </a:lnTo>
                <a:lnTo>
                  <a:pt x="24092" y="4816788"/>
                </a:lnTo>
                <a:lnTo>
                  <a:pt x="51688" y="4852520"/>
                </a:lnTo>
                <a:lnTo>
                  <a:pt x="87413" y="4880127"/>
                </a:lnTo>
                <a:lnTo>
                  <a:pt x="129587" y="4897925"/>
                </a:lnTo>
                <a:lnTo>
                  <a:pt x="176529" y="4904232"/>
                </a:lnTo>
                <a:lnTo>
                  <a:pt x="5593333" y="4904232"/>
                </a:lnTo>
                <a:lnTo>
                  <a:pt x="5640276" y="4897925"/>
                </a:lnTo>
                <a:lnTo>
                  <a:pt x="5682450" y="4880127"/>
                </a:lnTo>
                <a:lnTo>
                  <a:pt x="5718175" y="4852520"/>
                </a:lnTo>
                <a:lnTo>
                  <a:pt x="5745771" y="4816788"/>
                </a:lnTo>
                <a:lnTo>
                  <a:pt x="5763561" y="4774612"/>
                </a:lnTo>
                <a:lnTo>
                  <a:pt x="5769864" y="4727676"/>
                </a:lnTo>
                <a:lnTo>
                  <a:pt x="5769864" y="176529"/>
                </a:lnTo>
                <a:lnTo>
                  <a:pt x="5763561" y="129587"/>
                </a:lnTo>
                <a:lnTo>
                  <a:pt x="5745771" y="87413"/>
                </a:lnTo>
                <a:lnTo>
                  <a:pt x="5718175" y="51688"/>
                </a:lnTo>
                <a:lnTo>
                  <a:pt x="5682450" y="24092"/>
                </a:lnTo>
                <a:lnTo>
                  <a:pt x="5640276" y="6302"/>
                </a:lnTo>
                <a:lnTo>
                  <a:pt x="559333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990588" y="2072639"/>
            <a:ext cx="4291584" cy="41376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93319" y="126864"/>
            <a:ext cx="10917350" cy="136704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pc="120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Совместные </a:t>
            </a:r>
            <a:r>
              <a:rPr spc="235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решения </a:t>
            </a:r>
            <a:r>
              <a:rPr spc="-60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с </a:t>
            </a:r>
            <a:r>
              <a:rPr spc="100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Kaspersky</a:t>
            </a:r>
            <a:r>
              <a:rPr spc="-520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spc="70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Lab  </a:t>
            </a:r>
            <a:r>
              <a:rPr spc="330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и </a:t>
            </a:r>
            <a:r>
              <a:rPr spc="114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Positive</a:t>
            </a:r>
            <a:r>
              <a:rPr spc="-445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spc="80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Technologies</a:t>
            </a:r>
          </a:p>
        </p:txBody>
      </p:sp>
      <p:sp>
        <p:nvSpPr>
          <p:cNvPr id="6" name="object 6"/>
          <p:cNvSpPr/>
          <p:nvPr/>
        </p:nvSpPr>
        <p:spPr>
          <a:xfrm>
            <a:off x="11538457" y="332395"/>
            <a:ext cx="325755" cy="297180"/>
          </a:xfrm>
          <a:custGeom>
            <a:avLst/>
            <a:gdLst/>
            <a:ahLst/>
            <a:cxnLst/>
            <a:rect l="l" t="t" r="r" b="b"/>
            <a:pathLst>
              <a:path w="325754" h="297180">
                <a:moveTo>
                  <a:pt x="52096" y="188364"/>
                </a:moveTo>
                <a:lnTo>
                  <a:pt x="9808" y="211528"/>
                </a:lnTo>
                <a:lnTo>
                  <a:pt x="0" y="242752"/>
                </a:lnTo>
                <a:lnTo>
                  <a:pt x="2575" y="259294"/>
                </a:lnTo>
                <a:lnTo>
                  <a:pt x="9838" y="273966"/>
                </a:lnTo>
                <a:lnTo>
                  <a:pt x="21122" y="285810"/>
                </a:lnTo>
                <a:lnTo>
                  <a:pt x="35758" y="293871"/>
                </a:lnTo>
                <a:lnTo>
                  <a:pt x="52140" y="297103"/>
                </a:lnTo>
                <a:lnTo>
                  <a:pt x="68361" y="295280"/>
                </a:lnTo>
                <a:lnTo>
                  <a:pt x="83305" y="288703"/>
                </a:lnTo>
                <a:lnTo>
                  <a:pt x="95854" y="277670"/>
                </a:lnTo>
                <a:lnTo>
                  <a:pt x="117419" y="259070"/>
                </a:lnTo>
                <a:lnTo>
                  <a:pt x="143141" y="248580"/>
                </a:lnTo>
                <a:lnTo>
                  <a:pt x="170851" y="246696"/>
                </a:lnTo>
                <a:lnTo>
                  <a:pt x="197278" y="246696"/>
                </a:lnTo>
                <a:lnTo>
                  <a:pt x="197277" y="238778"/>
                </a:lnTo>
                <a:lnTo>
                  <a:pt x="143157" y="236891"/>
                </a:lnTo>
                <a:lnTo>
                  <a:pt x="95854" y="207803"/>
                </a:lnTo>
                <a:lnTo>
                  <a:pt x="83288" y="196760"/>
                </a:lnTo>
                <a:lnTo>
                  <a:pt x="68328" y="190184"/>
                </a:lnTo>
                <a:lnTo>
                  <a:pt x="52096" y="188364"/>
                </a:lnTo>
                <a:close/>
              </a:path>
              <a:path w="325754" h="297180">
                <a:moveTo>
                  <a:pt x="208970" y="111964"/>
                </a:moveTo>
                <a:lnTo>
                  <a:pt x="203131" y="116651"/>
                </a:lnTo>
                <a:lnTo>
                  <a:pt x="196616" y="120421"/>
                </a:lnTo>
                <a:lnTo>
                  <a:pt x="189647" y="123146"/>
                </a:lnTo>
                <a:lnTo>
                  <a:pt x="209650" y="143427"/>
                </a:lnTo>
                <a:lnTo>
                  <a:pt x="221870" y="168428"/>
                </a:lnTo>
                <a:lnTo>
                  <a:pt x="225664" y="196013"/>
                </a:lnTo>
                <a:lnTo>
                  <a:pt x="220389" y="224047"/>
                </a:lnTo>
                <a:lnTo>
                  <a:pt x="217145" y="240472"/>
                </a:lnTo>
                <a:lnTo>
                  <a:pt x="218946" y="256749"/>
                </a:lnTo>
                <a:lnTo>
                  <a:pt x="225493" y="271756"/>
                </a:lnTo>
                <a:lnTo>
                  <a:pt x="236482" y="284369"/>
                </a:lnTo>
                <a:lnTo>
                  <a:pt x="250775" y="293034"/>
                </a:lnTo>
                <a:lnTo>
                  <a:pt x="266648" y="296894"/>
                </a:lnTo>
                <a:lnTo>
                  <a:pt x="282948" y="295850"/>
                </a:lnTo>
                <a:lnTo>
                  <a:pt x="298520" y="289799"/>
                </a:lnTo>
                <a:lnTo>
                  <a:pt x="311521" y="279293"/>
                </a:lnTo>
                <a:lnTo>
                  <a:pt x="320561" y="265654"/>
                </a:lnTo>
                <a:lnTo>
                  <a:pt x="325150" y="249936"/>
                </a:lnTo>
                <a:lnTo>
                  <a:pt x="324792" y="233195"/>
                </a:lnTo>
                <a:lnTo>
                  <a:pt x="319390" y="217359"/>
                </a:lnTo>
                <a:lnTo>
                  <a:pt x="309705" y="204184"/>
                </a:lnTo>
                <a:lnTo>
                  <a:pt x="296555" y="194492"/>
                </a:lnTo>
                <a:lnTo>
                  <a:pt x="280753" y="189109"/>
                </a:lnTo>
                <a:lnTo>
                  <a:pt x="253904" y="179689"/>
                </a:lnTo>
                <a:lnTo>
                  <a:pt x="231981" y="162600"/>
                </a:lnTo>
                <a:lnTo>
                  <a:pt x="216498" y="139479"/>
                </a:lnTo>
                <a:lnTo>
                  <a:pt x="208970" y="111964"/>
                </a:lnTo>
                <a:close/>
              </a:path>
              <a:path w="325754" h="297180">
                <a:moveTo>
                  <a:pt x="197278" y="246696"/>
                </a:moveTo>
                <a:lnTo>
                  <a:pt x="170851" y="246696"/>
                </a:lnTo>
                <a:lnTo>
                  <a:pt x="198382" y="253913"/>
                </a:lnTo>
                <a:lnTo>
                  <a:pt x="197278" y="246696"/>
                </a:lnTo>
                <a:close/>
              </a:path>
              <a:path w="325754" h="297180">
                <a:moveTo>
                  <a:pt x="198382" y="231548"/>
                </a:moveTo>
                <a:lnTo>
                  <a:pt x="170863" y="238778"/>
                </a:lnTo>
                <a:lnTo>
                  <a:pt x="197277" y="238778"/>
                </a:lnTo>
                <a:lnTo>
                  <a:pt x="198382" y="231548"/>
                </a:lnTo>
                <a:close/>
              </a:path>
              <a:path w="325754" h="297180">
                <a:moveTo>
                  <a:pt x="158016" y="0"/>
                </a:moveTo>
                <a:lnTo>
                  <a:pt x="116880" y="25163"/>
                </a:lnTo>
                <a:lnTo>
                  <a:pt x="108545" y="56422"/>
                </a:lnTo>
                <a:lnTo>
                  <a:pt x="111802" y="72841"/>
                </a:lnTo>
                <a:lnTo>
                  <a:pt x="117088" y="100866"/>
                </a:lnTo>
                <a:lnTo>
                  <a:pt x="113291" y="128445"/>
                </a:lnTo>
                <a:lnTo>
                  <a:pt x="101063" y="153446"/>
                </a:lnTo>
                <a:lnTo>
                  <a:pt x="81060" y="173742"/>
                </a:lnTo>
                <a:lnTo>
                  <a:pt x="88030" y="176468"/>
                </a:lnTo>
                <a:lnTo>
                  <a:pt x="94533" y="180241"/>
                </a:lnTo>
                <a:lnTo>
                  <a:pt x="100384" y="184924"/>
                </a:lnTo>
                <a:lnTo>
                  <a:pt x="107902" y="157416"/>
                </a:lnTo>
                <a:lnTo>
                  <a:pt x="123386" y="134307"/>
                </a:lnTo>
                <a:lnTo>
                  <a:pt x="145314" y="117220"/>
                </a:lnTo>
                <a:lnTo>
                  <a:pt x="172166" y="107780"/>
                </a:lnTo>
                <a:lnTo>
                  <a:pt x="187979" y="102390"/>
                </a:lnTo>
                <a:lnTo>
                  <a:pt x="201138" y="92689"/>
                </a:lnTo>
                <a:lnTo>
                  <a:pt x="210824" y="79502"/>
                </a:lnTo>
                <a:lnTo>
                  <a:pt x="216215" y="63652"/>
                </a:lnTo>
                <a:lnTo>
                  <a:pt x="216553" y="46914"/>
                </a:lnTo>
                <a:lnTo>
                  <a:pt x="211950" y="31201"/>
                </a:lnTo>
                <a:lnTo>
                  <a:pt x="202899" y="17568"/>
                </a:lnTo>
                <a:lnTo>
                  <a:pt x="189890" y="7070"/>
                </a:lnTo>
                <a:lnTo>
                  <a:pt x="174317" y="1030"/>
                </a:lnTo>
                <a:lnTo>
                  <a:pt x="158016" y="0"/>
                </a:lnTo>
                <a:close/>
              </a:path>
            </a:pathLst>
          </a:custGeom>
          <a:solidFill>
            <a:srgbClr val="275E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312216" y="2058669"/>
            <a:ext cx="4522572" cy="1558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45" dirty="0">
                <a:solidFill>
                  <a:srgbClr val="275EC6"/>
                </a:solidFill>
                <a:latin typeface="Arial"/>
                <a:cs typeface="Arial"/>
              </a:rPr>
              <a:t>Kaspersky </a:t>
            </a:r>
            <a:r>
              <a:rPr sz="1600" b="1" spc="65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SafeStream</a:t>
            </a:r>
            <a:r>
              <a:rPr sz="1600" b="1" spc="-75" dirty="0">
                <a:solidFill>
                  <a:srgbClr val="275EC6"/>
                </a:solidFill>
                <a:latin typeface="Arial"/>
                <a:cs typeface="Arial"/>
              </a:rPr>
              <a:t> </a:t>
            </a:r>
            <a:r>
              <a:rPr sz="1600" b="1" spc="105" dirty="0">
                <a:solidFill>
                  <a:srgbClr val="275EC6"/>
                </a:solidFill>
                <a:latin typeface="Arial"/>
                <a:cs typeface="Arial"/>
              </a:rPr>
              <a:t>II</a:t>
            </a:r>
            <a:endParaRPr sz="16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450" dirty="0">
              <a:latin typeface="Arial"/>
              <a:cs typeface="Arial"/>
            </a:endParaRPr>
          </a:p>
          <a:p>
            <a:pPr marL="12700" marR="102235">
              <a:lnSpc>
                <a:spcPct val="100000"/>
              </a:lnSpc>
            </a:pPr>
            <a:r>
              <a:rPr sz="1200" b="1" spc="-13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ESR </a:t>
            </a:r>
            <a:r>
              <a:rPr sz="1200" b="1" spc="-75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 </a:t>
            </a:r>
            <a:r>
              <a:rPr sz="1200" b="1" spc="25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поддержкой </a:t>
            </a:r>
            <a:r>
              <a:rPr sz="1200" b="1" spc="-2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Kaspersky </a:t>
            </a:r>
            <a:r>
              <a:rPr sz="1200" b="1" spc="5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SafeStream </a:t>
            </a:r>
            <a:r>
              <a:rPr sz="1200" b="1" spc="3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II </a:t>
            </a:r>
            <a:r>
              <a:rPr sz="1200" b="1" spc="-1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способен  </a:t>
            </a:r>
            <a:r>
              <a:rPr sz="1200" b="1" spc="15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обнаруживать </a:t>
            </a:r>
            <a:r>
              <a:rPr sz="1200" b="1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вредоносное </a:t>
            </a:r>
            <a:r>
              <a:rPr sz="1200" b="1" spc="15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ПО </a:t>
            </a:r>
            <a:r>
              <a:rPr sz="1200" b="1" spc="-1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во </a:t>
            </a:r>
            <a:r>
              <a:rPr sz="1200" b="1" spc="-2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всех </a:t>
            </a:r>
            <a:r>
              <a:rPr sz="1200" b="1" spc="3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типах</a:t>
            </a:r>
            <a:r>
              <a:rPr sz="1200" b="1" spc="-11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200" b="1" spc="1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трафика  </a:t>
            </a:r>
            <a:r>
              <a:rPr sz="1200" b="1" spc="75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и</a:t>
            </a:r>
            <a:r>
              <a:rPr sz="1200" b="1" spc="-225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200" b="1" spc="35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тем </a:t>
            </a:r>
            <a:r>
              <a:rPr sz="1200" b="1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самым </a:t>
            </a:r>
            <a:r>
              <a:rPr sz="1200" b="1" spc="1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обеспечить </a:t>
            </a:r>
            <a:r>
              <a:rPr sz="1200" b="1" spc="4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защиту </a:t>
            </a:r>
            <a:r>
              <a:rPr sz="1200" b="1" spc="5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пользователей</a:t>
            </a:r>
            <a:endParaRPr sz="12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marL="12700">
              <a:lnSpc>
                <a:spcPct val="100000"/>
              </a:lnSpc>
            </a:pPr>
            <a:r>
              <a:rPr sz="1200" b="1" spc="1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от </a:t>
            </a:r>
            <a:r>
              <a:rPr sz="1200" b="1" spc="-1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самых </a:t>
            </a:r>
            <a:r>
              <a:rPr sz="1200" b="1" spc="-5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опасных </a:t>
            </a:r>
            <a:r>
              <a:rPr sz="1200" b="1" spc="2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киберугроз </a:t>
            </a:r>
            <a:r>
              <a:rPr sz="1200" b="1" spc="-5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(угрозы </a:t>
            </a:r>
            <a:r>
              <a:rPr sz="1200" b="1" spc="5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нулевого</a:t>
            </a:r>
            <a:r>
              <a:rPr sz="1200" b="1" spc="-15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200" b="1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дня,</a:t>
            </a:r>
            <a:endParaRPr sz="12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marL="12700">
              <a:lnSpc>
                <a:spcPct val="100000"/>
              </a:lnSpc>
            </a:pPr>
            <a:r>
              <a:rPr sz="1200" b="1" spc="2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программы-шифровальщики, </a:t>
            </a:r>
            <a:r>
              <a:rPr sz="1200" b="1" spc="3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заражённые </a:t>
            </a:r>
            <a:r>
              <a:rPr sz="1200" b="1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сайты </a:t>
            </a:r>
            <a:r>
              <a:rPr sz="1200" b="1" spc="75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и</a:t>
            </a:r>
            <a:r>
              <a:rPr sz="1200" b="1" spc="-135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200" b="1" spc="-1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др.)</a:t>
            </a:r>
            <a:endParaRPr sz="12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12216" y="4053966"/>
            <a:ext cx="4437337" cy="180498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50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P</a:t>
            </a:r>
            <a:r>
              <a:rPr lang="en-US" sz="1600" b="1" spc="-50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ositive </a:t>
            </a:r>
            <a:r>
              <a:rPr sz="1600" b="1" spc="-50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Technologies </a:t>
            </a:r>
            <a:r>
              <a:rPr sz="1600" b="1" spc="60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Expert </a:t>
            </a:r>
            <a:r>
              <a:rPr sz="1600" b="1" spc="55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Security</a:t>
            </a:r>
            <a:r>
              <a:rPr sz="1600" b="1" spc="-80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sz="1600" b="1" spc="75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Center</a:t>
            </a:r>
            <a:endParaRPr sz="16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  <a:p>
            <a:pPr>
              <a:lnSpc>
                <a:spcPct val="100000"/>
              </a:lnSpc>
            </a:pPr>
            <a:endParaRPr sz="2450" dirty="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  <a:spcBef>
                <a:spcPts val="5"/>
              </a:spcBef>
            </a:pPr>
            <a:r>
              <a:rPr sz="1200" b="1" spc="1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Использование </a:t>
            </a:r>
            <a:r>
              <a:rPr sz="1200" b="1" spc="-13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ESR </a:t>
            </a:r>
            <a:r>
              <a:rPr sz="1200" b="1" spc="-75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 </a:t>
            </a:r>
            <a:r>
              <a:rPr sz="1200" b="1" spc="25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правилами </a:t>
            </a:r>
            <a:r>
              <a:rPr sz="1200" b="1" spc="-65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PT </a:t>
            </a:r>
            <a:r>
              <a:rPr sz="1200" b="1" spc="-13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ESC </a:t>
            </a:r>
            <a:r>
              <a:rPr sz="1200" b="1" spc="15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даёт  </a:t>
            </a:r>
            <a:r>
              <a:rPr sz="1200" b="1" spc="1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возможность </a:t>
            </a:r>
            <a:r>
              <a:rPr sz="1200" b="1" spc="-2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выявлять </a:t>
            </a:r>
            <a:r>
              <a:rPr sz="1200" b="1" spc="35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источники </a:t>
            </a:r>
            <a:r>
              <a:rPr sz="1200" b="1" spc="1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подозрительного  </a:t>
            </a:r>
            <a:r>
              <a:rPr sz="1200" b="1" spc="5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трафика, </a:t>
            </a:r>
            <a:r>
              <a:rPr sz="1200" b="1" spc="-5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вредоносную </a:t>
            </a:r>
            <a:r>
              <a:rPr sz="1200" b="1" spc="15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активность </a:t>
            </a:r>
            <a:r>
              <a:rPr sz="1200" b="1" spc="75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и </a:t>
            </a:r>
            <a:r>
              <a:rPr sz="1200" b="1" spc="3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аномалии </a:t>
            </a:r>
            <a:r>
              <a:rPr sz="1200" b="1" spc="-2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в</a:t>
            </a:r>
            <a:r>
              <a:rPr sz="1200" b="1" spc="-235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200" b="1" spc="5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сети,  </a:t>
            </a:r>
            <a:r>
              <a:rPr sz="1200" b="1" spc="25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а </a:t>
            </a:r>
            <a:r>
              <a:rPr sz="1200" b="1" spc="5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также </a:t>
            </a:r>
            <a:r>
              <a:rPr sz="1200" b="1" spc="15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обнаруживать </a:t>
            </a:r>
            <a:r>
              <a:rPr sz="1200" b="1" spc="1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эксплуатацию</a:t>
            </a:r>
            <a:r>
              <a:rPr sz="1200" b="1" spc="-2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200" b="1" spc="1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уязвимостей</a:t>
            </a:r>
            <a:endParaRPr sz="12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marL="12700">
              <a:lnSpc>
                <a:spcPct val="100000"/>
              </a:lnSpc>
            </a:pPr>
            <a:r>
              <a:rPr sz="1200" b="1" spc="75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и </a:t>
            </a:r>
            <a:r>
              <a:rPr sz="1200" b="1" spc="15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предотвращать </a:t>
            </a:r>
            <a:r>
              <a:rPr sz="1200" b="1" spc="4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атаки</a:t>
            </a:r>
            <a:r>
              <a:rPr sz="1200" b="1" spc="-145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200" b="1" spc="15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хакеров</a:t>
            </a:r>
            <a:endParaRPr sz="12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4834788" y="4072001"/>
            <a:ext cx="348589" cy="3484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F9DBED4-FDB1-F6E9-B56F-25F75131E9E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4140" y="6116850"/>
            <a:ext cx="1971216" cy="450662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1999" y="0"/>
                </a:moveTo>
                <a:lnTo>
                  <a:pt x="0" y="0"/>
                </a:lnTo>
                <a:lnTo>
                  <a:pt x="0" y="6857998"/>
                </a:lnTo>
                <a:lnTo>
                  <a:pt x="12191999" y="6857998"/>
                </a:lnTo>
                <a:lnTo>
                  <a:pt x="12191999" y="0"/>
                </a:lnTo>
                <a:close/>
              </a:path>
            </a:pathLst>
          </a:custGeom>
          <a:solidFill>
            <a:srgbClr val="275E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5635348" cy="68579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749550" y="5494020"/>
            <a:ext cx="1659508" cy="257810"/>
          </a:xfrm>
          <a:custGeom>
            <a:avLst/>
            <a:gdLst/>
            <a:ahLst/>
            <a:cxnLst/>
            <a:rect l="l" t="t" r="r" b="b"/>
            <a:pathLst>
              <a:path w="954404" h="257810">
                <a:moveTo>
                  <a:pt x="883793" y="0"/>
                </a:moveTo>
                <a:lnTo>
                  <a:pt x="70231" y="0"/>
                </a:lnTo>
                <a:lnTo>
                  <a:pt x="42862" y="5508"/>
                </a:lnTo>
                <a:lnTo>
                  <a:pt x="20542" y="20542"/>
                </a:lnTo>
                <a:lnTo>
                  <a:pt x="5508" y="42862"/>
                </a:lnTo>
                <a:lnTo>
                  <a:pt x="0" y="70230"/>
                </a:lnTo>
                <a:lnTo>
                  <a:pt x="0" y="187363"/>
                </a:lnTo>
                <a:lnTo>
                  <a:pt x="5508" y="214682"/>
                </a:lnTo>
                <a:lnTo>
                  <a:pt x="20542" y="236994"/>
                </a:lnTo>
                <a:lnTo>
                  <a:pt x="42862" y="252039"/>
                </a:lnTo>
                <a:lnTo>
                  <a:pt x="70231" y="257555"/>
                </a:lnTo>
                <a:lnTo>
                  <a:pt x="883793" y="257555"/>
                </a:lnTo>
                <a:lnTo>
                  <a:pt x="911161" y="252039"/>
                </a:lnTo>
                <a:lnTo>
                  <a:pt x="933481" y="236994"/>
                </a:lnTo>
                <a:lnTo>
                  <a:pt x="948515" y="214682"/>
                </a:lnTo>
                <a:lnTo>
                  <a:pt x="954024" y="187363"/>
                </a:lnTo>
                <a:lnTo>
                  <a:pt x="954024" y="70230"/>
                </a:lnTo>
                <a:lnTo>
                  <a:pt x="948515" y="42862"/>
                </a:lnTo>
                <a:lnTo>
                  <a:pt x="933481" y="20542"/>
                </a:lnTo>
                <a:lnTo>
                  <a:pt x="911161" y="5508"/>
                </a:lnTo>
                <a:lnTo>
                  <a:pt x="883793" y="0"/>
                </a:lnTo>
                <a:close/>
              </a:path>
            </a:pathLst>
          </a:custGeom>
          <a:solidFill>
            <a:srgbClr val="E2ED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3944823" y="5524180"/>
            <a:ext cx="3316891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200" u="sng" spc="55" dirty="0">
                <a:solidFill>
                  <a:srgbClr val="275EC6"/>
                </a:solidFill>
                <a:uFill>
                  <a:solidFill>
                    <a:srgbClr val="275EC6"/>
                  </a:solidFill>
                </a:u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  <a:hlinkClick r:id="rId3"/>
              </a:rPr>
              <a:t>module-ltd</a:t>
            </a:r>
            <a:r>
              <a:rPr sz="1200" u="sng" spc="55" dirty="0">
                <a:solidFill>
                  <a:srgbClr val="275EC6"/>
                </a:solidFill>
                <a:uFill>
                  <a:solidFill>
                    <a:srgbClr val="275EC6"/>
                  </a:solidFill>
                </a:u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  <a:hlinkClick r:id="rId3"/>
              </a:rPr>
              <a:t>.ru</a:t>
            </a:r>
            <a:endParaRPr sz="12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968241" y="5074158"/>
            <a:ext cx="1667107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8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доступно </a:t>
            </a:r>
            <a:r>
              <a:rPr sz="1200" spc="5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для</a:t>
            </a:r>
            <a:r>
              <a:rPr sz="1200" spc="-5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200" spc="8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теста</a:t>
            </a:r>
            <a:endParaRPr sz="12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142488" y="4962144"/>
            <a:ext cx="755015" cy="392430"/>
          </a:xfrm>
          <a:custGeom>
            <a:avLst/>
            <a:gdLst/>
            <a:ahLst/>
            <a:cxnLst/>
            <a:rect l="l" t="t" r="r" b="b"/>
            <a:pathLst>
              <a:path w="755014" h="392429">
                <a:moveTo>
                  <a:pt x="0" y="0"/>
                </a:moveTo>
                <a:lnTo>
                  <a:pt x="754507" y="392048"/>
                </a:lnTo>
              </a:path>
            </a:pathLst>
          </a:custGeom>
          <a:ln w="634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892296" y="5350764"/>
            <a:ext cx="1498600" cy="0"/>
          </a:xfrm>
          <a:custGeom>
            <a:avLst/>
            <a:gdLst/>
            <a:ahLst/>
            <a:cxnLst/>
            <a:rect l="l" t="t" r="r" b="b"/>
            <a:pathLst>
              <a:path w="1498600">
                <a:moveTo>
                  <a:pt x="0" y="0"/>
                </a:moveTo>
                <a:lnTo>
                  <a:pt x="1498091" y="0"/>
                </a:lnTo>
              </a:path>
            </a:pathLst>
          </a:custGeom>
          <a:ln w="6350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119627" y="4934711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25146" y="0"/>
                </a:moveTo>
                <a:lnTo>
                  <a:pt x="15376" y="1982"/>
                </a:lnTo>
                <a:lnTo>
                  <a:pt x="7381" y="7381"/>
                </a:lnTo>
                <a:lnTo>
                  <a:pt x="1982" y="15376"/>
                </a:lnTo>
                <a:lnTo>
                  <a:pt x="0" y="25145"/>
                </a:lnTo>
                <a:lnTo>
                  <a:pt x="1982" y="34915"/>
                </a:lnTo>
                <a:lnTo>
                  <a:pt x="7381" y="42910"/>
                </a:lnTo>
                <a:lnTo>
                  <a:pt x="15376" y="48309"/>
                </a:lnTo>
                <a:lnTo>
                  <a:pt x="25146" y="50292"/>
                </a:lnTo>
                <a:lnTo>
                  <a:pt x="34915" y="48309"/>
                </a:lnTo>
                <a:lnTo>
                  <a:pt x="42910" y="42910"/>
                </a:lnTo>
                <a:lnTo>
                  <a:pt x="48309" y="34915"/>
                </a:lnTo>
                <a:lnTo>
                  <a:pt x="50292" y="25145"/>
                </a:lnTo>
                <a:lnTo>
                  <a:pt x="48309" y="15376"/>
                </a:lnTo>
                <a:lnTo>
                  <a:pt x="42910" y="7381"/>
                </a:lnTo>
                <a:lnTo>
                  <a:pt x="34915" y="1982"/>
                </a:lnTo>
                <a:lnTo>
                  <a:pt x="2514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269491" y="2599944"/>
            <a:ext cx="2209800" cy="291236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303376" y="108932"/>
            <a:ext cx="1765121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290" dirty="0">
                <a:solidFill>
                  <a:srgbClr val="FFFFF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EC</a:t>
            </a:r>
            <a:r>
              <a:rPr spc="-310" dirty="0">
                <a:solidFill>
                  <a:srgbClr val="FFFFF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</a:t>
            </a:r>
            <a:r>
              <a:rPr spc="440" dirty="0">
                <a:solidFill>
                  <a:srgbClr val="FFFFF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M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318312" y="829767"/>
            <a:ext cx="5635348" cy="62901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spc="25" dirty="0">
                <a:solidFill>
                  <a:srgbClr val="FFFFF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Облачная </a:t>
            </a:r>
            <a:r>
              <a:rPr sz="2000" b="1" spc="15" dirty="0">
                <a:solidFill>
                  <a:srgbClr val="FFFFF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система</a:t>
            </a:r>
            <a:r>
              <a:rPr sz="2000" b="1" spc="-145" dirty="0">
                <a:solidFill>
                  <a:srgbClr val="FFFFF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sz="2000" b="1" spc="60" dirty="0">
                <a:solidFill>
                  <a:srgbClr val="FFFFF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мониторинга</a:t>
            </a:r>
            <a:endParaRPr sz="20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  <a:p>
            <a:pPr marL="12700">
              <a:lnSpc>
                <a:spcPct val="100000"/>
              </a:lnSpc>
            </a:pPr>
            <a:r>
              <a:rPr sz="2000" b="1" spc="125" dirty="0">
                <a:solidFill>
                  <a:srgbClr val="FFFFF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и </a:t>
            </a:r>
            <a:r>
              <a:rPr sz="2000" b="1" spc="20" dirty="0">
                <a:solidFill>
                  <a:srgbClr val="FFFFF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управления </a:t>
            </a:r>
            <a:r>
              <a:rPr sz="2000" b="1" spc="-5" dirty="0">
                <a:solidFill>
                  <a:srgbClr val="FFFFF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сетевым</a:t>
            </a:r>
            <a:r>
              <a:rPr sz="2000" b="1" spc="-295" dirty="0">
                <a:solidFill>
                  <a:srgbClr val="FFFFF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sz="2000" b="1" spc="20" dirty="0">
                <a:solidFill>
                  <a:srgbClr val="FFFFF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оборудованием</a:t>
            </a:r>
            <a:endParaRPr sz="20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0010914" y="5257165"/>
            <a:ext cx="1090536" cy="109052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1536949" y="329347"/>
            <a:ext cx="327025" cy="297180"/>
          </a:xfrm>
          <a:custGeom>
            <a:avLst/>
            <a:gdLst/>
            <a:ahLst/>
            <a:cxnLst/>
            <a:rect l="l" t="t" r="r" b="b"/>
            <a:pathLst>
              <a:path w="327025" h="297180">
                <a:moveTo>
                  <a:pt x="52335" y="188364"/>
                </a:moveTo>
                <a:lnTo>
                  <a:pt x="9853" y="211528"/>
                </a:lnTo>
                <a:lnTo>
                  <a:pt x="0" y="242752"/>
                </a:lnTo>
                <a:lnTo>
                  <a:pt x="2586" y="259294"/>
                </a:lnTo>
                <a:lnTo>
                  <a:pt x="9883" y="273966"/>
                </a:lnTo>
                <a:lnTo>
                  <a:pt x="21219" y="285810"/>
                </a:lnTo>
                <a:lnTo>
                  <a:pt x="35922" y="293871"/>
                </a:lnTo>
                <a:lnTo>
                  <a:pt x="52379" y="297103"/>
                </a:lnTo>
                <a:lnTo>
                  <a:pt x="68675" y="295280"/>
                </a:lnTo>
                <a:lnTo>
                  <a:pt x="83688" y="288703"/>
                </a:lnTo>
                <a:lnTo>
                  <a:pt x="96294" y="277670"/>
                </a:lnTo>
                <a:lnTo>
                  <a:pt x="117958" y="259070"/>
                </a:lnTo>
                <a:lnTo>
                  <a:pt x="143798" y="248580"/>
                </a:lnTo>
                <a:lnTo>
                  <a:pt x="171635" y="246696"/>
                </a:lnTo>
                <a:lnTo>
                  <a:pt x="198183" y="246696"/>
                </a:lnTo>
                <a:lnTo>
                  <a:pt x="198182" y="238778"/>
                </a:lnTo>
                <a:lnTo>
                  <a:pt x="143814" y="236891"/>
                </a:lnTo>
                <a:lnTo>
                  <a:pt x="96294" y="207803"/>
                </a:lnTo>
                <a:lnTo>
                  <a:pt x="83670" y="196760"/>
                </a:lnTo>
                <a:lnTo>
                  <a:pt x="68642" y="190184"/>
                </a:lnTo>
                <a:lnTo>
                  <a:pt x="52335" y="188364"/>
                </a:lnTo>
                <a:close/>
              </a:path>
              <a:path w="327025" h="297180">
                <a:moveTo>
                  <a:pt x="209930" y="111964"/>
                </a:moveTo>
                <a:lnTo>
                  <a:pt x="204063" y="116651"/>
                </a:lnTo>
                <a:lnTo>
                  <a:pt x="197519" y="120421"/>
                </a:lnTo>
                <a:lnTo>
                  <a:pt x="190517" y="123146"/>
                </a:lnTo>
                <a:lnTo>
                  <a:pt x="210613" y="143427"/>
                </a:lnTo>
                <a:lnTo>
                  <a:pt x="222888" y="168428"/>
                </a:lnTo>
                <a:lnTo>
                  <a:pt x="226699" y="196013"/>
                </a:lnTo>
                <a:lnTo>
                  <a:pt x="221401" y="224047"/>
                </a:lnTo>
                <a:lnTo>
                  <a:pt x="218141" y="240472"/>
                </a:lnTo>
                <a:lnTo>
                  <a:pt x="219951" y="256749"/>
                </a:lnTo>
                <a:lnTo>
                  <a:pt x="226528" y="271756"/>
                </a:lnTo>
                <a:lnTo>
                  <a:pt x="237567" y="284369"/>
                </a:lnTo>
                <a:lnTo>
                  <a:pt x="251926" y="293034"/>
                </a:lnTo>
                <a:lnTo>
                  <a:pt x="267872" y="296894"/>
                </a:lnTo>
                <a:lnTo>
                  <a:pt x="284247" y="295850"/>
                </a:lnTo>
                <a:lnTo>
                  <a:pt x="299890" y="289799"/>
                </a:lnTo>
                <a:lnTo>
                  <a:pt x="312950" y="279293"/>
                </a:lnTo>
                <a:lnTo>
                  <a:pt x="322033" y="265654"/>
                </a:lnTo>
                <a:lnTo>
                  <a:pt x="326642" y="249936"/>
                </a:lnTo>
                <a:lnTo>
                  <a:pt x="326283" y="233195"/>
                </a:lnTo>
                <a:lnTo>
                  <a:pt x="320855" y="217359"/>
                </a:lnTo>
                <a:lnTo>
                  <a:pt x="311127" y="204184"/>
                </a:lnTo>
                <a:lnTo>
                  <a:pt x="297916" y="194492"/>
                </a:lnTo>
                <a:lnTo>
                  <a:pt x="282042" y="189109"/>
                </a:lnTo>
                <a:lnTo>
                  <a:pt x="255069" y="179689"/>
                </a:lnTo>
                <a:lnTo>
                  <a:pt x="233045" y="162600"/>
                </a:lnTo>
                <a:lnTo>
                  <a:pt x="217492" y="139479"/>
                </a:lnTo>
                <a:lnTo>
                  <a:pt x="209930" y="111964"/>
                </a:lnTo>
                <a:close/>
              </a:path>
              <a:path w="327025" h="297180">
                <a:moveTo>
                  <a:pt x="198183" y="246696"/>
                </a:moveTo>
                <a:lnTo>
                  <a:pt x="171635" y="246696"/>
                </a:lnTo>
                <a:lnTo>
                  <a:pt x="199293" y="253913"/>
                </a:lnTo>
                <a:lnTo>
                  <a:pt x="198183" y="246696"/>
                </a:lnTo>
                <a:close/>
              </a:path>
              <a:path w="327025" h="297180">
                <a:moveTo>
                  <a:pt x="199293" y="231548"/>
                </a:moveTo>
                <a:lnTo>
                  <a:pt x="171647" y="238778"/>
                </a:lnTo>
                <a:lnTo>
                  <a:pt x="198182" y="238778"/>
                </a:lnTo>
                <a:lnTo>
                  <a:pt x="199293" y="231548"/>
                </a:lnTo>
                <a:close/>
              </a:path>
              <a:path w="327025" h="297180">
                <a:moveTo>
                  <a:pt x="158741" y="0"/>
                </a:moveTo>
                <a:lnTo>
                  <a:pt x="117416" y="25163"/>
                </a:lnTo>
                <a:lnTo>
                  <a:pt x="109043" y="56422"/>
                </a:lnTo>
                <a:lnTo>
                  <a:pt x="112315" y="72841"/>
                </a:lnTo>
                <a:lnTo>
                  <a:pt x="117626" y="100866"/>
                </a:lnTo>
                <a:lnTo>
                  <a:pt x="113811" y="128445"/>
                </a:lnTo>
                <a:lnTo>
                  <a:pt x="101527" y="153446"/>
                </a:lnTo>
                <a:lnTo>
                  <a:pt x="81432" y="173742"/>
                </a:lnTo>
                <a:lnTo>
                  <a:pt x="88434" y="176468"/>
                </a:lnTo>
                <a:lnTo>
                  <a:pt x="94967" y="180241"/>
                </a:lnTo>
                <a:lnTo>
                  <a:pt x="100844" y="184924"/>
                </a:lnTo>
                <a:lnTo>
                  <a:pt x="108397" y="157416"/>
                </a:lnTo>
                <a:lnTo>
                  <a:pt x="123952" y="134307"/>
                </a:lnTo>
                <a:lnTo>
                  <a:pt x="145981" y="117220"/>
                </a:lnTo>
                <a:lnTo>
                  <a:pt x="172957" y="107780"/>
                </a:lnTo>
                <a:lnTo>
                  <a:pt x="188841" y="102390"/>
                </a:lnTo>
                <a:lnTo>
                  <a:pt x="202061" y="92689"/>
                </a:lnTo>
                <a:lnTo>
                  <a:pt x="211791" y="79502"/>
                </a:lnTo>
                <a:lnTo>
                  <a:pt x="217208" y="63652"/>
                </a:lnTo>
                <a:lnTo>
                  <a:pt x="217547" y="46914"/>
                </a:lnTo>
                <a:lnTo>
                  <a:pt x="212923" y="31201"/>
                </a:lnTo>
                <a:lnTo>
                  <a:pt x="203830" y="17568"/>
                </a:lnTo>
                <a:lnTo>
                  <a:pt x="190762" y="7070"/>
                </a:lnTo>
                <a:lnTo>
                  <a:pt x="175117" y="1030"/>
                </a:lnTo>
                <a:lnTo>
                  <a:pt x="15874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786757" y="1986407"/>
            <a:ext cx="396079" cy="39611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8929116" y="3247644"/>
            <a:ext cx="2662428" cy="100888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158484" y="3247644"/>
            <a:ext cx="2660904" cy="100888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8929116" y="2063495"/>
            <a:ext cx="2662428" cy="100888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6158484" y="2063495"/>
            <a:ext cx="2660904" cy="100888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158484" y="4430267"/>
            <a:ext cx="2660904" cy="100736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9655556" y="3545840"/>
            <a:ext cx="10712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b="1" spc="2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Управление  </a:t>
            </a:r>
            <a:r>
              <a:rPr sz="1200" b="1" spc="1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ПО</a:t>
            </a:r>
            <a:r>
              <a:rPr sz="1200" b="1" spc="-7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200" b="1" spc="-1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устройств</a:t>
            </a:r>
            <a:endParaRPr sz="12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6921500" y="2361438"/>
            <a:ext cx="152336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b="1" spc="3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Инвентаризация  </a:t>
            </a:r>
            <a:r>
              <a:rPr sz="1200" b="1" spc="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оборудования</a:t>
            </a:r>
            <a:r>
              <a:rPr sz="1200" b="1" spc="-10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200" b="1" spc="1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сети</a:t>
            </a:r>
            <a:endParaRPr sz="12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9655556" y="2361438"/>
            <a:ext cx="146748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4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Мониторинг</a:t>
            </a:r>
            <a:endParaRPr sz="12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marL="12700">
              <a:lnSpc>
                <a:spcPct val="100000"/>
              </a:lnSpc>
            </a:pPr>
            <a:r>
              <a:rPr sz="1200" b="1" spc="-1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сетевых</a:t>
            </a:r>
            <a:r>
              <a:rPr sz="1200" b="1" spc="-5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200" b="1" spc="-1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устройств</a:t>
            </a:r>
            <a:endParaRPr sz="12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6926960" y="3453510"/>
            <a:ext cx="137223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2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Управление</a:t>
            </a:r>
            <a:endParaRPr sz="12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marL="12700" marR="5080">
              <a:lnSpc>
                <a:spcPct val="100000"/>
              </a:lnSpc>
            </a:pPr>
            <a:r>
              <a:rPr sz="1200" b="1" spc="2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конфигурациями  </a:t>
            </a:r>
            <a:r>
              <a:rPr sz="1200" b="1" spc="-1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устройств</a:t>
            </a:r>
            <a:endParaRPr sz="12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6917181" y="4635754"/>
            <a:ext cx="169735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380365">
              <a:lnSpc>
                <a:spcPct val="100000"/>
              </a:lnSpc>
              <a:spcBef>
                <a:spcPts val="100"/>
              </a:spcBef>
            </a:pPr>
            <a:r>
              <a:rPr sz="1200" b="1" spc="2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Управление  </a:t>
            </a:r>
            <a:r>
              <a:rPr sz="1200" b="1" spc="3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</a:t>
            </a:r>
            <a:r>
              <a:rPr sz="1200" b="1" spc="-1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ользов</a:t>
            </a:r>
            <a:r>
              <a:rPr sz="1200" b="1" spc="1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ателями</a:t>
            </a:r>
            <a:endParaRPr sz="12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marL="12700">
              <a:lnSpc>
                <a:spcPct val="100000"/>
              </a:lnSpc>
            </a:pPr>
            <a:r>
              <a:rPr sz="1200" b="1" spc="7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и </a:t>
            </a:r>
            <a:r>
              <a:rPr sz="1200" b="1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доступом </a:t>
            </a:r>
            <a:r>
              <a:rPr sz="1200" b="1" spc="8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к</a:t>
            </a:r>
            <a:r>
              <a:rPr sz="1200" b="1" spc="-229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200" b="1" spc="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системе</a:t>
            </a:r>
            <a:endParaRPr sz="12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6288023" y="4742688"/>
            <a:ext cx="507492" cy="382524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9134856" y="2319527"/>
            <a:ext cx="413003" cy="443484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6321552" y="2353055"/>
            <a:ext cx="460248" cy="332232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6339840" y="3557015"/>
            <a:ext cx="422147" cy="376428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9095993" y="3533394"/>
            <a:ext cx="437515" cy="437515"/>
          </a:xfrm>
          <a:custGeom>
            <a:avLst/>
            <a:gdLst/>
            <a:ahLst/>
            <a:cxnLst/>
            <a:rect l="l" t="t" r="r" b="b"/>
            <a:pathLst>
              <a:path w="437515" h="437514">
                <a:moveTo>
                  <a:pt x="0" y="218693"/>
                </a:moveTo>
                <a:lnTo>
                  <a:pt x="5776" y="168550"/>
                </a:lnTo>
                <a:lnTo>
                  <a:pt x="22229" y="122519"/>
                </a:lnTo>
                <a:lnTo>
                  <a:pt x="48045" y="81913"/>
                </a:lnTo>
                <a:lnTo>
                  <a:pt x="81913" y="48045"/>
                </a:lnTo>
                <a:lnTo>
                  <a:pt x="122519" y="22229"/>
                </a:lnTo>
                <a:lnTo>
                  <a:pt x="168550" y="5776"/>
                </a:lnTo>
                <a:lnTo>
                  <a:pt x="218694" y="0"/>
                </a:lnTo>
                <a:lnTo>
                  <a:pt x="268837" y="5776"/>
                </a:lnTo>
                <a:lnTo>
                  <a:pt x="314868" y="22229"/>
                </a:lnTo>
                <a:lnTo>
                  <a:pt x="355474" y="48045"/>
                </a:lnTo>
                <a:lnTo>
                  <a:pt x="389342" y="81913"/>
                </a:lnTo>
                <a:lnTo>
                  <a:pt x="415158" y="122519"/>
                </a:lnTo>
                <a:lnTo>
                  <a:pt x="431611" y="168550"/>
                </a:lnTo>
                <a:lnTo>
                  <a:pt x="437387" y="218693"/>
                </a:lnTo>
                <a:lnTo>
                  <a:pt x="431611" y="268837"/>
                </a:lnTo>
                <a:lnTo>
                  <a:pt x="415158" y="314868"/>
                </a:lnTo>
                <a:lnTo>
                  <a:pt x="389342" y="355474"/>
                </a:lnTo>
                <a:lnTo>
                  <a:pt x="355474" y="389342"/>
                </a:lnTo>
                <a:lnTo>
                  <a:pt x="314868" y="415158"/>
                </a:lnTo>
                <a:lnTo>
                  <a:pt x="268837" y="431611"/>
                </a:lnTo>
                <a:lnTo>
                  <a:pt x="218694" y="437387"/>
                </a:lnTo>
                <a:lnTo>
                  <a:pt x="168550" y="431611"/>
                </a:lnTo>
                <a:lnTo>
                  <a:pt x="122519" y="415158"/>
                </a:lnTo>
                <a:lnTo>
                  <a:pt x="81913" y="389342"/>
                </a:lnTo>
                <a:lnTo>
                  <a:pt x="48045" y="355474"/>
                </a:lnTo>
                <a:lnTo>
                  <a:pt x="22229" y="314868"/>
                </a:lnTo>
                <a:lnTo>
                  <a:pt x="5776" y="268837"/>
                </a:lnTo>
                <a:lnTo>
                  <a:pt x="0" y="218693"/>
                </a:lnTo>
                <a:close/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9241218" y="3672522"/>
            <a:ext cx="210312" cy="212470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E08B5FB7-414E-0B8A-3C31-8DB12DE3BC98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4140" y="6116850"/>
            <a:ext cx="1971216" cy="450662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D235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450453" y="4054893"/>
            <a:ext cx="3475863" cy="280310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706868" y="6057900"/>
            <a:ext cx="289559" cy="228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492240" y="6057900"/>
            <a:ext cx="228600" cy="2286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106923" y="6063996"/>
            <a:ext cx="326136" cy="2286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892296" y="6062471"/>
            <a:ext cx="228600" cy="2286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0" y="0"/>
            <a:ext cx="7213089" cy="685799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743194" y="0"/>
            <a:ext cx="1499323" cy="116014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6382892" y="2501666"/>
            <a:ext cx="4385722" cy="124328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140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Оборуд</a:t>
            </a:r>
            <a:r>
              <a:rPr sz="4000" spc="120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о</a:t>
            </a:r>
            <a:r>
              <a:rPr sz="4000" spc="185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ва</a:t>
            </a:r>
            <a:r>
              <a:rPr sz="4000" spc="170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н</a:t>
            </a:r>
            <a:r>
              <a:rPr sz="4000" spc="320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ие</a:t>
            </a:r>
            <a:endParaRPr sz="40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  <a:p>
            <a:pPr marL="12700">
              <a:lnSpc>
                <a:spcPct val="100000"/>
              </a:lnSpc>
            </a:pPr>
            <a:r>
              <a:rPr sz="4000" spc="85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VoIP</a:t>
            </a:r>
            <a:endParaRPr sz="40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183017" y="1499108"/>
            <a:ext cx="5309831" cy="403345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0359783" y="324917"/>
            <a:ext cx="1310005" cy="302895"/>
          </a:xfrm>
          <a:custGeom>
            <a:avLst/>
            <a:gdLst/>
            <a:ahLst/>
            <a:cxnLst/>
            <a:rect l="l" t="t" r="r" b="b"/>
            <a:pathLst>
              <a:path w="1310004" h="302895">
                <a:moveTo>
                  <a:pt x="55103" y="195962"/>
                </a:moveTo>
                <a:lnTo>
                  <a:pt x="10373" y="220060"/>
                </a:lnTo>
                <a:lnTo>
                  <a:pt x="0" y="252548"/>
                </a:lnTo>
                <a:lnTo>
                  <a:pt x="2721" y="269759"/>
                </a:lnTo>
                <a:lnTo>
                  <a:pt x="10403" y="285022"/>
                </a:lnTo>
                <a:lnTo>
                  <a:pt x="22340" y="297343"/>
                </a:lnTo>
                <a:lnTo>
                  <a:pt x="31809" y="302471"/>
                </a:lnTo>
                <a:lnTo>
                  <a:pt x="102739" y="287727"/>
                </a:lnTo>
                <a:lnTo>
                  <a:pt x="124200" y="269517"/>
                </a:lnTo>
                <a:lnTo>
                  <a:pt x="151405" y="258602"/>
                </a:lnTo>
                <a:lnTo>
                  <a:pt x="180712" y="256641"/>
                </a:lnTo>
                <a:lnTo>
                  <a:pt x="208664" y="256641"/>
                </a:lnTo>
                <a:lnTo>
                  <a:pt x="208663" y="248402"/>
                </a:lnTo>
                <a:lnTo>
                  <a:pt x="151417" y="246438"/>
                </a:lnTo>
                <a:lnTo>
                  <a:pt x="101387" y="216176"/>
                </a:lnTo>
                <a:lnTo>
                  <a:pt x="88096" y="204699"/>
                </a:lnTo>
                <a:lnTo>
                  <a:pt x="72273" y="197856"/>
                </a:lnTo>
                <a:lnTo>
                  <a:pt x="55103" y="195962"/>
                </a:lnTo>
                <a:close/>
              </a:path>
              <a:path w="1310004" h="302895">
                <a:moveTo>
                  <a:pt x="208664" y="256641"/>
                </a:moveTo>
                <a:lnTo>
                  <a:pt x="180712" y="256641"/>
                </a:lnTo>
                <a:lnTo>
                  <a:pt x="209829" y="264149"/>
                </a:lnTo>
                <a:lnTo>
                  <a:pt x="208664" y="256641"/>
                </a:lnTo>
                <a:close/>
              </a:path>
              <a:path w="1310004" h="302895">
                <a:moveTo>
                  <a:pt x="221032" y="116488"/>
                </a:moveTo>
                <a:lnTo>
                  <a:pt x="214859" y="121364"/>
                </a:lnTo>
                <a:lnTo>
                  <a:pt x="207965" y="125290"/>
                </a:lnTo>
                <a:lnTo>
                  <a:pt x="200601" y="128122"/>
                </a:lnTo>
                <a:lnTo>
                  <a:pt x="221757" y="149222"/>
                </a:lnTo>
                <a:lnTo>
                  <a:pt x="234682" y="175231"/>
                </a:lnTo>
                <a:lnTo>
                  <a:pt x="238695" y="203929"/>
                </a:lnTo>
                <a:lnTo>
                  <a:pt x="233117" y="233095"/>
                </a:lnTo>
                <a:lnTo>
                  <a:pt x="229685" y="250184"/>
                </a:lnTo>
                <a:lnTo>
                  <a:pt x="230910" y="261084"/>
                </a:lnTo>
                <a:lnTo>
                  <a:pt x="341944" y="238003"/>
                </a:lnTo>
                <a:lnTo>
                  <a:pt x="337828" y="226132"/>
                </a:lnTo>
                <a:lnTo>
                  <a:pt x="327586" y="212425"/>
                </a:lnTo>
                <a:lnTo>
                  <a:pt x="313676" y="202344"/>
                </a:lnTo>
                <a:lnTo>
                  <a:pt x="296957" y="196745"/>
                </a:lnTo>
                <a:lnTo>
                  <a:pt x="268558" y="186941"/>
                </a:lnTo>
                <a:lnTo>
                  <a:pt x="245371" y="169164"/>
                </a:lnTo>
                <a:lnTo>
                  <a:pt x="228997" y="145113"/>
                </a:lnTo>
                <a:lnTo>
                  <a:pt x="221032" y="116488"/>
                </a:lnTo>
                <a:close/>
              </a:path>
              <a:path w="1310004" h="302895">
                <a:moveTo>
                  <a:pt x="209829" y="240881"/>
                </a:moveTo>
                <a:lnTo>
                  <a:pt x="180721" y="248402"/>
                </a:lnTo>
                <a:lnTo>
                  <a:pt x="208663" y="248402"/>
                </a:lnTo>
                <a:lnTo>
                  <a:pt x="209829" y="240881"/>
                </a:lnTo>
                <a:close/>
              </a:path>
              <a:path w="1310004" h="302895">
                <a:moveTo>
                  <a:pt x="167137" y="0"/>
                </a:moveTo>
                <a:lnTo>
                  <a:pt x="123630" y="26177"/>
                </a:lnTo>
                <a:lnTo>
                  <a:pt x="114816" y="58699"/>
                </a:lnTo>
                <a:lnTo>
                  <a:pt x="118259" y="75777"/>
                </a:lnTo>
                <a:lnTo>
                  <a:pt x="123852" y="104934"/>
                </a:lnTo>
                <a:lnTo>
                  <a:pt x="119834" y="133626"/>
                </a:lnTo>
                <a:lnTo>
                  <a:pt x="106900" y="159636"/>
                </a:lnTo>
                <a:lnTo>
                  <a:pt x="85747" y="180747"/>
                </a:lnTo>
                <a:lnTo>
                  <a:pt x="93116" y="183586"/>
                </a:lnTo>
                <a:lnTo>
                  <a:pt x="100002" y="187505"/>
                </a:lnTo>
                <a:lnTo>
                  <a:pt x="106179" y="192381"/>
                </a:lnTo>
                <a:lnTo>
                  <a:pt x="114130" y="163764"/>
                </a:lnTo>
                <a:lnTo>
                  <a:pt x="130506" y="139721"/>
                </a:lnTo>
                <a:lnTo>
                  <a:pt x="153700" y="121944"/>
                </a:lnTo>
                <a:lnTo>
                  <a:pt x="198826" y="106519"/>
                </a:lnTo>
                <a:lnTo>
                  <a:pt x="212745" y="96425"/>
                </a:lnTo>
                <a:lnTo>
                  <a:pt x="222993" y="82705"/>
                </a:lnTo>
                <a:lnTo>
                  <a:pt x="228699" y="66217"/>
                </a:lnTo>
                <a:lnTo>
                  <a:pt x="229058" y="48802"/>
                </a:lnTo>
                <a:lnTo>
                  <a:pt x="224191" y="32454"/>
                </a:lnTo>
                <a:lnTo>
                  <a:pt x="214616" y="18271"/>
                </a:lnTo>
                <a:lnTo>
                  <a:pt x="200851" y="7353"/>
                </a:lnTo>
                <a:lnTo>
                  <a:pt x="184379" y="1072"/>
                </a:lnTo>
                <a:lnTo>
                  <a:pt x="167137" y="0"/>
                </a:lnTo>
                <a:close/>
              </a:path>
              <a:path w="1310004" h="302895">
                <a:moveTo>
                  <a:pt x="1291794" y="24663"/>
                </a:moveTo>
                <a:lnTo>
                  <a:pt x="1283998" y="25398"/>
                </a:lnTo>
                <a:lnTo>
                  <a:pt x="1276843" y="29156"/>
                </a:lnTo>
                <a:lnTo>
                  <a:pt x="1271726" y="35362"/>
                </a:lnTo>
                <a:lnTo>
                  <a:pt x="1269490" y="42764"/>
                </a:lnTo>
                <a:lnTo>
                  <a:pt x="1269720" y="45147"/>
                </a:lnTo>
                <a:lnTo>
                  <a:pt x="1309702" y="36836"/>
                </a:lnTo>
                <a:lnTo>
                  <a:pt x="1305598" y="31915"/>
                </a:lnTo>
                <a:lnTo>
                  <a:pt x="1299304" y="26865"/>
                </a:lnTo>
                <a:lnTo>
                  <a:pt x="1291794" y="24663"/>
                </a:lnTo>
                <a:close/>
              </a:path>
              <a:path w="1310004" h="302895">
                <a:moveTo>
                  <a:pt x="679478" y="33734"/>
                </a:moveTo>
                <a:lnTo>
                  <a:pt x="641237" y="33734"/>
                </a:lnTo>
                <a:lnTo>
                  <a:pt x="641237" y="159998"/>
                </a:lnTo>
                <a:lnTo>
                  <a:pt x="642805" y="175463"/>
                </a:lnTo>
                <a:lnTo>
                  <a:pt x="680251" y="167679"/>
                </a:lnTo>
                <a:lnTo>
                  <a:pt x="679478" y="159998"/>
                </a:lnTo>
                <a:lnTo>
                  <a:pt x="679478" y="33734"/>
                </a:lnTo>
                <a:close/>
              </a:path>
              <a:path w="1310004" h="302895">
                <a:moveTo>
                  <a:pt x="1136192" y="33957"/>
                </a:moveTo>
                <a:lnTo>
                  <a:pt x="1097850" y="41733"/>
                </a:lnTo>
                <a:lnTo>
                  <a:pt x="1063684" y="60565"/>
                </a:lnTo>
                <a:lnTo>
                  <a:pt x="1037384" y="88017"/>
                </a:lnTo>
                <a:lnTo>
                  <a:pt x="1034368" y="94069"/>
                </a:lnTo>
                <a:lnTo>
                  <a:pt x="1109123" y="78530"/>
                </a:lnTo>
                <a:lnTo>
                  <a:pt x="1121414" y="73730"/>
                </a:lnTo>
                <a:lnTo>
                  <a:pt x="1140548" y="71998"/>
                </a:lnTo>
                <a:lnTo>
                  <a:pt x="1214447" y="56636"/>
                </a:lnTo>
                <a:lnTo>
                  <a:pt x="1209556" y="52528"/>
                </a:lnTo>
                <a:lnTo>
                  <a:pt x="1174299" y="37775"/>
                </a:lnTo>
                <a:lnTo>
                  <a:pt x="1136192" y="33957"/>
                </a:lnTo>
                <a:close/>
              </a:path>
              <a:path w="1310004" h="302895">
                <a:moveTo>
                  <a:pt x="988281" y="71425"/>
                </a:moveTo>
                <a:lnTo>
                  <a:pt x="861010" y="71425"/>
                </a:lnTo>
                <a:lnTo>
                  <a:pt x="863703" y="72529"/>
                </a:lnTo>
                <a:lnTo>
                  <a:pt x="867627" y="76426"/>
                </a:lnTo>
                <a:lnTo>
                  <a:pt x="868741" y="79063"/>
                </a:lnTo>
                <a:lnTo>
                  <a:pt x="868741" y="128498"/>
                </a:lnTo>
                <a:lnTo>
                  <a:pt x="906982" y="120549"/>
                </a:lnTo>
                <a:lnTo>
                  <a:pt x="906982" y="79063"/>
                </a:lnTo>
                <a:lnTo>
                  <a:pt x="908080" y="76411"/>
                </a:lnTo>
                <a:lnTo>
                  <a:pt x="912032" y="72526"/>
                </a:lnTo>
                <a:lnTo>
                  <a:pt x="914712" y="71428"/>
                </a:lnTo>
                <a:lnTo>
                  <a:pt x="988281" y="71428"/>
                </a:lnTo>
                <a:close/>
              </a:path>
              <a:path w="1310004" h="302895">
                <a:moveTo>
                  <a:pt x="988281" y="33734"/>
                </a:moveTo>
                <a:lnTo>
                  <a:pt x="787441" y="33734"/>
                </a:lnTo>
                <a:lnTo>
                  <a:pt x="787441" y="71428"/>
                </a:lnTo>
                <a:lnTo>
                  <a:pt x="988281" y="71425"/>
                </a:lnTo>
                <a:lnTo>
                  <a:pt x="988281" y="33734"/>
                </a:lnTo>
                <a:close/>
              </a:path>
              <a:path w="1310004" h="302895">
                <a:moveTo>
                  <a:pt x="492440" y="33957"/>
                </a:moveTo>
                <a:lnTo>
                  <a:pt x="454103" y="41733"/>
                </a:lnTo>
                <a:lnTo>
                  <a:pt x="419937" y="60565"/>
                </a:lnTo>
                <a:lnTo>
                  <a:pt x="376727" y="121910"/>
                </a:lnTo>
                <a:lnTo>
                  <a:pt x="370750" y="160064"/>
                </a:lnTo>
                <a:lnTo>
                  <a:pt x="376755" y="198210"/>
                </a:lnTo>
                <a:lnTo>
                  <a:pt x="391498" y="227702"/>
                </a:lnTo>
                <a:lnTo>
                  <a:pt x="432464" y="219187"/>
                </a:lnTo>
                <a:lnTo>
                  <a:pt x="419813" y="202329"/>
                </a:lnTo>
                <a:lnTo>
                  <a:pt x="410896" y="178850"/>
                </a:lnTo>
                <a:lnTo>
                  <a:pt x="565689" y="178850"/>
                </a:lnTo>
                <a:lnTo>
                  <a:pt x="565689" y="141156"/>
                </a:lnTo>
                <a:lnTo>
                  <a:pt x="410896" y="141156"/>
                </a:lnTo>
                <a:lnTo>
                  <a:pt x="419664" y="117703"/>
                </a:lnTo>
                <a:lnTo>
                  <a:pt x="434404" y="97945"/>
                </a:lnTo>
                <a:lnTo>
                  <a:pt x="454074" y="82937"/>
                </a:lnTo>
                <a:lnTo>
                  <a:pt x="477630" y="73730"/>
                </a:lnTo>
                <a:lnTo>
                  <a:pt x="502929" y="71442"/>
                </a:lnTo>
                <a:lnTo>
                  <a:pt x="588324" y="71442"/>
                </a:lnTo>
                <a:lnTo>
                  <a:pt x="565794" y="52527"/>
                </a:lnTo>
                <a:lnTo>
                  <a:pt x="530538" y="37775"/>
                </a:lnTo>
                <a:lnTo>
                  <a:pt x="492440" y="33957"/>
                </a:lnTo>
                <a:close/>
              </a:path>
              <a:path w="1310004" h="302895">
                <a:moveTo>
                  <a:pt x="588324" y="71442"/>
                </a:moveTo>
                <a:lnTo>
                  <a:pt x="502929" y="71442"/>
                </a:lnTo>
                <a:lnTo>
                  <a:pt x="527481" y="76139"/>
                </a:lnTo>
                <a:lnTo>
                  <a:pt x="549814" y="87275"/>
                </a:lnTo>
                <a:lnTo>
                  <a:pt x="568453" y="104309"/>
                </a:lnTo>
                <a:lnTo>
                  <a:pt x="595602" y="77553"/>
                </a:lnTo>
                <a:lnTo>
                  <a:pt x="588324" y="71442"/>
                </a:lnTo>
                <a:close/>
              </a:path>
            </a:pathLst>
          </a:custGeom>
          <a:solidFill>
            <a:srgbClr val="275EC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9CFAC5A-3955-0938-4AF6-E7F6E6757BA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4140" y="6116850"/>
            <a:ext cx="1971216" cy="45066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5ED799A-87FE-6D6C-A832-D0BA18123A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1" y="0"/>
            <a:ext cx="12187818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B38DD0F-10B2-FC70-1D3D-88B272A0EA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75019" y="190452"/>
            <a:ext cx="847843" cy="685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35705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D235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99415" y="188163"/>
            <a:ext cx="5907405" cy="528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300" spc="150" dirty="0"/>
              <a:t>Оборудование </a:t>
            </a:r>
            <a:r>
              <a:rPr sz="3300" spc="335" dirty="0"/>
              <a:t>и</a:t>
            </a:r>
            <a:r>
              <a:rPr sz="3300" spc="-345" dirty="0"/>
              <a:t> </a:t>
            </a:r>
            <a:r>
              <a:rPr sz="3300" spc="235" dirty="0"/>
              <a:t>решения</a:t>
            </a:r>
            <a:endParaRPr sz="3300"/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8254745" y="1856358"/>
            <a:ext cx="489584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US" sz="1600" b="1" spc="-150" dirty="0">
                <a:solidFill>
                  <a:srgbClr val="FFFFF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SMG</a:t>
            </a:r>
            <a:endParaRPr sz="16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94359" y="4147184"/>
            <a:ext cx="411480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114" dirty="0">
                <a:solidFill>
                  <a:srgbClr val="FFFFF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SB</a:t>
            </a:r>
            <a:r>
              <a:rPr sz="1600" b="1" spc="-120" dirty="0">
                <a:solidFill>
                  <a:srgbClr val="FFFFF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</a:t>
            </a:r>
            <a:endParaRPr sz="16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254745" y="3283458"/>
            <a:ext cx="2286000" cy="3467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1050" b="1" spc="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Транковые </a:t>
            </a:r>
            <a:r>
              <a:rPr sz="1050" b="1" spc="1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шлюзы </a:t>
            </a:r>
            <a:r>
              <a:rPr sz="1050" b="1" spc="-6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</a:t>
            </a:r>
            <a:r>
              <a:rPr sz="1050" b="1" spc="-17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050" b="1" spc="2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поддержкой  </a:t>
            </a:r>
            <a:r>
              <a:rPr sz="1050" b="1" spc="2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резервирования</a:t>
            </a:r>
            <a:endParaRPr sz="105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612004" y="3283458"/>
            <a:ext cx="1948594" cy="33663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1050" b="1" spc="4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Линейка</a:t>
            </a:r>
            <a:r>
              <a:rPr sz="1050" b="1" spc="-10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050" b="1" spc="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аналоговых  </a:t>
            </a:r>
            <a:r>
              <a:rPr sz="1050" b="1" spc="1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абонентских</a:t>
            </a:r>
            <a:r>
              <a:rPr sz="1050" b="1" spc="-8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050" b="1" spc="1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шлюзов</a:t>
            </a:r>
            <a:endParaRPr sz="105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8555735" y="2261616"/>
            <a:ext cx="2374392" cy="92811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007864" y="2397251"/>
            <a:ext cx="2215895" cy="68122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274063" y="4654296"/>
            <a:ext cx="2426208" cy="79248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988263" y="1856358"/>
            <a:ext cx="293370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15" dirty="0">
                <a:solidFill>
                  <a:srgbClr val="FFFFF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VP</a:t>
            </a:r>
            <a:endParaRPr sz="16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8008619" y="1656588"/>
            <a:ext cx="3469004" cy="2121535"/>
          </a:xfrm>
          <a:custGeom>
            <a:avLst/>
            <a:gdLst/>
            <a:ahLst/>
            <a:cxnLst/>
            <a:rect l="l" t="t" r="r" b="b"/>
            <a:pathLst>
              <a:path w="3469004" h="2121535">
                <a:moveTo>
                  <a:pt x="0" y="205612"/>
                </a:moveTo>
                <a:lnTo>
                  <a:pt x="5431" y="158473"/>
                </a:lnTo>
                <a:lnTo>
                  <a:pt x="20902" y="115197"/>
                </a:lnTo>
                <a:lnTo>
                  <a:pt x="45176" y="77020"/>
                </a:lnTo>
                <a:lnTo>
                  <a:pt x="77020" y="45176"/>
                </a:lnTo>
                <a:lnTo>
                  <a:pt x="115197" y="20902"/>
                </a:lnTo>
                <a:lnTo>
                  <a:pt x="158473" y="5431"/>
                </a:lnTo>
                <a:lnTo>
                  <a:pt x="205612" y="0"/>
                </a:lnTo>
                <a:lnTo>
                  <a:pt x="3263010" y="0"/>
                </a:lnTo>
                <a:lnTo>
                  <a:pt x="3310150" y="5431"/>
                </a:lnTo>
                <a:lnTo>
                  <a:pt x="3353426" y="20902"/>
                </a:lnTo>
                <a:lnTo>
                  <a:pt x="3391603" y="45176"/>
                </a:lnTo>
                <a:lnTo>
                  <a:pt x="3423447" y="77020"/>
                </a:lnTo>
                <a:lnTo>
                  <a:pt x="3447721" y="115197"/>
                </a:lnTo>
                <a:lnTo>
                  <a:pt x="3463192" y="158473"/>
                </a:lnTo>
                <a:lnTo>
                  <a:pt x="3468624" y="205612"/>
                </a:lnTo>
                <a:lnTo>
                  <a:pt x="3468624" y="1915795"/>
                </a:lnTo>
                <a:lnTo>
                  <a:pt x="3463192" y="1962934"/>
                </a:lnTo>
                <a:lnTo>
                  <a:pt x="3447721" y="2006210"/>
                </a:lnTo>
                <a:lnTo>
                  <a:pt x="3423447" y="2044387"/>
                </a:lnTo>
                <a:lnTo>
                  <a:pt x="3391603" y="2076231"/>
                </a:lnTo>
                <a:lnTo>
                  <a:pt x="3353426" y="2100505"/>
                </a:lnTo>
                <a:lnTo>
                  <a:pt x="3310150" y="2115976"/>
                </a:lnTo>
                <a:lnTo>
                  <a:pt x="3263010" y="2121408"/>
                </a:lnTo>
                <a:lnTo>
                  <a:pt x="205612" y="2121408"/>
                </a:lnTo>
                <a:lnTo>
                  <a:pt x="158473" y="2115976"/>
                </a:lnTo>
                <a:lnTo>
                  <a:pt x="115197" y="2100505"/>
                </a:lnTo>
                <a:lnTo>
                  <a:pt x="77020" y="2076231"/>
                </a:lnTo>
                <a:lnTo>
                  <a:pt x="45176" y="2044387"/>
                </a:lnTo>
                <a:lnTo>
                  <a:pt x="20902" y="2006210"/>
                </a:lnTo>
                <a:lnTo>
                  <a:pt x="5431" y="1962934"/>
                </a:lnTo>
                <a:lnTo>
                  <a:pt x="0" y="1915795"/>
                </a:lnTo>
                <a:lnTo>
                  <a:pt x="0" y="205612"/>
                </a:lnTo>
                <a:close/>
              </a:path>
            </a:pathLst>
          </a:custGeom>
          <a:ln w="12699">
            <a:solidFill>
              <a:srgbClr val="2760C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376928" y="1656588"/>
            <a:ext cx="3470275" cy="2121535"/>
          </a:xfrm>
          <a:custGeom>
            <a:avLst/>
            <a:gdLst/>
            <a:ahLst/>
            <a:cxnLst/>
            <a:rect l="l" t="t" r="r" b="b"/>
            <a:pathLst>
              <a:path w="3470275" h="2121535">
                <a:moveTo>
                  <a:pt x="0" y="196723"/>
                </a:moveTo>
                <a:lnTo>
                  <a:pt x="5198" y="151635"/>
                </a:lnTo>
                <a:lnTo>
                  <a:pt x="20006" y="110236"/>
                </a:lnTo>
                <a:lnTo>
                  <a:pt x="43237" y="73708"/>
                </a:lnTo>
                <a:lnTo>
                  <a:pt x="73708" y="43237"/>
                </a:lnTo>
                <a:lnTo>
                  <a:pt x="110236" y="20006"/>
                </a:lnTo>
                <a:lnTo>
                  <a:pt x="151635" y="5198"/>
                </a:lnTo>
                <a:lnTo>
                  <a:pt x="196723" y="0"/>
                </a:lnTo>
                <a:lnTo>
                  <a:pt x="3273425" y="0"/>
                </a:lnTo>
                <a:lnTo>
                  <a:pt x="3318512" y="5198"/>
                </a:lnTo>
                <a:lnTo>
                  <a:pt x="3359911" y="20006"/>
                </a:lnTo>
                <a:lnTo>
                  <a:pt x="3396439" y="43237"/>
                </a:lnTo>
                <a:lnTo>
                  <a:pt x="3426910" y="73708"/>
                </a:lnTo>
                <a:lnTo>
                  <a:pt x="3450141" y="110236"/>
                </a:lnTo>
                <a:lnTo>
                  <a:pt x="3464949" y="151635"/>
                </a:lnTo>
                <a:lnTo>
                  <a:pt x="3470148" y="196723"/>
                </a:lnTo>
                <a:lnTo>
                  <a:pt x="3470148" y="1924685"/>
                </a:lnTo>
                <a:lnTo>
                  <a:pt x="3464949" y="1969772"/>
                </a:lnTo>
                <a:lnTo>
                  <a:pt x="3450141" y="2011171"/>
                </a:lnTo>
                <a:lnTo>
                  <a:pt x="3426910" y="2047699"/>
                </a:lnTo>
                <a:lnTo>
                  <a:pt x="3396439" y="2078170"/>
                </a:lnTo>
                <a:lnTo>
                  <a:pt x="3359911" y="2101401"/>
                </a:lnTo>
                <a:lnTo>
                  <a:pt x="3318512" y="2116209"/>
                </a:lnTo>
                <a:lnTo>
                  <a:pt x="3273425" y="2121408"/>
                </a:lnTo>
                <a:lnTo>
                  <a:pt x="196723" y="2121408"/>
                </a:lnTo>
                <a:lnTo>
                  <a:pt x="151635" y="2116209"/>
                </a:lnTo>
                <a:lnTo>
                  <a:pt x="110236" y="2101401"/>
                </a:lnTo>
                <a:lnTo>
                  <a:pt x="73708" y="2078170"/>
                </a:lnTo>
                <a:lnTo>
                  <a:pt x="43237" y="2047699"/>
                </a:lnTo>
                <a:lnTo>
                  <a:pt x="20006" y="2011171"/>
                </a:lnTo>
                <a:lnTo>
                  <a:pt x="5198" y="1969772"/>
                </a:lnTo>
                <a:lnTo>
                  <a:pt x="0" y="1924685"/>
                </a:lnTo>
                <a:lnTo>
                  <a:pt x="0" y="196723"/>
                </a:lnTo>
                <a:close/>
              </a:path>
            </a:pathLst>
          </a:custGeom>
          <a:ln w="12700">
            <a:solidFill>
              <a:srgbClr val="2760C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52855" y="1656588"/>
            <a:ext cx="3469004" cy="2121535"/>
          </a:xfrm>
          <a:custGeom>
            <a:avLst/>
            <a:gdLst/>
            <a:ahLst/>
            <a:cxnLst/>
            <a:rect l="l" t="t" r="r" b="b"/>
            <a:pathLst>
              <a:path w="3469004" h="2121535">
                <a:moveTo>
                  <a:pt x="0" y="196723"/>
                </a:moveTo>
                <a:lnTo>
                  <a:pt x="5196" y="151635"/>
                </a:lnTo>
                <a:lnTo>
                  <a:pt x="19997" y="110236"/>
                </a:lnTo>
                <a:lnTo>
                  <a:pt x="43222" y="73708"/>
                </a:lnTo>
                <a:lnTo>
                  <a:pt x="73689" y="43237"/>
                </a:lnTo>
                <a:lnTo>
                  <a:pt x="110218" y="20006"/>
                </a:lnTo>
                <a:lnTo>
                  <a:pt x="151627" y="5198"/>
                </a:lnTo>
                <a:lnTo>
                  <a:pt x="196735" y="0"/>
                </a:lnTo>
                <a:lnTo>
                  <a:pt x="3271901" y="0"/>
                </a:lnTo>
                <a:lnTo>
                  <a:pt x="3316988" y="5198"/>
                </a:lnTo>
                <a:lnTo>
                  <a:pt x="3358387" y="20006"/>
                </a:lnTo>
                <a:lnTo>
                  <a:pt x="3394915" y="43237"/>
                </a:lnTo>
                <a:lnTo>
                  <a:pt x="3425386" y="73708"/>
                </a:lnTo>
                <a:lnTo>
                  <a:pt x="3448617" y="110236"/>
                </a:lnTo>
                <a:lnTo>
                  <a:pt x="3463425" y="151635"/>
                </a:lnTo>
                <a:lnTo>
                  <a:pt x="3468624" y="196723"/>
                </a:lnTo>
                <a:lnTo>
                  <a:pt x="3468624" y="1924685"/>
                </a:lnTo>
                <a:lnTo>
                  <a:pt x="3463425" y="1969772"/>
                </a:lnTo>
                <a:lnTo>
                  <a:pt x="3448617" y="2011171"/>
                </a:lnTo>
                <a:lnTo>
                  <a:pt x="3425386" y="2047699"/>
                </a:lnTo>
                <a:lnTo>
                  <a:pt x="3394915" y="2078170"/>
                </a:lnTo>
                <a:lnTo>
                  <a:pt x="3358387" y="2101401"/>
                </a:lnTo>
                <a:lnTo>
                  <a:pt x="3316988" y="2116209"/>
                </a:lnTo>
                <a:lnTo>
                  <a:pt x="3271901" y="2121408"/>
                </a:lnTo>
                <a:lnTo>
                  <a:pt x="196735" y="2121408"/>
                </a:lnTo>
                <a:lnTo>
                  <a:pt x="151627" y="2116209"/>
                </a:lnTo>
                <a:lnTo>
                  <a:pt x="110218" y="2101401"/>
                </a:lnTo>
                <a:lnTo>
                  <a:pt x="73689" y="2078170"/>
                </a:lnTo>
                <a:lnTo>
                  <a:pt x="43222" y="2047699"/>
                </a:lnTo>
                <a:lnTo>
                  <a:pt x="19997" y="2011171"/>
                </a:lnTo>
                <a:lnTo>
                  <a:pt x="5196" y="1969772"/>
                </a:lnTo>
                <a:lnTo>
                  <a:pt x="0" y="1924685"/>
                </a:lnTo>
                <a:lnTo>
                  <a:pt x="0" y="196723"/>
                </a:lnTo>
                <a:close/>
              </a:path>
            </a:pathLst>
          </a:custGeom>
          <a:ln w="12699">
            <a:solidFill>
              <a:srgbClr val="2760C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4612004" y="1856358"/>
            <a:ext cx="447675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10" dirty="0">
                <a:solidFill>
                  <a:srgbClr val="FFFFF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TAU</a:t>
            </a:r>
            <a:endParaRPr sz="16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620259" y="4147184"/>
            <a:ext cx="1338580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30" dirty="0">
                <a:solidFill>
                  <a:srgbClr val="FFFFF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SOFTSWITCH</a:t>
            </a:r>
            <a:endParaRPr sz="16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6313932" y="4372355"/>
            <a:ext cx="1013460" cy="133807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4620259" y="5576112"/>
            <a:ext cx="1684782" cy="33663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b="1" spc="2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Программно-</a:t>
            </a:r>
            <a:endParaRPr sz="105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050" b="1" spc="2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аппаратный</a:t>
            </a:r>
            <a:r>
              <a:rPr sz="1050" b="1" spc="-10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050" b="1" spc="2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комплекс</a:t>
            </a:r>
            <a:endParaRPr sz="105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988263" y="3356228"/>
            <a:ext cx="874394" cy="17504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b="1" spc="-1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IP-телефоны</a:t>
            </a:r>
            <a:endParaRPr sz="105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994359" y="5576112"/>
            <a:ext cx="3373678" cy="33663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b="1" spc="3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Пограничный</a:t>
            </a:r>
            <a:r>
              <a:rPr sz="1050" b="1" spc="-21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050" b="1" spc="1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контроллер </a:t>
            </a:r>
            <a:r>
              <a:rPr sz="1050" b="1" spc="-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сессий </a:t>
            </a:r>
            <a:r>
              <a:rPr sz="1050" b="1" spc="-1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для </a:t>
            </a:r>
            <a:r>
              <a:rPr sz="1050" b="1" spc="3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защиты</a:t>
            </a:r>
            <a:endParaRPr sz="105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050" b="1" spc="1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от </a:t>
            </a:r>
            <a:r>
              <a:rPr sz="1050" b="1" spc="2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несанкционированного</a:t>
            </a:r>
            <a:r>
              <a:rPr sz="1050" b="1" spc="-10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050" b="1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доступа</a:t>
            </a:r>
            <a:endParaRPr sz="105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752855" y="3942588"/>
            <a:ext cx="3469004" cy="2121535"/>
          </a:xfrm>
          <a:custGeom>
            <a:avLst/>
            <a:gdLst/>
            <a:ahLst/>
            <a:cxnLst/>
            <a:rect l="l" t="t" r="r" b="b"/>
            <a:pathLst>
              <a:path w="3469004" h="2121535">
                <a:moveTo>
                  <a:pt x="0" y="196723"/>
                </a:moveTo>
                <a:lnTo>
                  <a:pt x="5196" y="151635"/>
                </a:lnTo>
                <a:lnTo>
                  <a:pt x="19997" y="110236"/>
                </a:lnTo>
                <a:lnTo>
                  <a:pt x="43222" y="73708"/>
                </a:lnTo>
                <a:lnTo>
                  <a:pt x="73689" y="43237"/>
                </a:lnTo>
                <a:lnTo>
                  <a:pt x="110218" y="20006"/>
                </a:lnTo>
                <a:lnTo>
                  <a:pt x="151627" y="5198"/>
                </a:lnTo>
                <a:lnTo>
                  <a:pt x="196735" y="0"/>
                </a:lnTo>
                <a:lnTo>
                  <a:pt x="3271901" y="0"/>
                </a:lnTo>
                <a:lnTo>
                  <a:pt x="3316988" y="5198"/>
                </a:lnTo>
                <a:lnTo>
                  <a:pt x="3358387" y="20006"/>
                </a:lnTo>
                <a:lnTo>
                  <a:pt x="3394915" y="43237"/>
                </a:lnTo>
                <a:lnTo>
                  <a:pt x="3425386" y="73708"/>
                </a:lnTo>
                <a:lnTo>
                  <a:pt x="3448617" y="110236"/>
                </a:lnTo>
                <a:lnTo>
                  <a:pt x="3463425" y="151635"/>
                </a:lnTo>
                <a:lnTo>
                  <a:pt x="3468624" y="196723"/>
                </a:lnTo>
                <a:lnTo>
                  <a:pt x="3468624" y="1924672"/>
                </a:lnTo>
                <a:lnTo>
                  <a:pt x="3463425" y="1969780"/>
                </a:lnTo>
                <a:lnTo>
                  <a:pt x="3448617" y="2011189"/>
                </a:lnTo>
                <a:lnTo>
                  <a:pt x="3425386" y="2047718"/>
                </a:lnTo>
                <a:lnTo>
                  <a:pt x="3394915" y="2078185"/>
                </a:lnTo>
                <a:lnTo>
                  <a:pt x="3358387" y="2101410"/>
                </a:lnTo>
                <a:lnTo>
                  <a:pt x="3316988" y="2116211"/>
                </a:lnTo>
                <a:lnTo>
                  <a:pt x="3271901" y="2121408"/>
                </a:lnTo>
                <a:lnTo>
                  <a:pt x="196735" y="2121408"/>
                </a:lnTo>
                <a:lnTo>
                  <a:pt x="151627" y="2116211"/>
                </a:lnTo>
                <a:lnTo>
                  <a:pt x="110218" y="2101410"/>
                </a:lnTo>
                <a:lnTo>
                  <a:pt x="73689" y="2078185"/>
                </a:lnTo>
                <a:lnTo>
                  <a:pt x="43222" y="2047718"/>
                </a:lnTo>
                <a:lnTo>
                  <a:pt x="19997" y="2011189"/>
                </a:lnTo>
                <a:lnTo>
                  <a:pt x="5196" y="1969780"/>
                </a:lnTo>
                <a:lnTo>
                  <a:pt x="0" y="1924672"/>
                </a:lnTo>
                <a:lnTo>
                  <a:pt x="0" y="196723"/>
                </a:lnTo>
                <a:close/>
              </a:path>
            </a:pathLst>
          </a:custGeom>
          <a:ln w="12699">
            <a:solidFill>
              <a:srgbClr val="2760C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4376928" y="3942588"/>
            <a:ext cx="3470275" cy="2121535"/>
          </a:xfrm>
          <a:custGeom>
            <a:avLst/>
            <a:gdLst/>
            <a:ahLst/>
            <a:cxnLst/>
            <a:rect l="l" t="t" r="r" b="b"/>
            <a:pathLst>
              <a:path w="3470275" h="2121535">
                <a:moveTo>
                  <a:pt x="0" y="196723"/>
                </a:moveTo>
                <a:lnTo>
                  <a:pt x="5198" y="151635"/>
                </a:lnTo>
                <a:lnTo>
                  <a:pt x="20006" y="110236"/>
                </a:lnTo>
                <a:lnTo>
                  <a:pt x="43237" y="73708"/>
                </a:lnTo>
                <a:lnTo>
                  <a:pt x="73708" y="43237"/>
                </a:lnTo>
                <a:lnTo>
                  <a:pt x="110236" y="20006"/>
                </a:lnTo>
                <a:lnTo>
                  <a:pt x="151635" y="5198"/>
                </a:lnTo>
                <a:lnTo>
                  <a:pt x="196723" y="0"/>
                </a:lnTo>
                <a:lnTo>
                  <a:pt x="3273425" y="0"/>
                </a:lnTo>
                <a:lnTo>
                  <a:pt x="3318512" y="5198"/>
                </a:lnTo>
                <a:lnTo>
                  <a:pt x="3359911" y="20006"/>
                </a:lnTo>
                <a:lnTo>
                  <a:pt x="3396439" y="43237"/>
                </a:lnTo>
                <a:lnTo>
                  <a:pt x="3426910" y="73708"/>
                </a:lnTo>
                <a:lnTo>
                  <a:pt x="3450141" y="110236"/>
                </a:lnTo>
                <a:lnTo>
                  <a:pt x="3464949" y="151635"/>
                </a:lnTo>
                <a:lnTo>
                  <a:pt x="3470148" y="196723"/>
                </a:lnTo>
                <a:lnTo>
                  <a:pt x="3470148" y="1924672"/>
                </a:lnTo>
                <a:lnTo>
                  <a:pt x="3464949" y="1969780"/>
                </a:lnTo>
                <a:lnTo>
                  <a:pt x="3450141" y="2011189"/>
                </a:lnTo>
                <a:lnTo>
                  <a:pt x="3426910" y="2047718"/>
                </a:lnTo>
                <a:lnTo>
                  <a:pt x="3396439" y="2078185"/>
                </a:lnTo>
                <a:lnTo>
                  <a:pt x="3359911" y="2101410"/>
                </a:lnTo>
                <a:lnTo>
                  <a:pt x="3318512" y="2116211"/>
                </a:lnTo>
                <a:lnTo>
                  <a:pt x="3273425" y="2121408"/>
                </a:lnTo>
                <a:lnTo>
                  <a:pt x="196723" y="2121408"/>
                </a:lnTo>
                <a:lnTo>
                  <a:pt x="151635" y="2116211"/>
                </a:lnTo>
                <a:lnTo>
                  <a:pt x="110236" y="2101410"/>
                </a:lnTo>
                <a:lnTo>
                  <a:pt x="73708" y="2078185"/>
                </a:lnTo>
                <a:lnTo>
                  <a:pt x="43237" y="2047718"/>
                </a:lnTo>
                <a:lnTo>
                  <a:pt x="20006" y="2011189"/>
                </a:lnTo>
                <a:lnTo>
                  <a:pt x="5198" y="1969780"/>
                </a:lnTo>
                <a:lnTo>
                  <a:pt x="0" y="1924672"/>
                </a:lnTo>
                <a:lnTo>
                  <a:pt x="0" y="196723"/>
                </a:lnTo>
                <a:close/>
              </a:path>
            </a:pathLst>
          </a:custGeom>
          <a:ln w="12700">
            <a:solidFill>
              <a:srgbClr val="2760C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370075" y="1923288"/>
            <a:ext cx="2279904" cy="151942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1538457" y="332395"/>
            <a:ext cx="325755" cy="297180"/>
          </a:xfrm>
          <a:custGeom>
            <a:avLst/>
            <a:gdLst/>
            <a:ahLst/>
            <a:cxnLst/>
            <a:rect l="l" t="t" r="r" b="b"/>
            <a:pathLst>
              <a:path w="325754" h="297180">
                <a:moveTo>
                  <a:pt x="52096" y="188364"/>
                </a:moveTo>
                <a:lnTo>
                  <a:pt x="9808" y="211528"/>
                </a:lnTo>
                <a:lnTo>
                  <a:pt x="0" y="242752"/>
                </a:lnTo>
                <a:lnTo>
                  <a:pt x="2575" y="259294"/>
                </a:lnTo>
                <a:lnTo>
                  <a:pt x="9838" y="273966"/>
                </a:lnTo>
                <a:lnTo>
                  <a:pt x="21122" y="285810"/>
                </a:lnTo>
                <a:lnTo>
                  <a:pt x="35758" y="293871"/>
                </a:lnTo>
                <a:lnTo>
                  <a:pt x="52140" y="297103"/>
                </a:lnTo>
                <a:lnTo>
                  <a:pt x="68361" y="295280"/>
                </a:lnTo>
                <a:lnTo>
                  <a:pt x="83305" y="288703"/>
                </a:lnTo>
                <a:lnTo>
                  <a:pt x="95854" y="277670"/>
                </a:lnTo>
                <a:lnTo>
                  <a:pt x="117419" y="259070"/>
                </a:lnTo>
                <a:lnTo>
                  <a:pt x="143141" y="248580"/>
                </a:lnTo>
                <a:lnTo>
                  <a:pt x="170851" y="246696"/>
                </a:lnTo>
                <a:lnTo>
                  <a:pt x="197278" y="246696"/>
                </a:lnTo>
                <a:lnTo>
                  <a:pt x="197277" y="238778"/>
                </a:lnTo>
                <a:lnTo>
                  <a:pt x="143157" y="236891"/>
                </a:lnTo>
                <a:lnTo>
                  <a:pt x="95854" y="207803"/>
                </a:lnTo>
                <a:lnTo>
                  <a:pt x="83288" y="196760"/>
                </a:lnTo>
                <a:lnTo>
                  <a:pt x="68328" y="190184"/>
                </a:lnTo>
                <a:lnTo>
                  <a:pt x="52096" y="188364"/>
                </a:lnTo>
                <a:close/>
              </a:path>
              <a:path w="325754" h="297180">
                <a:moveTo>
                  <a:pt x="208970" y="111964"/>
                </a:moveTo>
                <a:lnTo>
                  <a:pt x="203131" y="116651"/>
                </a:lnTo>
                <a:lnTo>
                  <a:pt x="196616" y="120421"/>
                </a:lnTo>
                <a:lnTo>
                  <a:pt x="189647" y="123146"/>
                </a:lnTo>
                <a:lnTo>
                  <a:pt x="209650" y="143427"/>
                </a:lnTo>
                <a:lnTo>
                  <a:pt x="221870" y="168428"/>
                </a:lnTo>
                <a:lnTo>
                  <a:pt x="225664" y="196013"/>
                </a:lnTo>
                <a:lnTo>
                  <a:pt x="220389" y="224047"/>
                </a:lnTo>
                <a:lnTo>
                  <a:pt x="217145" y="240472"/>
                </a:lnTo>
                <a:lnTo>
                  <a:pt x="218946" y="256749"/>
                </a:lnTo>
                <a:lnTo>
                  <a:pt x="225493" y="271756"/>
                </a:lnTo>
                <a:lnTo>
                  <a:pt x="236482" y="284369"/>
                </a:lnTo>
                <a:lnTo>
                  <a:pt x="250775" y="293034"/>
                </a:lnTo>
                <a:lnTo>
                  <a:pt x="266648" y="296894"/>
                </a:lnTo>
                <a:lnTo>
                  <a:pt x="282948" y="295850"/>
                </a:lnTo>
                <a:lnTo>
                  <a:pt x="298520" y="289799"/>
                </a:lnTo>
                <a:lnTo>
                  <a:pt x="311521" y="279293"/>
                </a:lnTo>
                <a:lnTo>
                  <a:pt x="320561" y="265654"/>
                </a:lnTo>
                <a:lnTo>
                  <a:pt x="325150" y="249936"/>
                </a:lnTo>
                <a:lnTo>
                  <a:pt x="324792" y="233195"/>
                </a:lnTo>
                <a:lnTo>
                  <a:pt x="319390" y="217359"/>
                </a:lnTo>
                <a:lnTo>
                  <a:pt x="309705" y="204184"/>
                </a:lnTo>
                <a:lnTo>
                  <a:pt x="296555" y="194492"/>
                </a:lnTo>
                <a:lnTo>
                  <a:pt x="280753" y="189109"/>
                </a:lnTo>
                <a:lnTo>
                  <a:pt x="253904" y="179689"/>
                </a:lnTo>
                <a:lnTo>
                  <a:pt x="231981" y="162600"/>
                </a:lnTo>
                <a:lnTo>
                  <a:pt x="216498" y="139479"/>
                </a:lnTo>
                <a:lnTo>
                  <a:pt x="208970" y="111964"/>
                </a:lnTo>
                <a:close/>
              </a:path>
              <a:path w="325754" h="297180">
                <a:moveTo>
                  <a:pt x="197278" y="246696"/>
                </a:moveTo>
                <a:lnTo>
                  <a:pt x="170851" y="246696"/>
                </a:lnTo>
                <a:lnTo>
                  <a:pt x="198382" y="253913"/>
                </a:lnTo>
                <a:lnTo>
                  <a:pt x="197278" y="246696"/>
                </a:lnTo>
                <a:close/>
              </a:path>
              <a:path w="325754" h="297180">
                <a:moveTo>
                  <a:pt x="198382" y="231548"/>
                </a:moveTo>
                <a:lnTo>
                  <a:pt x="170863" y="238778"/>
                </a:lnTo>
                <a:lnTo>
                  <a:pt x="197277" y="238778"/>
                </a:lnTo>
                <a:lnTo>
                  <a:pt x="198382" y="231548"/>
                </a:lnTo>
                <a:close/>
              </a:path>
              <a:path w="325754" h="297180">
                <a:moveTo>
                  <a:pt x="158016" y="0"/>
                </a:moveTo>
                <a:lnTo>
                  <a:pt x="116880" y="25163"/>
                </a:lnTo>
                <a:lnTo>
                  <a:pt x="108545" y="56422"/>
                </a:lnTo>
                <a:lnTo>
                  <a:pt x="111802" y="72841"/>
                </a:lnTo>
                <a:lnTo>
                  <a:pt x="117088" y="100866"/>
                </a:lnTo>
                <a:lnTo>
                  <a:pt x="113291" y="128445"/>
                </a:lnTo>
                <a:lnTo>
                  <a:pt x="101063" y="153446"/>
                </a:lnTo>
                <a:lnTo>
                  <a:pt x="81060" y="173742"/>
                </a:lnTo>
                <a:lnTo>
                  <a:pt x="88030" y="176468"/>
                </a:lnTo>
                <a:lnTo>
                  <a:pt x="94533" y="180241"/>
                </a:lnTo>
                <a:lnTo>
                  <a:pt x="100384" y="184924"/>
                </a:lnTo>
                <a:lnTo>
                  <a:pt x="107902" y="157416"/>
                </a:lnTo>
                <a:lnTo>
                  <a:pt x="123386" y="134307"/>
                </a:lnTo>
                <a:lnTo>
                  <a:pt x="145314" y="117220"/>
                </a:lnTo>
                <a:lnTo>
                  <a:pt x="172166" y="107780"/>
                </a:lnTo>
                <a:lnTo>
                  <a:pt x="187979" y="102390"/>
                </a:lnTo>
                <a:lnTo>
                  <a:pt x="201138" y="92689"/>
                </a:lnTo>
                <a:lnTo>
                  <a:pt x="210824" y="79502"/>
                </a:lnTo>
                <a:lnTo>
                  <a:pt x="216215" y="63652"/>
                </a:lnTo>
                <a:lnTo>
                  <a:pt x="216553" y="46914"/>
                </a:lnTo>
                <a:lnTo>
                  <a:pt x="211950" y="31201"/>
                </a:lnTo>
                <a:lnTo>
                  <a:pt x="202899" y="17568"/>
                </a:lnTo>
                <a:lnTo>
                  <a:pt x="189890" y="7070"/>
                </a:lnTo>
                <a:lnTo>
                  <a:pt x="174317" y="1030"/>
                </a:lnTo>
                <a:lnTo>
                  <a:pt x="158016" y="0"/>
                </a:lnTo>
                <a:close/>
              </a:path>
            </a:pathLst>
          </a:custGeom>
          <a:solidFill>
            <a:srgbClr val="275E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8244331" y="4147184"/>
            <a:ext cx="469265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25" dirty="0">
                <a:solidFill>
                  <a:srgbClr val="FFFFF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Elp</a:t>
            </a:r>
            <a:r>
              <a:rPr sz="1600" b="1" spc="90" dirty="0">
                <a:solidFill>
                  <a:srgbClr val="FFFFF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h</a:t>
            </a:r>
            <a:endParaRPr sz="16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8244330" y="5576112"/>
            <a:ext cx="2364485" cy="33663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b="1" spc="3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Приложения</a:t>
            </a:r>
            <a:r>
              <a:rPr sz="1050" b="1" spc="-9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050" b="1" spc="1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унифицированных</a:t>
            </a:r>
            <a:endParaRPr sz="105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050" b="1" spc="4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коммуникаций</a:t>
            </a:r>
            <a:endParaRPr sz="105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8008619" y="3942588"/>
            <a:ext cx="3469004" cy="2121535"/>
          </a:xfrm>
          <a:custGeom>
            <a:avLst/>
            <a:gdLst/>
            <a:ahLst/>
            <a:cxnLst/>
            <a:rect l="l" t="t" r="r" b="b"/>
            <a:pathLst>
              <a:path w="3469004" h="2121535">
                <a:moveTo>
                  <a:pt x="0" y="196723"/>
                </a:moveTo>
                <a:lnTo>
                  <a:pt x="5198" y="151635"/>
                </a:lnTo>
                <a:lnTo>
                  <a:pt x="20006" y="110236"/>
                </a:lnTo>
                <a:lnTo>
                  <a:pt x="43237" y="73708"/>
                </a:lnTo>
                <a:lnTo>
                  <a:pt x="73708" y="43237"/>
                </a:lnTo>
                <a:lnTo>
                  <a:pt x="110236" y="20006"/>
                </a:lnTo>
                <a:lnTo>
                  <a:pt x="151635" y="5198"/>
                </a:lnTo>
                <a:lnTo>
                  <a:pt x="196723" y="0"/>
                </a:lnTo>
                <a:lnTo>
                  <a:pt x="3271901" y="0"/>
                </a:lnTo>
                <a:lnTo>
                  <a:pt x="3316988" y="5198"/>
                </a:lnTo>
                <a:lnTo>
                  <a:pt x="3358387" y="20006"/>
                </a:lnTo>
                <a:lnTo>
                  <a:pt x="3394915" y="43237"/>
                </a:lnTo>
                <a:lnTo>
                  <a:pt x="3425386" y="73708"/>
                </a:lnTo>
                <a:lnTo>
                  <a:pt x="3448617" y="110236"/>
                </a:lnTo>
                <a:lnTo>
                  <a:pt x="3463425" y="151635"/>
                </a:lnTo>
                <a:lnTo>
                  <a:pt x="3468624" y="196723"/>
                </a:lnTo>
                <a:lnTo>
                  <a:pt x="3468624" y="1924672"/>
                </a:lnTo>
                <a:lnTo>
                  <a:pt x="3463425" y="1969780"/>
                </a:lnTo>
                <a:lnTo>
                  <a:pt x="3448617" y="2011189"/>
                </a:lnTo>
                <a:lnTo>
                  <a:pt x="3425386" y="2047718"/>
                </a:lnTo>
                <a:lnTo>
                  <a:pt x="3394915" y="2078185"/>
                </a:lnTo>
                <a:lnTo>
                  <a:pt x="3358387" y="2101410"/>
                </a:lnTo>
                <a:lnTo>
                  <a:pt x="3316988" y="2116211"/>
                </a:lnTo>
                <a:lnTo>
                  <a:pt x="3271901" y="2121408"/>
                </a:lnTo>
                <a:lnTo>
                  <a:pt x="196723" y="2121408"/>
                </a:lnTo>
                <a:lnTo>
                  <a:pt x="151635" y="2116211"/>
                </a:lnTo>
                <a:lnTo>
                  <a:pt x="110236" y="2101410"/>
                </a:lnTo>
                <a:lnTo>
                  <a:pt x="73708" y="2078185"/>
                </a:lnTo>
                <a:lnTo>
                  <a:pt x="43237" y="2047718"/>
                </a:lnTo>
                <a:lnTo>
                  <a:pt x="20006" y="2011189"/>
                </a:lnTo>
                <a:lnTo>
                  <a:pt x="5198" y="1969780"/>
                </a:lnTo>
                <a:lnTo>
                  <a:pt x="0" y="1924672"/>
                </a:lnTo>
                <a:lnTo>
                  <a:pt x="0" y="196723"/>
                </a:lnTo>
                <a:close/>
              </a:path>
            </a:pathLst>
          </a:custGeom>
          <a:ln w="12699">
            <a:solidFill>
              <a:srgbClr val="2760C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0416540" y="4279391"/>
            <a:ext cx="475488" cy="89154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8938259" y="4235196"/>
            <a:ext cx="1886711" cy="131825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C7E5A3F9-FC17-3E28-9D73-AC30D1D7F2B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4140" y="6116850"/>
            <a:ext cx="1971216" cy="450662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E2ED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349496" y="3747515"/>
            <a:ext cx="3508375" cy="2292350"/>
          </a:xfrm>
          <a:custGeom>
            <a:avLst/>
            <a:gdLst/>
            <a:ahLst/>
            <a:cxnLst/>
            <a:rect l="l" t="t" r="r" b="b"/>
            <a:pathLst>
              <a:path w="3508375" h="2292350">
                <a:moveTo>
                  <a:pt x="3313683" y="0"/>
                </a:moveTo>
                <a:lnTo>
                  <a:pt x="194563" y="0"/>
                </a:lnTo>
                <a:lnTo>
                  <a:pt x="149956" y="5139"/>
                </a:lnTo>
                <a:lnTo>
                  <a:pt x="109005" y="19777"/>
                </a:lnTo>
                <a:lnTo>
                  <a:pt x="72879" y="42747"/>
                </a:lnTo>
                <a:lnTo>
                  <a:pt x="42747" y="72879"/>
                </a:lnTo>
                <a:lnTo>
                  <a:pt x="19777" y="109005"/>
                </a:lnTo>
                <a:lnTo>
                  <a:pt x="5139" y="149956"/>
                </a:lnTo>
                <a:lnTo>
                  <a:pt x="0" y="194563"/>
                </a:lnTo>
                <a:lnTo>
                  <a:pt x="0" y="2097544"/>
                </a:lnTo>
                <a:lnTo>
                  <a:pt x="5139" y="2142151"/>
                </a:lnTo>
                <a:lnTo>
                  <a:pt x="19777" y="2183100"/>
                </a:lnTo>
                <a:lnTo>
                  <a:pt x="42747" y="2219224"/>
                </a:lnTo>
                <a:lnTo>
                  <a:pt x="72879" y="2249353"/>
                </a:lnTo>
                <a:lnTo>
                  <a:pt x="109005" y="2272320"/>
                </a:lnTo>
                <a:lnTo>
                  <a:pt x="149956" y="2286957"/>
                </a:lnTo>
                <a:lnTo>
                  <a:pt x="194563" y="2292095"/>
                </a:lnTo>
                <a:lnTo>
                  <a:pt x="3313683" y="2292095"/>
                </a:lnTo>
                <a:lnTo>
                  <a:pt x="3358291" y="2286957"/>
                </a:lnTo>
                <a:lnTo>
                  <a:pt x="3399242" y="2272320"/>
                </a:lnTo>
                <a:lnTo>
                  <a:pt x="3435368" y="2249353"/>
                </a:lnTo>
                <a:lnTo>
                  <a:pt x="3465500" y="2219224"/>
                </a:lnTo>
                <a:lnTo>
                  <a:pt x="3488470" y="2183100"/>
                </a:lnTo>
                <a:lnTo>
                  <a:pt x="3503108" y="2142151"/>
                </a:lnTo>
                <a:lnTo>
                  <a:pt x="3508248" y="2097544"/>
                </a:lnTo>
                <a:lnTo>
                  <a:pt x="3508248" y="194563"/>
                </a:lnTo>
                <a:lnTo>
                  <a:pt x="3503108" y="149956"/>
                </a:lnTo>
                <a:lnTo>
                  <a:pt x="3488470" y="109005"/>
                </a:lnTo>
                <a:lnTo>
                  <a:pt x="3465500" y="72879"/>
                </a:lnTo>
                <a:lnTo>
                  <a:pt x="3435368" y="42747"/>
                </a:lnTo>
                <a:lnTo>
                  <a:pt x="3399242" y="19777"/>
                </a:lnTo>
                <a:lnTo>
                  <a:pt x="3358291" y="5139"/>
                </a:lnTo>
                <a:lnTo>
                  <a:pt x="331368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7758012" cy="358454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577326" y="0"/>
            <a:ext cx="1074547" cy="7994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578472" y="691387"/>
            <a:ext cx="765962" cy="53454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343400" y="1639823"/>
            <a:ext cx="3514725" cy="1911350"/>
          </a:xfrm>
          <a:custGeom>
            <a:avLst/>
            <a:gdLst/>
            <a:ahLst/>
            <a:cxnLst/>
            <a:rect l="l" t="t" r="r" b="b"/>
            <a:pathLst>
              <a:path w="3514725" h="1911350">
                <a:moveTo>
                  <a:pt x="3323844" y="0"/>
                </a:moveTo>
                <a:lnTo>
                  <a:pt x="190500" y="0"/>
                </a:lnTo>
                <a:lnTo>
                  <a:pt x="146837" y="5034"/>
                </a:lnTo>
                <a:lnTo>
                  <a:pt x="106746" y="19372"/>
                </a:lnTo>
                <a:lnTo>
                  <a:pt x="71374" y="41867"/>
                </a:lnTo>
                <a:lnTo>
                  <a:pt x="41867" y="71374"/>
                </a:lnTo>
                <a:lnTo>
                  <a:pt x="19372" y="106746"/>
                </a:lnTo>
                <a:lnTo>
                  <a:pt x="5034" y="146837"/>
                </a:lnTo>
                <a:lnTo>
                  <a:pt x="0" y="190500"/>
                </a:lnTo>
                <a:lnTo>
                  <a:pt x="0" y="1720596"/>
                </a:lnTo>
                <a:lnTo>
                  <a:pt x="5034" y="1764258"/>
                </a:lnTo>
                <a:lnTo>
                  <a:pt x="19372" y="1804349"/>
                </a:lnTo>
                <a:lnTo>
                  <a:pt x="41867" y="1839721"/>
                </a:lnTo>
                <a:lnTo>
                  <a:pt x="71374" y="1869228"/>
                </a:lnTo>
                <a:lnTo>
                  <a:pt x="106746" y="1891723"/>
                </a:lnTo>
                <a:lnTo>
                  <a:pt x="146837" y="1906061"/>
                </a:lnTo>
                <a:lnTo>
                  <a:pt x="190500" y="1911096"/>
                </a:lnTo>
                <a:lnTo>
                  <a:pt x="3323844" y="1911096"/>
                </a:lnTo>
                <a:lnTo>
                  <a:pt x="3367506" y="1906061"/>
                </a:lnTo>
                <a:lnTo>
                  <a:pt x="3407597" y="1891723"/>
                </a:lnTo>
                <a:lnTo>
                  <a:pt x="3442969" y="1869228"/>
                </a:lnTo>
                <a:lnTo>
                  <a:pt x="3472476" y="1839721"/>
                </a:lnTo>
                <a:lnTo>
                  <a:pt x="3494971" y="1804349"/>
                </a:lnTo>
                <a:lnTo>
                  <a:pt x="3509309" y="1764258"/>
                </a:lnTo>
                <a:lnTo>
                  <a:pt x="3514344" y="1720596"/>
                </a:lnTo>
                <a:lnTo>
                  <a:pt x="3514344" y="190500"/>
                </a:lnTo>
                <a:lnTo>
                  <a:pt x="3509309" y="146837"/>
                </a:lnTo>
                <a:lnTo>
                  <a:pt x="3494971" y="106746"/>
                </a:lnTo>
                <a:lnTo>
                  <a:pt x="3472476" y="71374"/>
                </a:lnTo>
                <a:lnTo>
                  <a:pt x="3442969" y="41867"/>
                </a:lnTo>
                <a:lnTo>
                  <a:pt x="3407597" y="19372"/>
                </a:lnTo>
                <a:lnTo>
                  <a:pt x="3367506" y="5034"/>
                </a:lnTo>
                <a:lnTo>
                  <a:pt x="332384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046719" y="1639823"/>
            <a:ext cx="3514725" cy="1911350"/>
          </a:xfrm>
          <a:custGeom>
            <a:avLst/>
            <a:gdLst/>
            <a:ahLst/>
            <a:cxnLst/>
            <a:rect l="l" t="t" r="r" b="b"/>
            <a:pathLst>
              <a:path w="3514725" h="1911350">
                <a:moveTo>
                  <a:pt x="3361944" y="0"/>
                </a:moveTo>
                <a:lnTo>
                  <a:pt x="152400" y="0"/>
                </a:lnTo>
                <a:lnTo>
                  <a:pt x="104217" y="7766"/>
                </a:lnTo>
                <a:lnTo>
                  <a:pt x="62380" y="29394"/>
                </a:lnTo>
                <a:lnTo>
                  <a:pt x="29394" y="62380"/>
                </a:lnTo>
                <a:lnTo>
                  <a:pt x="7766" y="104217"/>
                </a:lnTo>
                <a:lnTo>
                  <a:pt x="0" y="152400"/>
                </a:lnTo>
                <a:lnTo>
                  <a:pt x="0" y="1758696"/>
                </a:lnTo>
                <a:lnTo>
                  <a:pt x="7766" y="1806878"/>
                </a:lnTo>
                <a:lnTo>
                  <a:pt x="29394" y="1848715"/>
                </a:lnTo>
                <a:lnTo>
                  <a:pt x="62380" y="1881701"/>
                </a:lnTo>
                <a:lnTo>
                  <a:pt x="104217" y="1903329"/>
                </a:lnTo>
                <a:lnTo>
                  <a:pt x="152400" y="1911096"/>
                </a:lnTo>
                <a:lnTo>
                  <a:pt x="3361944" y="1911096"/>
                </a:lnTo>
                <a:lnTo>
                  <a:pt x="3410126" y="1903329"/>
                </a:lnTo>
                <a:lnTo>
                  <a:pt x="3451963" y="1881701"/>
                </a:lnTo>
                <a:lnTo>
                  <a:pt x="3484949" y="1848715"/>
                </a:lnTo>
                <a:lnTo>
                  <a:pt x="3506577" y="1806878"/>
                </a:lnTo>
                <a:lnTo>
                  <a:pt x="3514344" y="1758696"/>
                </a:lnTo>
                <a:lnTo>
                  <a:pt x="3514344" y="152400"/>
                </a:lnTo>
                <a:lnTo>
                  <a:pt x="3506577" y="104217"/>
                </a:lnTo>
                <a:lnTo>
                  <a:pt x="3484949" y="62380"/>
                </a:lnTo>
                <a:lnTo>
                  <a:pt x="3451963" y="29394"/>
                </a:lnTo>
                <a:lnTo>
                  <a:pt x="3410126" y="7766"/>
                </a:lnTo>
                <a:lnTo>
                  <a:pt x="336194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09600" y="3747515"/>
            <a:ext cx="5166360" cy="2292350"/>
          </a:xfrm>
          <a:custGeom>
            <a:avLst/>
            <a:gdLst/>
            <a:ahLst/>
            <a:cxnLst/>
            <a:rect l="l" t="t" r="r" b="b"/>
            <a:pathLst>
              <a:path w="5166360" h="2292350">
                <a:moveTo>
                  <a:pt x="4978400" y="0"/>
                </a:moveTo>
                <a:lnTo>
                  <a:pt x="187972" y="0"/>
                </a:lnTo>
                <a:lnTo>
                  <a:pt x="138003" y="6717"/>
                </a:lnTo>
                <a:lnTo>
                  <a:pt x="93101" y="25672"/>
                </a:lnTo>
                <a:lnTo>
                  <a:pt x="55057" y="55070"/>
                </a:lnTo>
                <a:lnTo>
                  <a:pt x="25664" y="93114"/>
                </a:lnTo>
                <a:lnTo>
                  <a:pt x="6714" y="138009"/>
                </a:lnTo>
                <a:lnTo>
                  <a:pt x="0" y="187959"/>
                </a:lnTo>
                <a:lnTo>
                  <a:pt x="0" y="2104123"/>
                </a:lnTo>
                <a:lnTo>
                  <a:pt x="6714" y="2154092"/>
                </a:lnTo>
                <a:lnTo>
                  <a:pt x="25664" y="2198994"/>
                </a:lnTo>
                <a:lnTo>
                  <a:pt x="55057" y="2237038"/>
                </a:lnTo>
                <a:lnTo>
                  <a:pt x="93101" y="2266431"/>
                </a:lnTo>
                <a:lnTo>
                  <a:pt x="138003" y="2285381"/>
                </a:lnTo>
                <a:lnTo>
                  <a:pt x="187972" y="2292095"/>
                </a:lnTo>
                <a:lnTo>
                  <a:pt x="4978400" y="2292095"/>
                </a:lnTo>
                <a:lnTo>
                  <a:pt x="5028350" y="2285381"/>
                </a:lnTo>
                <a:lnTo>
                  <a:pt x="5073245" y="2266431"/>
                </a:lnTo>
                <a:lnTo>
                  <a:pt x="5111289" y="2237038"/>
                </a:lnTo>
                <a:lnTo>
                  <a:pt x="5140687" y="2198994"/>
                </a:lnTo>
                <a:lnTo>
                  <a:pt x="5159642" y="2154092"/>
                </a:lnTo>
                <a:lnTo>
                  <a:pt x="5166360" y="2104123"/>
                </a:lnTo>
                <a:lnTo>
                  <a:pt x="5166360" y="187959"/>
                </a:lnTo>
                <a:lnTo>
                  <a:pt x="5159642" y="138009"/>
                </a:lnTo>
                <a:lnTo>
                  <a:pt x="5140687" y="93114"/>
                </a:lnTo>
                <a:lnTo>
                  <a:pt x="5111289" y="55070"/>
                </a:lnTo>
                <a:lnTo>
                  <a:pt x="5073245" y="25672"/>
                </a:lnTo>
                <a:lnTo>
                  <a:pt x="5028350" y="6717"/>
                </a:lnTo>
                <a:lnTo>
                  <a:pt x="49784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045195" y="3723132"/>
            <a:ext cx="3515995" cy="2292350"/>
          </a:xfrm>
          <a:custGeom>
            <a:avLst/>
            <a:gdLst/>
            <a:ahLst/>
            <a:cxnLst/>
            <a:rect l="l" t="t" r="r" b="b"/>
            <a:pathLst>
              <a:path w="3515995" h="2292350">
                <a:moveTo>
                  <a:pt x="3328543" y="0"/>
                </a:moveTo>
                <a:lnTo>
                  <a:pt x="187325" y="0"/>
                </a:lnTo>
                <a:lnTo>
                  <a:pt x="137553" y="6696"/>
                </a:lnTo>
                <a:lnTo>
                  <a:pt x="92813" y="25592"/>
                </a:lnTo>
                <a:lnTo>
                  <a:pt x="54895" y="54895"/>
                </a:lnTo>
                <a:lnTo>
                  <a:pt x="25592" y="92813"/>
                </a:lnTo>
                <a:lnTo>
                  <a:pt x="6696" y="137553"/>
                </a:lnTo>
                <a:lnTo>
                  <a:pt x="0" y="187325"/>
                </a:lnTo>
                <a:lnTo>
                  <a:pt x="0" y="2104720"/>
                </a:lnTo>
                <a:lnTo>
                  <a:pt x="6696" y="2154530"/>
                </a:lnTo>
                <a:lnTo>
                  <a:pt x="25592" y="2199290"/>
                </a:lnTo>
                <a:lnTo>
                  <a:pt x="54895" y="2237212"/>
                </a:lnTo>
                <a:lnTo>
                  <a:pt x="92813" y="2266512"/>
                </a:lnTo>
                <a:lnTo>
                  <a:pt x="137553" y="2285402"/>
                </a:lnTo>
                <a:lnTo>
                  <a:pt x="187325" y="2292096"/>
                </a:lnTo>
                <a:lnTo>
                  <a:pt x="3328543" y="2292096"/>
                </a:lnTo>
                <a:lnTo>
                  <a:pt x="3378314" y="2285402"/>
                </a:lnTo>
                <a:lnTo>
                  <a:pt x="3423054" y="2266512"/>
                </a:lnTo>
                <a:lnTo>
                  <a:pt x="3460972" y="2237212"/>
                </a:lnTo>
                <a:lnTo>
                  <a:pt x="3490275" y="2199290"/>
                </a:lnTo>
                <a:lnTo>
                  <a:pt x="3509171" y="2154530"/>
                </a:lnTo>
                <a:lnTo>
                  <a:pt x="3515868" y="2104720"/>
                </a:lnTo>
                <a:lnTo>
                  <a:pt x="3515868" y="187325"/>
                </a:lnTo>
                <a:lnTo>
                  <a:pt x="3509171" y="137553"/>
                </a:lnTo>
                <a:lnTo>
                  <a:pt x="3490275" y="92813"/>
                </a:lnTo>
                <a:lnTo>
                  <a:pt x="3460972" y="54895"/>
                </a:lnTo>
                <a:lnTo>
                  <a:pt x="3423054" y="25592"/>
                </a:lnTo>
                <a:lnTo>
                  <a:pt x="3378314" y="6696"/>
                </a:lnTo>
                <a:lnTo>
                  <a:pt x="332854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33983" y="1639823"/>
            <a:ext cx="3515995" cy="1911350"/>
          </a:xfrm>
          <a:custGeom>
            <a:avLst/>
            <a:gdLst/>
            <a:ahLst/>
            <a:cxnLst/>
            <a:rect l="l" t="t" r="r" b="b"/>
            <a:pathLst>
              <a:path w="3515995" h="1911350">
                <a:moveTo>
                  <a:pt x="3325367" y="0"/>
                </a:moveTo>
                <a:lnTo>
                  <a:pt x="190512" y="0"/>
                </a:lnTo>
                <a:lnTo>
                  <a:pt x="146829" y="5034"/>
                </a:lnTo>
                <a:lnTo>
                  <a:pt x="106729" y="19372"/>
                </a:lnTo>
                <a:lnTo>
                  <a:pt x="71355" y="41867"/>
                </a:lnTo>
                <a:lnTo>
                  <a:pt x="41852" y="71374"/>
                </a:lnTo>
                <a:lnTo>
                  <a:pt x="19363" y="106746"/>
                </a:lnTo>
                <a:lnTo>
                  <a:pt x="5031" y="146837"/>
                </a:lnTo>
                <a:lnTo>
                  <a:pt x="0" y="190500"/>
                </a:lnTo>
                <a:lnTo>
                  <a:pt x="0" y="1720596"/>
                </a:lnTo>
                <a:lnTo>
                  <a:pt x="5031" y="1764258"/>
                </a:lnTo>
                <a:lnTo>
                  <a:pt x="19363" y="1804349"/>
                </a:lnTo>
                <a:lnTo>
                  <a:pt x="41852" y="1839721"/>
                </a:lnTo>
                <a:lnTo>
                  <a:pt x="71355" y="1869228"/>
                </a:lnTo>
                <a:lnTo>
                  <a:pt x="106729" y="1891723"/>
                </a:lnTo>
                <a:lnTo>
                  <a:pt x="146829" y="1906061"/>
                </a:lnTo>
                <a:lnTo>
                  <a:pt x="190512" y="1911096"/>
                </a:lnTo>
                <a:lnTo>
                  <a:pt x="3325367" y="1911096"/>
                </a:lnTo>
                <a:lnTo>
                  <a:pt x="3369030" y="1906061"/>
                </a:lnTo>
                <a:lnTo>
                  <a:pt x="3409121" y="1891723"/>
                </a:lnTo>
                <a:lnTo>
                  <a:pt x="3444493" y="1869228"/>
                </a:lnTo>
                <a:lnTo>
                  <a:pt x="3474000" y="1839721"/>
                </a:lnTo>
                <a:lnTo>
                  <a:pt x="3496495" y="1804349"/>
                </a:lnTo>
                <a:lnTo>
                  <a:pt x="3510833" y="1764258"/>
                </a:lnTo>
                <a:lnTo>
                  <a:pt x="3515867" y="1720596"/>
                </a:lnTo>
                <a:lnTo>
                  <a:pt x="3515867" y="190500"/>
                </a:lnTo>
                <a:lnTo>
                  <a:pt x="3510833" y="146837"/>
                </a:lnTo>
                <a:lnTo>
                  <a:pt x="3496495" y="106746"/>
                </a:lnTo>
                <a:lnTo>
                  <a:pt x="3474000" y="71374"/>
                </a:lnTo>
                <a:lnTo>
                  <a:pt x="3444493" y="41867"/>
                </a:lnTo>
                <a:lnTo>
                  <a:pt x="3409121" y="19372"/>
                </a:lnTo>
                <a:lnTo>
                  <a:pt x="3369030" y="5034"/>
                </a:lnTo>
                <a:lnTo>
                  <a:pt x="332536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320751" y="-61603"/>
            <a:ext cx="5177790" cy="102848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300" spc="290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Линейка</a:t>
            </a:r>
            <a:r>
              <a:rPr sz="3300" spc="-100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sz="3300" spc="110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IP-телефонов</a:t>
            </a:r>
            <a:endParaRPr sz="33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509016" y="1812035"/>
            <a:ext cx="2257044" cy="181356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9781413" y="4024376"/>
            <a:ext cx="842644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15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VP</a:t>
            </a:r>
            <a:r>
              <a:rPr sz="1600" b="1" spc="-35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-</a:t>
            </a:r>
            <a:r>
              <a:rPr sz="1600" b="1" spc="15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100P</a:t>
            </a:r>
            <a:endParaRPr sz="16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760476" y="3842003"/>
            <a:ext cx="1613916" cy="200558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8267700" y="3976115"/>
            <a:ext cx="1399031" cy="134264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10800080" y="4046346"/>
            <a:ext cx="61912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95" dirty="0">
                <a:solidFill>
                  <a:srgbClr val="275EC6"/>
                </a:solidFill>
                <a:latin typeface="Calibri"/>
                <a:cs typeface="Calibri"/>
              </a:rPr>
              <a:t>4Q</a:t>
            </a:r>
            <a:r>
              <a:rPr sz="1200" spc="-25" dirty="0">
                <a:solidFill>
                  <a:srgbClr val="275EC6"/>
                </a:solidFill>
                <a:latin typeface="Calibri"/>
                <a:cs typeface="Calibri"/>
              </a:rPr>
              <a:t> </a:t>
            </a:r>
            <a:r>
              <a:rPr sz="1200" spc="75" dirty="0">
                <a:solidFill>
                  <a:srgbClr val="275EC6"/>
                </a:solidFill>
                <a:latin typeface="Calibri"/>
                <a:cs typeface="Calibri"/>
              </a:rPr>
              <a:t>2024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9796018" y="2355595"/>
            <a:ext cx="60960" cy="60960"/>
          </a:xfrm>
          <a:custGeom>
            <a:avLst/>
            <a:gdLst/>
            <a:ahLst/>
            <a:cxnLst/>
            <a:rect l="l" t="t" r="r" b="b"/>
            <a:pathLst>
              <a:path w="60959" h="60960">
                <a:moveTo>
                  <a:pt x="54355" y="0"/>
                </a:moveTo>
                <a:lnTo>
                  <a:pt x="6350" y="0"/>
                </a:lnTo>
                <a:lnTo>
                  <a:pt x="0" y="6350"/>
                </a:lnTo>
                <a:lnTo>
                  <a:pt x="0" y="54355"/>
                </a:lnTo>
                <a:lnTo>
                  <a:pt x="6350" y="60832"/>
                </a:lnTo>
                <a:lnTo>
                  <a:pt x="54355" y="60832"/>
                </a:lnTo>
                <a:lnTo>
                  <a:pt x="60705" y="54355"/>
                </a:lnTo>
                <a:lnTo>
                  <a:pt x="60705" y="6350"/>
                </a:lnTo>
                <a:close/>
              </a:path>
            </a:pathLst>
          </a:custGeom>
          <a:solidFill>
            <a:srgbClr val="275E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9796018" y="2614676"/>
            <a:ext cx="60960" cy="60960"/>
          </a:xfrm>
          <a:custGeom>
            <a:avLst/>
            <a:gdLst/>
            <a:ahLst/>
            <a:cxnLst/>
            <a:rect l="l" t="t" r="r" b="b"/>
            <a:pathLst>
              <a:path w="60959" h="60960">
                <a:moveTo>
                  <a:pt x="54355" y="0"/>
                </a:moveTo>
                <a:lnTo>
                  <a:pt x="6350" y="0"/>
                </a:lnTo>
                <a:lnTo>
                  <a:pt x="0" y="6350"/>
                </a:lnTo>
                <a:lnTo>
                  <a:pt x="0" y="54356"/>
                </a:lnTo>
                <a:lnTo>
                  <a:pt x="6350" y="60833"/>
                </a:lnTo>
                <a:lnTo>
                  <a:pt x="54355" y="60833"/>
                </a:lnTo>
                <a:lnTo>
                  <a:pt x="60705" y="54356"/>
                </a:lnTo>
                <a:lnTo>
                  <a:pt x="60705" y="6350"/>
                </a:lnTo>
                <a:close/>
              </a:path>
            </a:pathLst>
          </a:custGeom>
          <a:solidFill>
            <a:srgbClr val="275E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9796018" y="2873755"/>
            <a:ext cx="60960" cy="60960"/>
          </a:xfrm>
          <a:custGeom>
            <a:avLst/>
            <a:gdLst/>
            <a:ahLst/>
            <a:cxnLst/>
            <a:rect l="l" t="t" r="r" b="b"/>
            <a:pathLst>
              <a:path w="60959" h="60960">
                <a:moveTo>
                  <a:pt x="54355" y="0"/>
                </a:moveTo>
                <a:lnTo>
                  <a:pt x="6350" y="0"/>
                </a:lnTo>
                <a:lnTo>
                  <a:pt x="0" y="6350"/>
                </a:lnTo>
                <a:lnTo>
                  <a:pt x="0" y="54356"/>
                </a:lnTo>
                <a:lnTo>
                  <a:pt x="6350" y="60833"/>
                </a:lnTo>
                <a:lnTo>
                  <a:pt x="54355" y="60833"/>
                </a:lnTo>
                <a:lnTo>
                  <a:pt x="60705" y="54356"/>
                </a:lnTo>
                <a:lnTo>
                  <a:pt x="60705" y="6350"/>
                </a:lnTo>
                <a:close/>
              </a:path>
            </a:pathLst>
          </a:custGeom>
          <a:solidFill>
            <a:srgbClr val="275E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9781413" y="1970544"/>
            <a:ext cx="1302385" cy="1014094"/>
          </a:xfrm>
          <a:prstGeom prst="rect">
            <a:avLst/>
          </a:prstGeom>
        </p:spPr>
        <p:txBody>
          <a:bodyPr vert="horz" wrap="square" lIns="0" tIns="368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90"/>
              </a:spcBef>
            </a:pPr>
            <a:r>
              <a:rPr sz="1600" b="1" spc="-5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VP-17P</a:t>
            </a:r>
            <a:endParaRPr sz="16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  <a:p>
            <a:pPr marL="192405">
              <a:lnSpc>
                <a:spcPct val="100000"/>
              </a:lnSpc>
              <a:spcBef>
                <a:spcPts val="150"/>
              </a:spcBef>
            </a:pPr>
            <a:r>
              <a:rPr sz="1200" b="1" spc="15" dirty="0">
                <a:solidFill>
                  <a:srgbClr val="0E0E0E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</a:t>
            </a:r>
            <a:r>
              <a:rPr sz="1200" b="1" spc="-80" dirty="0">
                <a:solidFill>
                  <a:srgbClr val="0E0E0E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200" b="1" spc="5" dirty="0">
                <a:solidFill>
                  <a:srgbClr val="0E0E0E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SIP-аккаунта</a:t>
            </a:r>
            <a:endParaRPr sz="12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marL="192405">
              <a:lnSpc>
                <a:spcPct val="100000"/>
              </a:lnSpc>
              <a:spcBef>
                <a:spcPts val="600"/>
              </a:spcBef>
            </a:pPr>
            <a:r>
              <a:rPr sz="1200" b="1" spc="-30" dirty="0">
                <a:solidFill>
                  <a:srgbClr val="0E0E0E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1G</a:t>
            </a:r>
            <a:endParaRPr sz="12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marL="192405">
              <a:lnSpc>
                <a:spcPct val="100000"/>
              </a:lnSpc>
              <a:spcBef>
                <a:spcPts val="600"/>
              </a:spcBef>
            </a:pPr>
            <a:r>
              <a:rPr sz="1200" b="1" spc="-75" dirty="0">
                <a:solidFill>
                  <a:srgbClr val="0E0E0E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PoE</a:t>
            </a:r>
            <a:endParaRPr sz="12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9796018" y="4392929"/>
            <a:ext cx="60960" cy="60960"/>
          </a:xfrm>
          <a:custGeom>
            <a:avLst/>
            <a:gdLst/>
            <a:ahLst/>
            <a:cxnLst/>
            <a:rect l="l" t="t" r="r" b="b"/>
            <a:pathLst>
              <a:path w="60959" h="60960">
                <a:moveTo>
                  <a:pt x="54355" y="0"/>
                </a:moveTo>
                <a:lnTo>
                  <a:pt x="6350" y="0"/>
                </a:lnTo>
                <a:lnTo>
                  <a:pt x="0" y="6477"/>
                </a:lnTo>
                <a:lnTo>
                  <a:pt x="0" y="54483"/>
                </a:lnTo>
                <a:lnTo>
                  <a:pt x="6350" y="60833"/>
                </a:lnTo>
                <a:lnTo>
                  <a:pt x="54355" y="60833"/>
                </a:lnTo>
                <a:lnTo>
                  <a:pt x="60705" y="54483"/>
                </a:lnTo>
                <a:lnTo>
                  <a:pt x="60705" y="6477"/>
                </a:lnTo>
                <a:close/>
              </a:path>
            </a:pathLst>
          </a:custGeom>
          <a:solidFill>
            <a:srgbClr val="275E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9796018" y="4652009"/>
            <a:ext cx="60960" cy="60960"/>
          </a:xfrm>
          <a:custGeom>
            <a:avLst/>
            <a:gdLst/>
            <a:ahLst/>
            <a:cxnLst/>
            <a:rect l="l" t="t" r="r" b="b"/>
            <a:pathLst>
              <a:path w="60959" h="60960">
                <a:moveTo>
                  <a:pt x="54355" y="0"/>
                </a:moveTo>
                <a:lnTo>
                  <a:pt x="6350" y="0"/>
                </a:lnTo>
                <a:lnTo>
                  <a:pt x="0" y="6476"/>
                </a:lnTo>
                <a:lnTo>
                  <a:pt x="0" y="54482"/>
                </a:lnTo>
                <a:lnTo>
                  <a:pt x="6350" y="60832"/>
                </a:lnTo>
                <a:lnTo>
                  <a:pt x="54355" y="60832"/>
                </a:lnTo>
                <a:lnTo>
                  <a:pt x="60705" y="54482"/>
                </a:lnTo>
                <a:lnTo>
                  <a:pt x="60705" y="6476"/>
                </a:lnTo>
                <a:close/>
              </a:path>
            </a:pathLst>
          </a:custGeom>
          <a:solidFill>
            <a:srgbClr val="275E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9796018" y="4911090"/>
            <a:ext cx="60960" cy="60960"/>
          </a:xfrm>
          <a:custGeom>
            <a:avLst/>
            <a:gdLst/>
            <a:ahLst/>
            <a:cxnLst/>
            <a:rect l="l" t="t" r="r" b="b"/>
            <a:pathLst>
              <a:path w="60959" h="60960">
                <a:moveTo>
                  <a:pt x="54355" y="0"/>
                </a:moveTo>
                <a:lnTo>
                  <a:pt x="6350" y="0"/>
                </a:lnTo>
                <a:lnTo>
                  <a:pt x="0" y="6477"/>
                </a:lnTo>
                <a:lnTo>
                  <a:pt x="0" y="54483"/>
                </a:lnTo>
                <a:lnTo>
                  <a:pt x="6350" y="60833"/>
                </a:lnTo>
                <a:lnTo>
                  <a:pt x="54355" y="60833"/>
                </a:lnTo>
                <a:lnTo>
                  <a:pt x="60705" y="54483"/>
                </a:lnTo>
                <a:lnTo>
                  <a:pt x="60705" y="6477"/>
                </a:lnTo>
                <a:close/>
              </a:path>
            </a:pathLst>
          </a:custGeom>
          <a:solidFill>
            <a:srgbClr val="275E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9796018" y="5170170"/>
            <a:ext cx="60960" cy="60960"/>
          </a:xfrm>
          <a:custGeom>
            <a:avLst/>
            <a:gdLst/>
            <a:ahLst/>
            <a:cxnLst/>
            <a:rect l="l" t="t" r="r" b="b"/>
            <a:pathLst>
              <a:path w="60959" h="60960">
                <a:moveTo>
                  <a:pt x="54355" y="0"/>
                </a:moveTo>
                <a:lnTo>
                  <a:pt x="6350" y="0"/>
                </a:lnTo>
                <a:lnTo>
                  <a:pt x="0" y="6476"/>
                </a:lnTo>
                <a:lnTo>
                  <a:pt x="0" y="54482"/>
                </a:lnTo>
                <a:lnTo>
                  <a:pt x="6350" y="60832"/>
                </a:lnTo>
                <a:lnTo>
                  <a:pt x="54355" y="60832"/>
                </a:lnTo>
                <a:lnTo>
                  <a:pt x="60705" y="54482"/>
                </a:lnTo>
                <a:lnTo>
                  <a:pt x="60705" y="6476"/>
                </a:lnTo>
                <a:close/>
              </a:path>
            </a:pathLst>
          </a:custGeom>
          <a:solidFill>
            <a:srgbClr val="275E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9796018" y="5612168"/>
            <a:ext cx="60960" cy="60960"/>
          </a:xfrm>
          <a:custGeom>
            <a:avLst/>
            <a:gdLst/>
            <a:ahLst/>
            <a:cxnLst/>
            <a:rect l="l" t="t" r="r" b="b"/>
            <a:pathLst>
              <a:path w="60959" h="60960">
                <a:moveTo>
                  <a:pt x="54355" y="0"/>
                </a:moveTo>
                <a:lnTo>
                  <a:pt x="6350" y="0"/>
                </a:lnTo>
                <a:lnTo>
                  <a:pt x="0" y="6375"/>
                </a:lnTo>
                <a:lnTo>
                  <a:pt x="0" y="54394"/>
                </a:lnTo>
                <a:lnTo>
                  <a:pt x="6350" y="60769"/>
                </a:lnTo>
                <a:lnTo>
                  <a:pt x="54355" y="60769"/>
                </a:lnTo>
                <a:lnTo>
                  <a:pt x="60705" y="54394"/>
                </a:lnTo>
                <a:lnTo>
                  <a:pt x="60705" y="6375"/>
                </a:lnTo>
                <a:close/>
              </a:path>
            </a:pathLst>
          </a:custGeom>
          <a:solidFill>
            <a:srgbClr val="275E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9961244" y="4218543"/>
            <a:ext cx="1383030" cy="1504950"/>
          </a:xfrm>
          <a:prstGeom prst="rect">
            <a:avLst/>
          </a:prstGeom>
        </p:spPr>
        <p:txBody>
          <a:bodyPr vert="horz" wrap="square" lIns="0" tIns="895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05"/>
              </a:spcBef>
            </a:pPr>
            <a:r>
              <a:rPr sz="1200" b="1" spc="20" dirty="0">
                <a:solidFill>
                  <a:srgbClr val="0E0E0E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6</a:t>
            </a:r>
            <a:r>
              <a:rPr sz="1200" b="1" spc="-40" dirty="0">
                <a:solidFill>
                  <a:srgbClr val="0E0E0E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200" b="1" dirty="0">
                <a:solidFill>
                  <a:srgbClr val="0E0E0E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SIP-аккаунтов</a:t>
            </a:r>
            <a:endParaRPr sz="12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sz="1200" b="1" spc="-60" dirty="0">
                <a:solidFill>
                  <a:srgbClr val="0E0E0E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PoE+</a:t>
            </a:r>
            <a:endParaRPr sz="12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marL="12700" marR="5080">
              <a:lnSpc>
                <a:spcPct val="141700"/>
              </a:lnSpc>
            </a:pPr>
            <a:r>
              <a:rPr sz="1200" b="1" spc="-5" dirty="0">
                <a:solidFill>
                  <a:srgbClr val="0E0E0E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Сенсорный</a:t>
            </a:r>
            <a:r>
              <a:rPr sz="1200" b="1" spc="-85" dirty="0">
                <a:solidFill>
                  <a:srgbClr val="0E0E0E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200" b="1" spc="20" dirty="0">
                <a:solidFill>
                  <a:srgbClr val="0E0E0E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экран  Поддержка</a:t>
            </a:r>
            <a:endParaRPr sz="12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marL="12700">
              <a:lnSpc>
                <a:spcPct val="100000"/>
              </a:lnSpc>
            </a:pPr>
            <a:r>
              <a:rPr sz="1200" b="1" spc="15" dirty="0">
                <a:solidFill>
                  <a:srgbClr val="0E0E0E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Bluetooth</a:t>
            </a:r>
            <a:r>
              <a:rPr sz="1200" b="1" spc="-65" dirty="0">
                <a:solidFill>
                  <a:srgbClr val="0E0E0E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200" b="1" spc="20" dirty="0">
                <a:solidFill>
                  <a:srgbClr val="0E0E0E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трубки</a:t>
            </a:r>
            <a:endParaRPr sz="12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sz="1200" b="1" dirty="0">
                <a:solidFill>
                  <a:srgbClr val="0E0E0E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Видео</a:t>
            </a:r>
            <a:endParaRPr sz="12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2619882" y="4392929"/>
            <a:ext cx="60960" cy="60960"/>
          </a:xfrm>
          <a:custGeom>
            <a:avLst/>
            <a:gdLst/>
            <a:ahLst/>
            <a:cxnLst/>
            <a:rect l="l" t="t" r="r" b="b"/>
            <a:pathLst>
              <a:path w="60960" h="60960">
                <a:moveTo>
                  <a:pt x="54356" y="0"/>
                </a:moveTo>
                <a:lnTo>
                  <a:pt x="6350" y="0"/>
                </a:lnTo>
                <a:lnTo>
                  <a:pt x="0" y="6477"/>
                </a:lnTo>
                <a:lnTo>
                  <a:pt x="0" y="54483"/>
                </a:lnTo>
                <a:lnTo>
                  <a:pt x="6350" y="60833"/>
                </a:lnTo>
                <a:lnTo>
                  <a:pt x="54356" y="60833"/>
                </a:lnTo>
                <a:lnTo>
                  <a:pt x="60706" y="54483"/>
                </a:lnTo>
                <a:lnTo>
                  <a:pt x="60706" y="6477"/>
                </a:lnTo>
                <a:close/>
              </a:path>
            </a:pathLst>
          </a:custGeom>
          <a:solidFill>
            <a:srgbClr val="275E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2619882" y="4652009"/>
            <a:ext cx="60960" cy="60960"/>
          </a:xfrm>
          <a:custGeom>
            <a:avLst/>
            <a:gdLst/>
            <a:ahLst/>
            <a:cxnLst/>
            <a:rect l="l" t="t" r="r" b="b"/>
            <a:pathLst>
              <a:path w="60960" h="60960">
                <a:moveTo>
                  <a:pt x="54356" y="0"/>
                </a:moveTo>
                <a:lnTo>
                  <a:pt x="6350" y="0"/>
                </a:lnTo>
                <a:lnTo>
                  <a:pt x="0" y="6476"/>
                </a:lnTo>
                <a:lnTo>
                  <a:pt x="0" y="54482"/>
                </a:lnTo>
                <a:lnTo>
                  <a:pt x="6350" y="60832"/>
                </a:lnTo>
                <a:lnTo>
                  <a:pt x="54356" y="60832"/>
                </a:lnTo>
                <a:lnTo>
                  <a:pt x="60706" y="54482"/>
                </a:lnTo>
                <a:lnTo>
                  <a:pt x="60706" y="6476"/>
                </a:lnTo>
                <a:close/>
              </a:path>
            </a:pathLst>
          </a:custGeom>
          <a:solidFill>
            <a:srgbClr val="275E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2619882" y="4911090"/>
            <a:ext cx="60960" cy="60960"/>
          </a:xfrm>
          <a:custGeom>
            <a:avLst/>
            <a:gdLst/>
            <a:ahLst/>
            <a:cxnLst/>
            <a:rect l="l" t="t" r="r" b="b"/>
            <a:pathLst>
              <a:path w="60960" h="60960">
                <a:moveTo>
                  <a:pt x="54356" y="0"/>
                </a:moveTo>
                <a:lnTo>
                  <a:pt x="6350" y="0"/>
                </a:lnTo>
                <a:lnTo>
                  <a:pt x="0" y="6477"/>
                </a:lnTo>
                <a:lnTo>
                  <a:pt x="0" y="54483"/>
                </a:lnTo>
                <a:lnTo>
                  <a:pt x="6350" y="60833"/>
                </a:lnTo>
                <a:lnTo>
                  <a:pt x="54356" y="60833"/>
                </a:lnTo>
                <a:lnTo>
                  <a:pt x="60706" y="54483"/>
                </a:lnTo>
                <a:lnTo>
                  <a:pt x="60706" y="6477"/>
                </a:lnTo>
                <a:close/>
              </a:path>
            </a:pathLst>
          </a:custGeom>
          <a:solidFill>
            <a:srgbClr val="275E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2619882" y="5353050"/>
            <a:ext cx="60960" cy="60960"/>
          </a:xfrm>
          <a:custGeom>
            <a:avLst/>
            <a:gdLst/>
            <a:ahLst/>
            <a:cxnLst/>
            <a:rect l="l" t="t" r="r" b="b"/>
            <a:pathLst>
              <a:path w="60960" h="60960">
                <a:moveTo>
                  <a:pt x="54356" y="0"/>
                </a:moveTo>
                <a:lnTo>
                  <a:pt x="6350" y="0"/>
                </a:lnTo>
                <a:lnTo>
                  <a:pt x="0" y="6477"/>
                </a:lnTo>
                <a:lnTo>
                  <a:pt x="0" y="54483"/>
                </a:lnTo>
                <a:lnTo>
                  <a:pt x="6350" y="60833"/>
                </a:lnTo>
                <a:lnTo>
                  <a:pt x="54356" y="60833"/>
                </a:lnTo>
                <a:lnTo>
                  <a:pt x="60706" y="54483"/>
                </a:lnTo>
                <a:lnTo>
                  <a:pt x="60706" y="6477"/>
                </a:lnTo>
                <a:close/>
              </a:path>
            </a:pathLst>
          </a:custGeom>
          <a:solidFill>
            <a:srgbClr val="275E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 txBox="1"/>
          <p:nvPr/>
        </p:nvSpPr>
        <p:spPr>
          <a:xfrm>
            <a:off x="2604261" y="3963360"/>
            <a:ext cx="1479550" cy="1866900"/>
          </a:xfrm>
          <a:prstGeom prst="rect">
            <a:avLst/>
          </a:prstGeom>
        </p:spPr>
        <p:txBody>
          <a:bodyPr vert="horz" wrap="square" lIns="0" tIns="628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95"/>
              </a:spcBef>
            </a:pPr>
            <a:r>
              <a:rPr sz="1600" b="1" spc="-10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VP-30P</a:t>
            </a:r>
            <a:endParaRPr sz="16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  <a:p>
            <a:pPr marL="192405">
              <a:lnSpc>
                <a:spcPct val="100000"/>
              </a:lnSpc>
              <a:spcBef>
                <a:spcPts val="300"/>
              </a:spcBef>
            </a:pPr>
            <a:r>
              <a:rPr sz="1200" b="1" spc="20" dirty="0">
                <a:solidFill>
                  <a:srgbClr val="0E0E0E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6</a:t>
            </a:r>
            <a:r>
              <a:rPr sz="1200" b="1" spc="-45" dirty="0">
                <a:solidFill>
                  <a:srgbClr val="0E0E0E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200" b="1" dirty="0">
                <a:solidFill>
                  <a:srgbClr val="0E0E0E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SIP-аккаунтов</a:t>
            </a:r>
            <a:endParaRPr sz="12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marL="192405">
              <a:lnSpc>
                <a:spcPct val="100000"/>
              </a:lnSpc>
              <a:spcBef>
                <a:spcPts val="600"/>
              </a:spcBef>
            </a:pPr>
            <a:r>
              <a:rPr sz="1200" b="1" spc="-60" dirty="0">
                <a:solidFill>
                  <a:srgbClr val="0E0E0E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PoE+</a:t>
            </a:r>
            <a:endParaRPr sz="12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marL="192405" marR="404495">
              <a:lnSpc>
                <a:spcPct val="100000"/>
              </a:lnSpc>
              <a:spcBef>
                <a:spcPts val="600"/>
              </a:spcBef>
            </a:pPr>
            <a:r>
              <a:rPr sz="1200" b="1" spc="20" dirty="0">
                <a:solidFill>
                  <a:srgbClr val="0E0E0E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</a:t>
            </a:r>
            <a:r>
              <a:rPr sz="1200" b="1" spc="-10" dirty="0">
                <a:solidFill>
                  <a:srgbClr val="0E0E0E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одд</a:t>
            </a:r>
            <a:r>
              <a:rPr sz="1200" b="1" spc="-5" dirty="0">
                <a:solidFill>
                  <a:srgbClr val="0E0E0E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е</a:t>
            </a:r>
            <a:r>
              <a:rPr sz="1200" b="1" spc="5" dirty="0">
                <a:solidFill>
                  <a:srgbClr val="0E0E0E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р</a:t>
            </a:r>
            <a:r>
              <a:rPr sz="1200" b="1" spc="105" dirty="0">
                <a:solidFill>
                  <a:srgbClr val="0E0E0E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ж</a:t>
            </a:r>
            <a:r>
              <a:rPr sz="1200" b="1" spc="40" dirty="0">
                <a:solidFill>
                  <a:srgbClr val="0E0E0E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ка  </a:t>
            </a:r>
            <a:r>
              <a:rPr sz="1200" b="1" spc="15" dirty="0">
                <a:solidFill>
                  <a:srgbClr val="0E0E0E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консоли</a:t>
            </a:r>
            <a:endParaRPr sz="12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marL="192405">
              <a:lnSpc>
                <a:spcPct val="100000"/>
              </a:lnSpc>
              <a:spcBef>
                <a:spcPts val="600"/>
              </a:spcBef>
            </a:pPr>
            <a:r>
              <a:rPr sz="1200" b="1" spc="5" dirty="0">
                <a:solidFill>
                  <a:srgbClr val="0E0E0E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Модель</a:t>
            </a:r>
            <a:endParaRPr sz="12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marL="192405">
              <a:lnSpc>
                <a:spcPct val="100000"/>
              </a:lnSpc>
            </a:pPr>
            <a:r>
              <a:rPr sz="1200" b="1" spc="-75" dirty="0">
                <a:solidFill>
                  <a:srgbClr val="0E0E0E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</a:t>
            </a:r>
            <a:r>
              <a:rPr sz="1200" b="1" spc="-30" dirty="0">
                <a:solidFill>
                  <a:srgbClr val="0E0E0E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200" b="1" spc="25" dirty="0">
                <a:solidFill>
                  <a:srgbClr val="0E0E0E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поддержкой</a:t>
            </a:r>
            <a:endParaRPr sz="12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marL="192405">
              <a:lnSpc>
                <a:spcPct val="100000"/>
              </a:lnSpc>
            </a:pPr>
            <a:r>
              <a:rPr sz="1200" b="1" spc="15" dirty="0">
                <a:solidFill>
                  <a:srgbClr val="0E0E0E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Bluetooth </a:t>
            </a:r>
            <a:r>
              <a:rPr sz="1200" b="1" spc="75" dirty="0">
                <a:solidFill>
                  <a:srgbClr val="0E0E0E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и</a:t>
            </a:r>
            <a:r>
              <a:rPr sz="1200" b="1" spc="-135" dirty="0">
                <a:solidFill>
                  <a:srgbClr val="0E0E0E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200" b="1" spc="-25" dirty="0">
                <a:solidFill>
                  <a:srgbClr val="0E0E0E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Wi-Fi</a:t>
            </a:r>
            <a:endParaRPr sz="12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6122670" y="2355595"/>
            <a:ext cx="60960" cy="60960"/>
          </a:xfrm>
          <a:custGeom>
            <a:avLst/>
            <a:gdLst/>
            <a:ahLst/>
            <a:cxnLst/>
            <a:rect l="l" t="t" r="r" b="b"/>
            <a:pathLst>
              <a:path w="60960" h="60960">
                <a:moveTo>
                  <a:pt x="54482" y="0"/>
                </a:moveTo>
                <a:lnTo>
                  <a:pt x="6350" y="0"/>
                </a:lnTo>
                <a:lnTo>
                  <a:pt x="0" y="6350"/>
                </a:lnTo>
                <a:lnTo>
                  <a:pt x="0" y="54355"/>
                </a:lnTo>
                <a:lnTo>
                  <a:pt x="6350" y="60832"/>
                </a:lnTo>
                <a:lnTo>
                  <a:pt x="54482" y="60832"/>
                </a:lnTo>
                <a:lnTo>
                  <a:pt x="60832" y="54355"/>
                </a:lnTo>
                <a:lnTo>
                  <a:pt x="60832" y="6350"/>
                </a:lnTo>
                <a:close/>
              </a:path>
            </a:pathLst>
          </a:custGeom>
          <a:solidFill>
            <a:srgbClr val="275E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6122670" y="2614676"/>
            <a:ext cx="60960" cy="60960"/>
          </a:xfrm>
          <a:custGeom>
            <a:avLst/>
            <a:gdLst/>
            <a:ahLst/>
            <a:cxnLst/>
            <a:rect l="l" t="t" r="r" b="b"/>
            <a:pathLst>
              <a:path w="60960" h="60960">
                <a:moveTo>
                  <a:pt x="54482" y="0"/>
                </a:moveTo>
                <a:lnTo>
                  <a:pt x="6350" y="0"/>
                </a:lnTo>
                <a:lnTo>
                  <a:pt x="0" y="6350"/>
                </a:lnTo>
                <a:lnTo>
                  <a:pt x="0" y="54356"/>
                </a:lnTo>
                <a:lnTo>
                  <a:pt x="6350" y="60833"/>
                </a:lnTo>
                <a:lnTo>
                  <a:pt x="54482" y="60833"/>
                </a:lnTo>
                <a:lnTo>
                  <a:pt x="60832" y="54356"/>
                </a:lnTo>
                <a:lnTo>
                  <a:pt x="60832" y="6350"/>
                </a:lnTo>
                <a:close/>
              </a:path>
            </a:pathLst>
          </a:custGeom>
          <a:solidFill>
            <a:srgbClr val="275E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6122670" y="2873755"/>
            <a:ext cx="60960" cy="60960"/>
          </a:xfrm>
          <a:custGeom>
            <a:avLst/>
            <a:gdLst/>
            <a:ahLst/>
            <a:cxnLst/>
            <a:rect l="l" t="t" r="r" b="b"/>
            <a:pathLst>
              <a:path w="60960" h="60960">
                <a:moveTo>
                  <a:pt x="54482" y="0"/>
                </a:moveTo>
                <a:lnTo>
                  <a:pt x="6350" y="0"/>
                </a:lnTo>
                <a:lnTo>
                  <a:pt x="0" y="6350"/>
                </a:lnTo>
                <a:lnTo>
                  <a:pt x="0" y="54356"/>
                </a:lnTo>
                <a:lnTo>
                  <a:pt x="6350" y="60833"/>
                </a:lnTo>
                <a:lnTo>
                  <a:pt x="54482" y="60833"/>
                </a:lnTo>
                <a:lnTo>
                  <a:pt x="60832" y="54356"/>
                </a:lnTo>
                <a:lnTo>
                  <a:pt x="60832" y="6350"/>
                </a:lnTo>
                <a:close/>
              </a:path>
            </a:pathLst>
          </a:custGeom>
          <a:solidFill>
            <a:srgbClr val="275E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 txBox="1"/>
          <p:nvPr/>
        </p:nvSpPr>
        <p:spPr>
          <a:xfrm>
            <a:off x="6116828" y="1970544"/>
            <a:ext cx="1293495" cy="1014094"/>
          </a:xfrm>
          <a:prstGeom prst="rect">
            <a:avLst/>
          </a:prstGeom>
        </p:spPr>
        <p:txBody>
          <a:bodyPr vert="horz" wrap="square" lIns="0" tIns="368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90"/>
              </a:spcBef>
            </a:pPr>
            <a:r>
              <a:rPr sz="1600" b="1" spc="-5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VP-15P</a:t>
            </a:r>
            <a:endParaRPr sz="16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  <a:p>
            <a:pPr marL="182880">
              <a:lnSpc>
                <a:spcPct val="100000"/>
              </a:lnSpc>
              <a:spcBef>
                <a:spcPts val="150"/>
              </a:spcBef>
            </a:pPr>
            <a:r>
              <a:rPr sz="1200" b="1" spc="15" dirty="0">
                <a:solidFill>
                  <a:srgbClr val="0E0E0E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</a:t>
            </a:r>
            <a:r>
              <a:rPr sz="1200" b="1" spc="-80" dirty="0">
                <a:solidFill>
                  <a:srgbClr val="0E0E0E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200" b="1" spc="5" dirty="0">
                <a:solidFill>
                  <a:srgbClr val="0E0E0E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SIP-аккаунта</a:t>
            </a:r>
            <a:endParaRPr sz="12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marL="182880">
              <a:lnSpc>
                <a:spcPct val="100000"/>
              </a:lnSpc>
              <a:spcBef>
                <a:spcPts val="600"/>
              </a:spcBef>
            </a:pPr>
            <a:r>
              <a:rPr sz="1200" b="1" spc="10" dirty="0">
                <a:solidFill>
                  <a:srgbClr val="0E0E0E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100MB</a:t>
            </a:r>
            <a:endParaRPr sz="12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marL="182880">
              <a:lnSpc>
                <a:spcPct val="100000"/>
              </a:lnSpc>
              <a:spcBef>
                <a:spcPts val="600"/>
              </a:spcBef>
            </a:pPr>
            <a:r>
              <a:rPr sz="1200" b="1" spc="-75" dirty="0">
                <a:solidFill>
                  <a:srgbClr val="0E0E0E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PoE</a:t>
            </a:r>
            <a:endParaRPr sz="12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2619882" y="2355595"/>
            <a:ext cx="60960" cy="60960"/>
          </a:xfrm>
          <a:custGeom>
            <a:avLst/>
            <a:gdLst/>
            <a:ahLst/>
            <a:cxnLst/>
            <a:rect l="l" t="t" r="r" b="b"/>
            <a:pathLst>
              <a:path w="60960" h="60960">
                <a:moveTo>
                  <a:pt x="54356" y="0"/>
                </a:moveTo>
                <a:lnTo>
                  <a:pt x="6350" y="0"/>
                </a:lnTo>
                <a:lnTo>
                  <a:pt x="0" y="6350"/>
                </a:lnTo>
                <a:lnTo>
                  <a:pt x="0" y="54355"/>
                </a:lnTo>
                <a:lnTo>
                  <a:pt x="6350" y="60832"/>
                </a:lnTo>
                <a:lnTo>
                  <a:pt x="54356" y="60832"/>
                </a:lnTo>
                <a:lnTo>
                  <a:pt x="60706" y="54355"/>
                </a:lnTo>
                <a:lnTo>
                  <a:pt x="60706" y="6350"/>
                </a:lnTo>
                <a:close/>
              </a:path>
            </a:pathLst>
          </a:custGeom>
          <a:solidFill>
            <a:srgbClr val="275E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2619882" y="2614676"/>
            <a:ext cx="60960" cy="60960"/>
          </a:xfrm>
          <a:custGeom>
            <a:avLst/>
            <a:gdLst/>
            <a:ahLst/>
            <a:cxnLst/>
            <a:rect l="l" t="t" r="r" b="b"/>
            <a:pathLst>
              <a:path w="60960" h="60960">
                <a:moveTo>
                  <a:pt x="54356" y="0"/>
                </a:moveTo>
                <a:lnTo>
                  <a:pt x="6350" y="0"/>
                </a:lnTo>
                <a:lnTo>
                  <a:pt x="0" y="6350"/>
                </a:lnTo>
                <a:lnTo>
                  <a:pt x="0" y="54356"/>
                </a:lnTo>
                <a:lnTo>
                  <a:pt x="6350" y="60833"/>
                </a:lnTo>
                <a:lnTo>
                  <a:pt x="54356" y="60833"/>
                </a:lnTo>
                <a:lnTo>
                  <a:pt x="60706" y="54356"/>
                </a:lnTo>
                <a:lnTo>
                  <a:pt x="60706" y="6350"/>
                </a:lnTo>
                <a:close/>
              </a:path>
            </a:pathLst>
          </a:custGeom>
          <a:solidFill>
            <a:srgbClr val="275E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2619882" y="2873755"/>
            <a:ext cx="60960" cy="60960"/>
          </a:xfrm>
          <a:custGeom>
            <a:avLst/>
            <a:gdLst/>
            <a:ahLst/>
            <a:cxnLst/>
            <a:rect l="l" t="t" r="r" b="b"/>
            <a:pathLst>
              <a:path w="60960" h="60960">
                <a:moveTo>
                  <a:pt x="54356" y="0"/>
                </a:moveTo>
                <a:lnTo>
                  <a:pt x="6350" y="0"/>
                </a:lnTo>
                <a:lnTo>
                  <a:pt x="0" y="6350"/>
                </a:lnTo>
                <a:lnTo>
                  <a:pt x="0" y="54356"/>
                </a:lnTo>
                <a:lnTo>
                  <a:pt x="6350" y="60833"/>
                </a:lnTo>
                <a:lnTo>
                  <a:pt x="54356" y="60833"/>
                </a:lnTo>
                <a:lnTo>
                  <a:pt x="60706" y="54356"/>
                </a:lnTo>
                <a:lnTo>
                  <a:pt x="60706" y="6350"/>
                </a:lnTo>
                <a:close/>
              </a:path>
            </a:pathLst>
          </a:custGeom>
          <a:solidFill>
            <a:srgbClr val="275E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 txBox="1"/>
          <p:nvPr/>
        </p:nvSpPr>
        <p:spPr>
          <a:xfrm>
            <a:off x="2604261" y="1970544"/>
            <a:ext cx="1302385" cy="1014094"/>
          </a:xfrm>
          <a:prstGeom prst="rect">
            <a:avLst/>
          </a:prstGeom>
        </p:spPr>
        <p:txBody>
          <a:bodyPr vert="horz" wrap="square" lIns="0" tIns="368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90"/>
              </a:spcBef>
            </a:pPr>
            <a:r>
              <a:rPr sz="1600" b="1" spc="5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VP-12</a:t>
            </a:r>
            <a:endParaRPr sz="16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  <a:p>
            <a:pPr marL="192405">
              <a:lnSpc>
                <a:spcPct val="100000"/>
              </a:lnSpc>
              <a:spcBef>
                <a:spcPts val="150"/>
              </a:spcBef>
            </a:pPr>
            <a:r>
              <a:rPr sz="1200" b="1" spc="15" dirty="0">
                <a:solidFill>
                  <a:srgbClr val="0E0E0E"/>
                </a:solidFill>
                <a:latin typeface="Arial"/>
                <a:cs typeface="Arial"/>
              </a:rPr>
              <a:t>2</a:t>
            </a:r>
            <a:r>
              <a:rPr sz="1200" b="1" spc="-80" dirty="0">
                <a:solidFill>
                  <a:srgbClr val="0E0E0E"/>
                </a:solidFill>
                <a:latin typeface="Arial"/>
                <a:cs typeface="Arial"/>
              </a:rPr>
              <a:t> </a:t>
            </a:r>
            <a:r>
              <a:rPr sz="1200" b="1" spc="5" dirty="0">
                <a:solidFill>
                  <a:srgbClr val="0E0E0E"/>
                </a:solidFill>
                <a:latin typeface="Arial"/>
                <a:cs typeface="Arial"/>
              </a:rPr>
              <a:t>SIP-аккаунта</a:t>
            </a:r>
            <a:endParaRPr sz="1200" dirty="0">
              <a:latin typeface="Arial"/>
              <a:cs typeface="Arial"/>
            </a:endParaRPr>
          </a:p>
          <a:p>
            <a:pPr marL="192405">
              <a:lnSpc>
                <a:spcPct val="100000"/>
              </a:lnSpc>
              <a:spcBef>
                <a:spcPts val="600"/>
              </a:spcBef>
            </a:pPr>
            <a:r>
              <a:rPr sz="1200" b="1" spc="15" dirty="0">
                <a:solidFill>
                  <a:srgbClr val="0E0E0E"/>
                </a:solidFill>
                <a:latin typeface="Arial"/>
                <a:cs typeface="Arial"/>
              </a:rPr>
              <a:t>100</a:t>
            </a:r>
            <a:r>
              <a:rPr sz="1200" b="1" spc="-25" dirty="0">
                <a:solidFill>
                  <a:srgbClr val="0E0E0E"/>
                </a:solidFill>
                <a:latin typeface="Arial"/>
                <a:cs typeface="Arial"/>
              </a:rPr>
              <a:t> </a:t>
            </a:r>
            <a:r>
              <a:rPr sz="1200" b="1" spc="10" dirty="0">
                <a:solidFill>
                  <a:srgbClr val="0E0E0E"/>
                </a:solidFill>
                <a:latin typeface="Arial"/>
                <a:cs typeface="Arial"/>
              </a:rPr>
              <a:t>MB</a:t>
            </a:r>
            <a:endParaRPr sz="1200" dirty="0">
              <a:latin typeface="Arial"/>
              <a:cs typeface="Arial"/>
            </a:endParaRPr>
          </a:p>
          <a:p>
            <a:pPr marL="192405">
              <a:lnSpc>
                <a:spcPct val="100000"/>
              </a:lnSpc>
              <a:spcBef>
                <a:spcPts val="600"/>
              </a:spcBef>
            </a:pPr>
            <a:r>
              <a:rPr sz="1200" b="1" spc="-75" dirty="0">
                <a:solidFill>
                  <a:srgbClr val="0E0E0E"/>
                </a:solidFill>
                <a:latin typeface="Arial"/>
                <a:cs typeface="Arial"/>
              </a:rPr>
              <a:t>PoE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11538457" y="332395"/>
            <a:ext cx="325755" cy="297180"/>
          </a:xfrm>
          <a:custGeom>
            <a:avLst/>
            <a:gdLst/>
            <a:ahLst/>
            <a:cxnLst/>
            <a:rect l="l" t="t" r="r" b="b"/>
            <a:pathLst>
              <a:path w="325754" h="297180">
                <a:moveTo>
                  <a:pt x="52096" y="188364"/>
                </a:moveTo>
                <a:lnTo>
                  <a:pt x="9808" y="211528"/>
                </a:lnTo>
                <a:lnTo>
                  <a:pt x="0" y="242752"/>
                </a:lnTo>
                <a:lnTo>
                  <a:pt x="2575" y="259294"/>
                </a:lnTo>
                <a:lnTo>
                  <a:pt x="9838" y="273966"/>
                </a:lnTo>
                <a:lnTo>
                  <a:pt x="21122" y="285810"/>
                </a:lnTo>
                <a:lnTo>
                  <a:pt x="35758" y="293871"/>
                </a:lnTo>
                <a:lnTo>
                  <a:pt x="52140" y="297103"/>
                </a:lnTo>
                <a:lnTo>
                  <a:pt x="68361" y="295280"/>
                </a:lnTo>
                <a:lnTo>
                  <a:pt x="83305" y="288703"/>
                </a:lnTo>
                <a:lnTo>
                  <a:pt x="95854" y="277670"/>
                </a:lnTo>
                <a:lnTo>
                  <a:pt x="117419" y="259070"/>
                </a:lnTo>
                <a:lnTo>
                  <a:pt x="143141" y="248580"/>
                </a:lnTo>
                <a:lnTo>
                  <a:pt x="170851" y="246696"/>
                </a:lnTo>
                <a:lnTo>
                  <a:pt x="197278" y="246696"/>
                </a:lnTo>
                <a:lnTo>
                  <a:pt x="197277" y="238778"/>
                </a:lnTo>
                <a:lnTo>
                  <a:pt x="143157" y="236891"/>
                </a:lnTo>
                <a:lnTo>
                  <a:pt x="95854" y="207803"/>
                </a:lnTo>
                <a:lnTo>
                  <a:pt x="83288" y="196760"/>
                </a:lnTo>
                <a:lnTo>
                  <a:pt x="68328" y="190184"/>
                </a:lnTo>
                <a:lnTo>
                  <a:pt x="52096" y="188364"/>
                </a:lnTo>
                <a:close/>
              </a:path>
              <a:path w="325754" h="297180">
                <a:moveTo>
                  <a:pt x="208970" y="111964"/>
                </a:moveTo>
                <a:lnTo>
                  <a:pt x="203131" y="116651"/>
                </a:lnTo>
                <a:lnTo>
                  <a:pt x="196616" y="120421"/>
                </a:lnTo>
                <a:lnTo>
                  <a:pt x="189647" y="123146"/>
                </a:lnTo>
                <a:lnTo>
                  <a:pt x="209650" y="143427"/>
                </a:lnTo>
                <a:lnTo>
                  <a:pt x="221870" y="168428"/>
                </a:lnTo>
                <a:lnTo>
                  <a:pt x="225664" y="196013"/>
                </a:lnTo>
                <a:lnTo>
                  <a:pt x="220389" y="224047"/>
                </a:lnTo>
                <a:lnTo>
                  <a:pt x="217145" y="240472"/>
                </a:lnTo>
                <a:lnTo>
                  <a:pt x="218946" y="256749"/>
                </a:lnTo>
                <a:lnTo>
                  <a:pt x="225493" y="271756"/>
                </a:lnTo>
                <a:lnTo>
                  <a:pt x="236482" y="284369"/>
                </a:lnTo>
                <a:lnTo>
                  <a:pt x="250775" y="293034"/>
                </a:lnTo>
                <a:lnTo>
                  <a:pt x="266648" y="296894"/>
                </a:lnTo>
                <a:lnTo>
                  <a:pt x="282948" y="295850"/>
                </a:lnTo>
                <a:lnTo>
                  <a:pt x="298520" y="289799"/>
                </a:lnTo>
                <a:lnTo>
                  <a:pt x="311521" y="279293"/>
                </a:lnTo>
                <a:lnTo>
                  <a:pt x="320561" y="265654"/>
                </a:lnTo>
                <a:lnTo>
                  <a:pt x="325150" y="249936"/>
                </a:lnTo>
                <a:lnTo>
                  <a:pt x="324792" y="233195"/>
                </a:lnTo>
                <a:lnTo>
                  <a:pt x="319390" y="217359"/>
                </a:lnTo>
                <a:lnTo>
                  <a:pt x="309705" y="204184"/>
                </a:lnTo>
                <a:lnTo>
                  <a:pt x="296555" y="194492"/>
                </a:lnTo>
                <a:lnTo>
                  <a:pt x="280753" y="189109"/>
                </a:lnTo>
                <a:lnTo>
                  <a:pt x="253904" y="179689"/>
                </a:lnTo>
                <a:lnTo>
                  <a:pt x="231981" y="162600"/>
                </a:lnTo>
                <a:lnTo>
                  <a:pt x="216498" y="139479"/>
                </a:lnTo>
                <a:lnTo>
                  <a:pt x="208970" y="111964"/>
                </a:lnTo>
                <a:close/>
              </a:path>
              <a:path w="325754" h="297180">
                <a:moveTo>
                  <a:pt x="197278" y="246696"/>
                </a:moveTo>
                <a:lnTo>
                  <a:pt x="170851" y="246696"/>
                </a:lnTo>
                <a:lnTo>
                  <a:pt x="198382" y="253913"/>
                </a:lnTo>
                <a:lnTo>
                  <a:pt x="197278" y="246696"/>
                </a:lnTo>
                <a:close/>
              </a:path>
              <a:path w="325754" h="297180">
                <a:moveTo>
                  <a:pt x="198382" y="231548"/>
                </a:moveTo>
                <a:lnTo>
                  <a:pt x="170863" y="238778"/>
                </a:lnTo>
                <a:lnTo>
                  <a:pt x="197277" y="238778"/>
                </a:lnTo>
                <a:lnTo>
                  <a:pt x="198382" y="231548"/>
                </a:lnTo>
                <a:close/>
              </a:path>
              <a:path w="325754" h="297180">
                <a:moveTo>
                  <a:pt x="158016" y="0"/>
                </a:moveTo>
                <a:lnTo>
                  <a:pt x="116880" y="25163"/>
                </a:lnTo>
                <a:lnTo>
                  <a:pt x="108545" y="56422"/>
                </a:lnTo>
                <a:lnTo>
                  <a:pt x="111802" y="72841"/>
                </a:lnTo>
                <a:lnTo>
                  <a:pt x="117088" y="100866"/>
                </a:lnTo>
                <a:lnTo>
                  <a:pt x="113291" y="128445"/>
                </a:lnTo>
                <a:lnTo>
                  <a:pt x="101063" y="153446"/>
                </a:lnTo>
                <a:lnTo>
                  <a:pt x="81060" y="173742"/>
                </a:lnTo>
                <a:lnTo>
                  <a:pt x="88030" y="176468"/>
                </a:lnTo>
                <a:lnTo>
                  <a:pt x="94533" y="180241"/>
                </a:lnTo>
                <a:lnTo>
                  <a:pt x="100384" y="184924"/>
                </a:lnTo>
                <a:lnTo>
                  <a:pt x="107902" y="157416"/>
                </a:lnTo>
                <a:lnTo>
                  <a:pt x="123386" y="134307"/>
                </a:lnTo>
                <a:lnTo>
                  <a:pt x="145314" y="117220"/>
                </a:lnTo>
                <a:lnTo>
                  <a:pt x="172166" y="107780"/>
                </a:lnTo>
                <a:lnTo>
                  <a:pt x="187979" y="102390"/>
                </a:lnTo>
                <a:lnTo>
                  <a:pt x="201138" y="92689"/>
                </a:lnTo>
                <a:lnTo>
                  <a:pt x="210824" y="79502"/>
                </a:lnTo>
                <a:lnTo>
                  <a:pt x="216215" y="63652"/>
                </a:lnTo>
                <a:lnTo>
                  <a:pt x="216553" y="46914"/>
                </a:lnTo>
                <a:lnTo>
                  <a:pt x="211950" y="31201"/>
                </a:lnTo>
                <a:lnTo>
                  <a:pt x="202899" y="17568"/>
                </a:lnTo>
                <a:lnTo>
                  <a:pt x="189890" y="7070"/>
                </a:lnTo>
                <a:lnTo>
                  <a:pt x="174317" y="1030"/>
                </a:lnTo>
                <a:lnTo>
                  <a:pt x="158016" y="0"/>
                </a:lnTo>
                <a:close/>
              </a:path>
            </a:pathLst>
          </a:custGeom>
          <a:solidFill>
            <a:srgbClr val="275E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8104631" y="1664207"/>
            <a:ext cx="1584959" cy="169163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4753355" y="3945635"/>
            <a:ext cx="1082039" cy="145389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4300728" y="1812035"/>
            <a:ext cx="1918716" cy="158953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6122670" y="4392929"/>
            <a:ext cx="60960" cy="60960"/>
          </a:xfrm>
          <a:custGeom>
            <a:avLst/>
            <a:gdLst/>
            <a:ahLst/>
            <a:cxnLst/>
            <a:rect l="l" t="t" r="r" b="b"/>
            <a:pathLst>
              <a:path w="60960" h="60960">
                <a:moveTo>
                  <a:pt x="54482" y="0"/>
                </a:moveTo>
                <a:lnTo>
                  <a:pt x="6350" y="0"/>
                </a:lnTo>
                <a:lnTo>
                  <a:pt x="0" y="6477"/>
                </a:lnTo>
                <a:lnTo>
                  <a:pt x="0" y="54483"/>
                </a:lnTo>
                <a:lnTo>
                  <a:pt x="6350" y="60833"/>
                </a:lnTo>
                <a:lnTo>
                  <a:pt x="54482" y="60833"/>
                </a:lnTo>
                <a:lnTo>
                  <a:pt x="60832" y="54483"/>
                </a:lnTo>
                <a:lnTo>
                  <a:pt x="60832" y="6477"/>
                </a:lnTo>
                <a:close/>
              </a:path>
            </a:pathLst>
          </a:custGeom>
          <a:solidFill>
            <a:srgbClr val="275E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6122670" y="4652009"/>
            <a:ext cx="60960" cy="60960"/>
          </a:xfrm>
          <a:custGeom>
            <a:avLst/>
            <a:gdLst/>
            <a:ahLst/>
            <a:cxnLst/>
            <a:rect l="l" t="t" r="r" b="b"/>
            <a:pathLst>
              <a:path w="60960" h="60960">
                <a:moveTo>
                  <a:pt x="54482" y="0"/>
                </a:moveTo>
                <a:lnTo>
                  <a:pt x="6350" y="0"/>
                </a:lnTo>
                <a:lnTo>
                  <a:pt x="0" y="6476"/>
                </a:lnTo>
                <a:lnTo>
                  <a:pt x="0" y="54482"/>
                </a:lnTo>
                <a:lnTo>
                  <a:pt x="6350" y="60832"/>
                </a:lnTo>
                <a:lnTo>
                  <a:pt x="54482" y="60832"/>
                </a:lnTo>
                <a:lnTo>
                  <a:pt x="60832" y="54482"/>
                </a:lnTo>
                <a:lnTo>
                  <a:pt x="60832" y="6476"/>
                </a:lnTo>
                <a:close/>
              </a:path>
            </a:pathLst>
          </a:custGeom>
          <a:solidFill>
            <a:srgbClr val="275E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6122670" y="5276850"/>
            <a:ext cx="60960" cy="60960"/>
          </a:xfrm>
          <a:custGeom>
            <a:avLst/>
            <a:gdLst/>
            <a:ahLst/>
            <a:cxnLst/>
            <a:rect l="l" t="t" r="r" b="b"/>
            <a:pathLst>
              <a:path w="60960" h="60960">
                <a:moveTo>
                  <a:pt x="54482" y="0"/>
                </a:moveTo>
                <a:lnTo>
                  <a:pt x="6350" y="0"/>
                </a:lnTo>
                <a:lnTo>
                  <a:pt x="0" y="6477"/>
                </a:lnTo>
                <a:lnTo>
                  <a:pt x="0" y="54483"/>
                </a:lnTo>
                <a:lnTo>
                  <a:pt x="6350" y="60833"/>
                </a:lnTo>
                <a:lnTo>
                  <a:pt x="54482" y="60833"/>
                </a:lnTo>
                <a:lnTo>
                  <a:pt x="60832" y="54483"/>
                </a:lnTo>
                <a:lnTo>
                  <a:pt x="60832" y="6477"/>
                </a:lnTo>
                <a:close/>
              </a:path>
            </a:pathLst>
          </a:custGeom>
          <a:solidFill>
            <a:srgbClr val="275E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 txBox="1"/>
          <p:nvPr/>
        </p:nvSpPr>
        <p:spPr>
          <a:xfrm>
            <a:off x="6119875" y="3963360"/>
            <a:ext cx="1406907" cy="1610056"/>
          </a:xfrm>
          <a:prstGeom prst="rect">
            <a:avLst/>
          </a:prstGeom>
        </p:spPr>
        <p:txBody>
          <a:bodyPr vert="horz" wrap="square" lIns="0" tIns="628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95"/>
              </a:spcBef>
            </a:pPr>
            <a:r>
              <a:rPr sz="1600" b="1" spc="-20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VP-EXT-22</a:t>
            </a:r>
            <a:endParaRPr sz="16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  <a:p>
            <a:pPr marL="179705">
              <a:lnSpc>
                <a:spcPct val="100000"/>
              </a:lnSpc>
              <a:spcBef>
                <a:spcPts val="300"/>
              </a:spcBef>
            </a:pPr>
            <a:r>
              <a:rPr sz="1200" b="1" spc="20" dirty="0">
                <a:solidFill>
                  <a:srgbClr val="0E0E0E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 </a:t>
            </a:r>
            <a:r>
              <a:rPr sz="1200" b="1" spc="-15" dirty="0">
                <a:solidFill>
                  <a:srgbClr val="0E0E0E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× </a:t>
            </a:r>
            <a:r>
              <a:rPr sz="1200" b="1" spc="-80" dirty="0">
                <a:solidFill>
                  <a:srgbClr val="0E0E0E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RJ-25</a:t>
            </a:r>
            <a:r>
              <a:rPr sz="1200" b="1" spc="-135" dirty="0">
                <a:solidFill>
                  <a:srgbClr val="0E0E0E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200" b="1" spc="-35" dirty="0">
                <a:solidFill>
                  <a:srgbClr val="0E0E0E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(6P6C)</a:t>
            </a:r>
            <a:endParaRPr sz="12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marL="179705" marR="153035" algn="just">
              <a:lnSpc>
                <a:spcPct val="100000"/>
              </a:lnSpc>
              <a:spcBef>
                <a:spcPts val="600"/>
              </a:spcBef>
            </a:pPr>
            <a:r>
              <a:rPr sz="1200" b="1" spc="15" dirty="0">
                <a:solidFill>
                  <a:srgbClr val="0E0E0E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22 </a:t>
            </a:r>
            <a:r>
              <a:rPr sz="1200" b="1" spc="40" dirty="0">
                <a:solidFill>
                  <a:srgbClr val="0E0E0E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клавиши  </a:t>
            </a:r>
            <a:r>
              <a:rPr sz="1200" b="1" spc="-40" dirty="0">
                <a:solidFill>
                  <a:srgbClr val="0E0E0E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со </a:t>
            </a:r>
            <a:r>
              <a:rPr sz="1200" b="1" dirty="0">
                <a:solidFill>
                  <a:srgbClr val="0E0E0E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световой  </a:t>
            </a:r>
            <a:r>
              <a:rPr sz="1200" b="1" spc="55" dirty="0">
                <a:solidFill>
                  <a:srgbClr val="0E0E0E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и</a:t>
            </a:r>
            <a:r>
              <a:rPr sz="1200" b="1" spc="60" dirty="0">
                <a:solidFill>
                  <a:srgbClr val="0E0E0E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н</a:t>
            </a:r>
            <a:r>
              <a:rPr sz="1200" b="1" spc="45" dirty="0">
                <a:solidFill>
                  <a:srgbClr val="0E0E0E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дик</a:t>
            </a:r>
            <a:r>
              <a:rPr sz="1200" b="1" spc="30" dirty="0">
                <a:solidFill>
                  <a:srgbClr val="0E0E0E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а</a:t>
            </a:r>
            <a:r>
              <a:rPr sz="1200" b="1" spc="40" dirty="0">
                <a:solidFill>
                  <a:srgbClr val="0E0E0E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ц</a:t>
            </a:r>
            <a:r>
              <a:rPr sz="1200" b="1" spc="45" dirty="0">
                <a:solidFill>
                  <a:srgbClr val="0E0E0E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и</a:t>
            </a:r>
            <a:r>
              <a:rPr sz="1200" b="1" spc="50" dirty="0">
                <a:solidFill>
                  <a:srgbClr val="0E0E0E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е</a:t>
            </a:r>
            <a:r>
              <a:rPr sz="1200" b="1" spc="75" dirty="0">
                <a:solidFill>
                  <a:srgbClr val="0E0E0E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й</a:t>
            </a:r>
            <a:endParaRPr sz="12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marL="179705">
              <a:lnSpc>
                <a:spcPct val="100000"/>
              </a:lnSpc>
              <a:spcBef>
                <a:spcPts val="600"/>
              </a:spcBef>
            </a:pPr>
            <a:r>
              <a:rPr sz="1200" b="1" spc="20" dirty="0">
                <a:solidFill>
                  <a:srgbClr val="0E0E0E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Цветной</a:t>
            </a:r>
            <a:endParaRPr sz="12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marL="179705">
              <a:lnSpc>
                <a:spcPct val="100000"/>
              </a:lnSpc>
            </a:pPr>
            <a:r>
              <a:rPr sz="1200" b="1" spc="-15" dirty="0">
                <a:solidFill>
                  <a:srgbClr val="0E0E0E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LCD-дисплей</a:t>
            </a:r>
            <a:endParaRPr sz="12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4412107" y="4488941"/>
            <a:ext cx="22860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spc="-40" dirty="0">
                <a:solidFill>
                  <a:srgbClr val="275EC6"/>
                </a:solidFill>
                <a:latin typeface="Arial"/>
                <a:cs typeface="Arial"/>
              </a:rPr>
              <a:t>+</a:t>
            </a:r>
            <a:endParaRPr sz="2800">
              <a:latin typeface="Arial"/>
              <a:cs typeface="Arial"/>
            </a:endParaRPr>
          </a:p>
        </p:txBody>
      </p:sp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90D39EAD-A774-3C12-6E72-3105A11B1C6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4140" y="6116850"/>
            <a:ext cx="1971216" cy="450662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E2ED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167628" y="2165604"/>
            <a:ext cx="4204970" cy="1861185"/>
          </a:xfrm>
          <a:custGeom>
            <a:avLst/>
            <a:gdLst/>
            <a:ahLst/>
            <a:cxnLst/>
            <a:rect l="l" t="t" r="r" b="b"/>
            <a:pathLst>
              <a:path w="4204970" h="1861185">
                <a:moveTo>
                  <a:pt x="4020820" y="0"/>
                </a:moveTo>
                <a:lnTo>
                  <a:pt x="183896" y="0"/>
                </a:lnTo>
                <a:lnTo>
                  <a:pt x="134996" y="6566"/>
                </a:lnTo>
                <a:lnTo>
                  <a:pt x="91063" y="25098"/>
                </a:lnTo>
                <a:lnTo>
                  <a:pt x="53848" y="53847"/>
                </a:lnTo>
                <a:lnTo>
                  <a:pt x="25098" y="91063"/>
                </a:lnTo>
                <a:lnTo>
                  <a:pt x="6566" y="134996"/>
                </a:lnTo>
                <a:lnTo>
                  <a:pt x="0" y="183896"/>
                </a:lnTo>
                <a:lnTo>
                  <a:pt x="0" y="1676908"/>
                </a:lnTo>
                <a:lnTo>
                  <a:pt x="6566" y="1725807"/>
                </a:lnTo>
                <a:lnTo>
                  <a:pt x="25098" y="1769740"/>
                </a:lnTo>
                <a:lnTo>
                  <a:pt x="53847" y="1806956"/>
                </a:lnTo>
                <a:lnTo>
                  <a:pt x="91063" y="1835705"/>
                </a:lnTo>
                <a:lnTo>
                  <a:pt x="134996" y="1854237"/>
                </a:lnTo>
                <a:lnTo>
                  <a:pt x="183896" y="1860804"/>
                </a:lnTo>
                <a:lnTo>
                  <a:pt x="4020820" y="1860804"/>
                </a:lnTo>
                <a:lnTo>
                  <a:pt x="4069719" y="1854237"/>
                </a:lnTo>
                <a:lnTo>
                  <a:pt x="4113652" y="1835705"/>
                </a:lnTo>
                <a:lnTo>
                  <a:pt x="4150867" y="1806956"/>
                </a:lnTo>
                <a:lnTo>
                  <a:pt x="4179617" y="1769740"/>
                </a:lnTo>
                <a:lnTo>
                  <a:pt x="4198149" y="1725807"/>
                </a:lnTo>
                <a:lnTo>
                  <a:pt x="4204716" y="1676908"/>
                </a:lnTo>
                <a:lnTo>
                  <a:pt x="4204716" y="183896"/>
                </a:lnTo>
                <a:lnTo>
                  <a:pt x="4198149" y="134996"/>
                </a:lnTo>
                <a:lnTo>
                  <a:pt x="4179617" y="91063"/>
                </a:lnTo>
                <a:lnTo>
                  <a:pt x="4150868" y="53848"/>
                </a:lnTo>
                <a:lnTo>
                  <a:pt x="4113652" y="25098"/>
                </a:lnTo>
                <a:lnTo>
                  <a:pt x="4069719" y="6566"/>
                </a:lnTo>
                <a:lnTo>
                  <a:pt x="402082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281928" y="2278379"/>
            <a:ext cx="2097405" cy="1633855"/>
          </a:xfrm>
          <a:custGeom>
            <a:avLst/>
            <a:gdLst/>
            <a:ahLst/>
            <a:cxnLst/>
            <a:rect l="l" t="t" r="r" b="b"/>
            <a:pathLst>
              <a:path w="2097404" h="1633854">
                <a:moveTo>
                  <a:pt x="1992249" y="0"/>
                </a:moveTo>
                <a:lnTo>
                  <a:pt x="104775" y="0"/>
                </a:lnTo>
                <a:lnTo>
                  <a:pt x="63972" y="8227"/>
                </a:lnTo>
                <a:lnTo>
                  <a:pt x="30670" y="30670"/>
                </a:lnTo>
                <a:lnTo>
                  <a:pt x="8227" y="63972"/>
                </a:lnTo>
                <a:lnTo>
                  <a:pt x="0" y="104775"/>
                </a:lnTo>
                <a:lnTo>
                  <a:pt x="0" y="1528953"/>
                </a:lnTo>
                <a:lnTo>
                  <a:pt x="8227" y="1569755"/>
                </a:lnTo>
                <a:lnTo>
                  <a:pt x="30670" y="1603057"/>
                </a:lnTo>
                <a:lnTo>
                  <a:pt x="63972" y="1625500"/>
                </a:lnTo>
                <a:lnTo>
                  <a:pt x="104775" y="1633728"/>
                </a:lnTo>
                <a:lnTo>
                  <a:pt x="1992249" y="1633728"/>
                </a:lnTo>
                <a:lnTo>
                  <a:pt x="2033051" y="1625500"/>
                </a:lnTo>
                <a:lnTo>
                  <a:pt x="2066353" y="1603057"/>
                </a:lnTo>
                <a:lnTo>
                  <a:pt x="2088796" y="1569755"/>
                </a:lnTo>
                <a:lnTo>
                  <a:pt x="2097024" y="1528953"/>
                </a:lnTo>
                <a:lnTo>
                  <a:pt x="2097024" y="104775"/>
                </a:lnTo>
                <a:lnTo>
                  <a:pt x="2088796" y="63972"/>
                </a:lnTo>
                <a:lnTo>
                  <a:pt x="2066353" y="30670"/>
                </a:lnTo>
                <a:lnTo>
                  <a:pt x="2033051" y="8227"/>
                </a:lnTo>
                <a:lnTo>
                  <a:pt x="1992249" y="0"/>
                </a:lnTo>
                <a:close/>
              </a:path>
            </a:pathLst>
          </a:custGeom>
          <a:solidFill>
            <a:srgbClr val="E2EDFF">
              <a:alpha val="36862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819655" y="4165091"/>
            <a:ext cx="4204970" cy="1862455"/>
          </a:xfrm>
          <a:custGeom>
            <a:avLst/>
            <a:gdLst/>
            <a:ahLst/>
            <a:cxnLst/>
            <a:rect l="l" t="t" r="r" b="b"/>
            <a:pathLst>
              <a:path w="4204970" h="1862454">
                <a:moveTo>
                  <a:pt x="4020693" y="0"/>
                </a:moveTo>
                <a:lnTo>
                  <a:pt x="184023" y="0"/>
                </a:lnTo>
                <a:lnTo>
                  <a:pt x="135113" y="6575"/>
                </a:lnTo>
                <a:lnTo>
                  <a:pt x="91157" y="25131"/>
                </a:lnTo>
                <a:lnTo>
                  <a:pt x="53911" y="53911"/>
                </a:lnTo>
                <a:lnTo>
                  <a:pt x="25131" y="91157"/>
                </a:lnTo>
                <a:lnTo>
                  <a:pt x="6575" y="135113"/>
                </a:lnTo>
                <a:lnTo>
                  <a:pt x="0" y="184022"/>
                </a:lnTo>
                <a:lnTo>
                  <a:pt x="0" y="1678279"/>
                </a:lnTo>
                <a:lnTo>
                  <a:pt x="6575" y="1727208"/>
                </a:lnTo>
                <a:lnTo>
                  <a:pt x="25131" y="1771173"/>
                </a:lnTo>
                <a:lnTo>
                  <a:pt x="53911" y="1808422"/>
                </a:lnTo>
                <a:lnTo>
                  <a:pt x="91157" y="1837200"/>
                </a:lnTo>
                <a:lnTo>
                  <a:pt x="135113" y="1855753"/>
                </a:lnTo>
                <a:lnTo>
                  <a:pt x="184023" y="1862327"/>
                </a:lnTo>
                <a:lnTo>
                  <a:pt x="4020693" y="1862327"/>
                </a:lnTo>
                <a:lnTo>
                  <a:pt x="4069602" y="1855753"/>
                </a:lnTo>
                <a:lnTo>
                  <a:pt x="4113558" y="1837200"/>
                </a:lnTo>
                <a:lnTo>
                  <a:pt x="4150804" y="1808422"/>
                </a:lnTo>
                <a:lnTo>
                  <a:pt x="4179584" y="1771173"/>
                </a:lnTo>
                <a:lnTo>
                  <a:pt x="4198140" y="1727208"/>
                </a:lnTo>
                <a:lnTo>
                  <a:pt x="4204716" y="1678279"/>
                </a:lnTo>
                <a:lnTo>
                  <a:pt x="4204716" y="184022"/>
                </a:lnTo>
                <a:lnTo>
                  <a:pt x="4198140" y="135113"/>
                </a:lnTo>
                <a:lnTo>
                  <a:pt x="4179584" y="91157"/>
                </a:lnTo>
                <a:lnTo>
                  <a:pt x="4150804" y="53911"/>
                </a:lnTo>
                <a:lnTo>
                  <a:pt x="4113558" y="25131"/>
                </a:lnTo>
                <a:lnTo>
                  <a:pt x="4069602" y="6575"/>
                </a:lnTo>
                <a:lnTo>
                  <a:pt x="402069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933955" y="4279391"/>
            <a:ext cx="2095500" cy="1633855"/>
          </a:xfrm>
          <a:custGeom>
            <a:avLst/>
            <a:gdLst/>
            <a:ahLst/>
            <a:cxnLst/>
            <a:rect l="l" t="t" r="r" b="b"/>
            <a:pathLst>
              <a:path w="2095500" h="1633854">
                <a:moveTo>
                  <a:pt x="1990724" y="0"/>
                </a:moveTo>
                <a:lnTo>
                  <a:pt x="104775" y="0"/>
                </a:lnTo>
                <a:lnTo>
                  <a:pt x="63972" y="8227"/>
                </a:lnTo>
                <a:lnTo>
                  <a:pt x="30670" y="30670"/>
                </a:lnTo>
                <a:lnTo>
                  <a:pt x="8227" y="63972"/>
                </a:lnTo>
                <a:lnTo>
                  <a:pt x="0" y="104774"/>
                </a:lnTo>
                <a:lnTo>
                  <a:pt x="0" y="1528952"/>
                </a:lnTo>
                <a:lnTo>
                  <a:pt x="8227" y="1569734"/>
                </a:lnTo>
                <a:lnTo>
                  <a:pt x="30670" y="1603038"/>
                </a:lnTo>
                <a:lnTo>
                  <a:pt x="63972" y="1625493"/>
                </a:lnTo>
                <a:lnTo>
                  <a:pt x="104775" y="1633727"/>
                </a:lnTo>
                <a:lnTo>
                  <a:pt x="1990724" y="1633727"/>
                </a:lnTo>
                <a:lnTo>
                  <a:pt x="2031527" y="1625493"/>
                </a:lnTo>
                <a:lnTo>
                  <a:pt x="2064829" y="1603038"/>
                </a:lnTo>
                <a:lnTo>
                  <a:pt x="2087272" y="1569734"/>
                </a:lnTo>
                <a:lnTo>
                  <a:pt x="2095499" y="1528952"/>
                </a:lnTo>
                <a:lnTo>
                  <a:pt x="2095499" y="104774"/>
                </a:lnTo>
                <a:lnTo>
                  <a:pt x="2087272" y="63972"/>
                </a:lnTo>
                <a:lnTo>
                  <a:pt x="2064829" y="30670"/>
                </a:lnTo>
                <a:lnTo>
                  <a:pt x="2031527" y="8227"/>
                </a:lnTo>
                <a:lnTo>
                  <a:pt x="1990724" y="0"/>
                </a:lnTo>
                <a:close/>
              </a:path>
            </a:pathLst>
          </a:custGeom>
          <a:solidFill>
            <a:srgbClr val="E2EDFF">
              <a:alpha val="36862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167628" y="4165091"/>
            <a:ext cx="4204970" cy="1862455"/>
          </a:xfrm>
          <a:custGeom>
            <a:avLst/>
            <a:gdLst/>
            <a:ahLst/>
            <a:cxnLst/>
            <a:rect l="l" t="t" r="r" b="b"/>
            <a:pathLst>
              <a:path w="4204970" h="1862454">
                <a:moveTo>
                  <a:pt x="4020693" y="0"/>
                </a:moveTo>
                <a:lnTo>
                  <a:pt x="184023" y="0"/>
                </a:lnTo>
                <a:lnTo>
                  <a:pt x="135113" y="6575"/>
                </a:lnTo>
                <a:lnTo>
                  <a:pt x="91157" y="25131"/>
                </a:lnTo>
                <a:lnTo>
                  <a:pt x="53911" y="53911"/>
                </a:lnTo>
                <a:lnTo>
                  <a:pt x="25131" y="91157"/>
                </a:lnTo>
                <a:lnTo>
                  <a:pt x="6575" y="135113"/>
                </a:lnTo>
                <a:lnTo>
                  <a:pt x="0" y="184022"/>
                </a:lnTo>
                <a:lnTo>
                  <a:pt x="0" y="1678279"/>
                </a:lnTo>
                <a:lnTo>
                  <a:pt x="6575" y="1727208"/>
                </a:lnTo>
                <a:lnTo>
                  <a:pt x="25131" y="1771173"/>
                </a:lnTo>
                <a:lnTo>
                  <a:pt x="53911" y="1808422"/>
                </a:lnTo>
                <a:lnTo>
                  <a:pt x="91157" y="1837200"/>
                </a:lnTo>
                <a:lnTo>
                  <a:pt x="135113" y="1855753"/>
                </a:lnTo>
                <a:lnTo>
                  <a:pt x="184023" y="1862327"/>
                </a:lnTo>
                <a:lnTo>
                  <a:pt x="4020693" y="1862327"/>
                </a:lnTo>
                <a:lnTo>
                  <a:pt x="4069602" y="1855753"/>
                </a:lnTo>
                <a:lnTo>
                  <a:pt x="4113558" y="1837200"/>
                </a:lnTo>
                <a:lnTo>
                  <a:pt x="4150804" y="1808422"/>
                </a:lnTo>
                <a:lnTo>
                  <a:pt x="4179584" y="1771173"/>
                </a:lnTo>
                <a:lnTo>
                  <a:pt x="4198140" y="1727208"/>
                </a:lnTo>
                <a:lnTo>
                  <a:pt x="4204716" y="1678279"/>
                </a:lnTo>
                <a:lnTo>
                  <a:pt x="4204716" y="184022"/>
                </a:lnTo>
                <a:lnTo>
                  <a:pt x="4198140" y="135113"/>
                </a:lnTo>
                <a:lnTo>
                  <a:pt x="4179584" y="91157"/>
                </a:lnTo>
                <a:lnTo>
                  <a:pt x="4150804" y="53911"/>
                </a:lnTo>
                <a:lnTo>
                  <a:pt x="4113558" y="25131"/>
                </a:lnTo>
                <a:lnTo>
                  <a:pt x="4069602" y="6575"/>
                </a:lnTo>
                <a:lnTo>
                  <a:pt x="402069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281928" y="4279391"/>
            <a:ext cx="2097405" cy="1633855"/>
          </a:xfrm>
          <a:custGeom>
            <a:avLst/>
            <a:gdLst/>
            <a:ahLst/>
            <a:cxnLst/>
            <a:rect l="l" t="t" r="r" b="b"/>
            <a:pathLst>
              <a:path w="2097404" h="1633854">
                <a:moveTo>
                  <a:pt x="1992249" y="0"/>
                </a:moveTo>
                <a:lnTo>
                  <a:pt x="104775" y="0"/>
                </a:lnTo>
                <a:lnTo>
                  <a:pt x="63972" y="8227"/>
                </a:lnTo>
                <a:lnTo>
                  <a:pt x="30670" y="30670"/>
                </a:lnTo>
                <a:lnTo>
                  <a:pt x="8227" y="63972"/>
                </a:lnTo>
                <a:lnTo>
                  <a:pt x="0" y="104774"/>
                </a:lnTo>
                <a:lnTo>
                  <a:pt x="0" y="1528952"/>
                </a:lnTo>
                <a:lnTo>
                  <a:pt x="8227" y="1569734"/>
                </a:lnTo>
                <a:lnTo>
                  <a:pt x="30670" y="1603038"/>
                </a:lnTo>
                <a:lnTo>
                  <a:pt x="63972" y="1625493"/>
                </a:lnTo>
                <a:lnTo>
                  <a:pt x="104775" y="1633727"/>
                </a:lnTo>
                <a:lnTo>
                  <a:pt x="1992249" y="1633727"/>
                </a:lnTo>
                <a:lnTo>
                  <a:pt x="2033051" y="1625493"/>
                </a:lnTo>
                <a:lnTo>
                  <a:pt x="2066353" y="1603038"/>
                </a:lnTo>
                <a:lnTo>
                  <a:pt x="2088796" y="1569734"/>
                </a:lnTo>
                <a:lnTo>
                  <a:pt x="2097024" y="1528952"/>
                </a:lnTo>
                <a:lnTo>
                  <a:pt x="2097024" y="104774"/>
                </a:lnTo>
                <a:lnTo>
                  <a:pt x="2088796" y="63972"/>
                </a:lnTo>
                <a:lnTo>
                  <a:pt x="2066353" y="30670"/>
                </a:lnTo>
                <a:lnTo>
                  <a:pt x="2033051" y="8227"/>
                </a:lnTo>
                <a:lnTo>
                  <a:pt x="1992249" y="0"/>
                </a:lnTo>
                <a:close/>
              </a:path>
            </a:pathLst>
          </a:custGeom>
          <a:solidFill>
            <a:srgbClr val="E2EDFF">
              <a:alpha val="36862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819655" y="2165604"/>
            <a:ext cx="4204970" cy="1861185"/>
          </a:xfrm>
          <a:custGeom>
            <a:avLst/>
            <a:gdLst/>
            <a:ahLst/>
            <a:cxnLst/>
            <a:rect l="l" t="t" r="r" b="b"/>
            <a:pathLst>
              <a:path w="4204970" h="1861185">
                <a:moveTo>
                  <a:pt x="4020820" y="0"/>
                </a:moveTo>
                <a:lnTo>
                  <a:pt x="183895" y="0"/>
                </a:lnTo>
                <a:lnTo>
                  <a:pt x="134996" y="6566"/>
                </a:lnTo>
                <a:lnTo>
                  <a:pt x="91063" y="25098"/>
                </a:lnTo>
                <a:lnTo>
                  <a:pt x="53847" y="53847"/>
                </a:lnTo>
                <a:lnTo>
                  <a:pt x="25098" y="91063"/>
                </a:lnTo>
                <a:lnTo>
                  <a:pt x="6566" y="134996"/>
                </a:lnTo>
                <a:lnTo>
                  <a:pt x="0" y="183896"/>
                </a:lnTo>
                <a:lnTo>
                  <a:pt x="0" y="1676908"/>
                </a:lnTo>
                <a:lnTo>
                  <a:pt x="6566" y="1725807"/>
                </a:lnTo>
                <a:lnTo>
                  <a:pt x="25098" y="1769740"/>
                </a:lnTo>
                <a:lnTo>
                  <a:pt x="53848" y="1806956"/>
                </a:lnTo>
                <a:lnTo>
                  <a:pt x="91063" y="1835705"/>
                </a:lnTo>
                <a:lnTo>
                  <a:pt x="134996" y="1854237"/>
                </a:lnTo>
                <a:lnTo>
                  <a:pt x="183895" y="1860804"/>
                </a:lnTo>
                <a:lnTo>
                  <a:pt x="4020820" y="1860804"/>
                </a:lnTo>
                <a:lnTo>
                  <a:pt x="4069719" y="1854237"/>
                </a:lnTo>
                <a:lnTo>
                  <a:pt x="4113652" y="1835705"/>
                </a:lnTo>
                <a:lnTo>
                  <a:pt x="4150868" y="1806956"/>
                </a:lnTo>
                <a:lnTo>
                  <a:pt x="4179617" y="1769740"/>
                </a:lnTo>
                <a:lnTo>
                  <a:pt x="4198149" y="1725807"/>
                </a:lnTo>
                <a:lnTo>
                  <a:pt x="4204716" y="1676908"/>
                </a:lnTo>
                <a:lnTo>
                  <a:pt x="4204716" y="183896"/>
                </a:lnTo>
                <a:lnTo>
                  <a:pt x="4198149" y="134996"/>
                </a:lnTo>
                <a:lnTo>
                  <a:pt x="4179617" y="91063"/>
                </a:lnTo>
                <a:lnTo>
                  <a:pt x="4150868" y="53848"/>
                </a:lnTo>
                <a:lnTo>
                  <a:pt x="4113652" y="25098"/>
                </a:lnTo>
                <a:lnTo>
                  <a:pt x="4069719" y="6566"/>
                </a:lnTo>
                <a:lnTo>
                  <a:pt x="402082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933955" y="2278379"/>
            <a:ext cx="2095500" cy="1633855"/>
          </a:xfrm>
          <a:custGeom>
            <a:avLst/>
            <a:gdLst/>
            <a:ahLst/>
            <a:cxnLst/>
            <a:rect l="l" t="t" r="r" b="b"/>
            <a:pathLst>
              <a:path w="2095500" h="1633854">
                <a:moveTo>
                  <a:pt x="1990724" y="0"/>
                </a:moveTo>
                <a:lnTo>
                  <a:pt x="104775" y="0"/>
                </a:lnTo>
                <a:lnTo>
                  <a:pt x="63972" y="8227"/>
                </a:lnTo>
                <a:lnTo>
                  <a:pt x="30670" y="30670"/>
                </a:lnTo>
                <a:lnTo>
                  <a:pt x="8227" y="63972"/>
                </a:lnTo>
                <a:lnTo>
                  <a:pt x="0" y="104775"/>
                </a:lnTo>
                <a:lnTo>
                  <a:pt x="0" y="1528953"/>
                </a:lnTo>
                <a:lnTo>
                  <a:pt x="8227" y="1569755"/>
                </a:lnTo>
                <a:lnTo>
                  <a:pt x="30670" y="1603057"/>
                </a:lnTo>
                <a:lnTo>
                  <a:pt x="63972" y="1625500"/>
                </a:lnTo>
                <a:lnTo>
                  <a:pt x="104775" y="1633728"/>
                </a:lnTo>
                <a:lnTo>
                  <a:pt x="1990724" y="1633728"/>
                </a:lnTo>
                <a:lnTo>
                  <a:pt x="2031527" y="1625500"/>
                </a:lnTo>
                <a:lnTo>
                  <a:pt x="2064829" y="1603057"/>
                </a:lnTo>
                <a:lnTo>
                  <a:pt x="2087272" y="1569755"/>
                </a:lnTo>
                <a:lnTo>
                  <a:pt x="2095499" y="1528953"/>
                </a:lnTo>
                <a:lnTo>
                  <a:pt x="2095499" y="104775"/>
                </a:lnTo>
                <a:lnTo>
                  <a:pt x="2087272" y="63972"/>
                </a:lnTo>
                <a:lnTo>
                  <a:pt x="2064829" y="30670"/>
                </a:lnTo>
                <a:lnTo>
                  <a:pt x="2031527" y="8227"/>
                </a:lnTo>
                <a:lnTo>
                  <a:pt x="1990724" y="0"/>
                </a:lnTo>
                <a:close/>
              </a:path>
            </a:pathLst>
          </a:custGeom>
          <a:solidFill>
            <a:srgbClr val="E2EDFF">
              <a:alpha val="36862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199254" y="2783585"/>
            <a:ext cx="48260" cy="56515"/>
          </a:xfrm>
          <a:custGeom>
            <a:avLst/>
            <a:gdLst/>
            <a:ahLst/>
            <a:cxnLst/>
            <a:rect l="l" t="t" r="r" b="b"/>
            <a:pathLst>
              <a:path w="48260" h="56514">
                <a:moveTo>
                  <a:pt x="42799" y="0"/>
                </a:moveTo>
                <a:lnTo>
                  <a:pt x="5080" y="0"/>
                </a:lnTo>
                <a:lnTo>
                  <a:pt x="0" y="5968"/>
                </a:lnTo>
                <a:lnTo>
                  <a:pt x="0" y="50546"/>
                </a:lnTo>
                <a:lnTo>
                  <a:pt x="5080" y="56387"/>
                </a:lnTo>
                <a:lnTo>
                  <a:pt x="42799" y="56387"/>
                </a:lnTo>
                <a:lnTo>
                  <a:pt x="47752" y="50546"/>
                </a:lnTo>
                <a:lnTo>
                  <a:pt x="47752" y="5968"/>
                </a:lnTo>
                <a:close/>
              </a:path>
            </a:pathLst>
          </a:custGeom>
          <a:solidFill>
            <a:srgbClr val="275E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199254" y="2951226"/>
            <a:ext cx="48260" cy="56515"/>
          </a:xfrm>
          <a:custGeom>
            <a:avLst/>
            <a:gdLst/>
            <a:ahLst/>
            <a:cxnLst/>
            <a:rect l="l" t="t" r="r" b="b"/>
            <a:pathLst>
              <a:path w="48260" h="56514">
                <a:moveTo>
                  <a:pt x="42799" y="0"/>
                </a:moveTo>
                <a:lnTo>
                  <a:pt x="5080" y="0"/>
                </a:lnTo>
                <a:lnTo>
                  <a:pt x="0" y="5969"/>
                </a:lnTo>
                <a:lnTo>
                  <a:pt x="0" y="50546"/>
                </a:lnTo>
                <a:lnTo>
                  <a:pt x="5080" y="56387"/>
                </a:lnTo>
                <a:lnTo>
                  <a:pt x="42799" y="56387"/>
                </a:lnTo>
                <a:lnTo>
                  <a:pt x="47752" y="50546"/>
                </a:lnTo>
                <a:lnTo>
                  <a:pt x="47752" y="5969"/>
                </a:lnTo>
                <a:close/>
              </a:path>
            </a:pathLst>
          </a:custGeom>
          <a:solidFill>
            <a:srgbClr val="275E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199254" y="3118866"/>
            <a:ext cx="48260" cy="56515"/>
          </a:xfrm>
          <a:custGeom>
            <a:avLst/>
            <a:gdLst/>
            <a:ahLst/>
            <a:cxnLst/>
            <a:rect l="l" t="t" r="r" b="b"/>
            <a:pathLst>
              <a:path w="48260" h="56514">
                <a:moveTo>
                  <a:pt x="42799" y="0"/>
                </a:moveTo>
                <a:lnTo>
                  <a:pt x="5080" y="0"/>
                </a:lnTo>
                <a:lnTo>
                  <a:pt x="0" y="5969"/>
                </a:lnTo>
                <a:lnTo>
                  <a:pt x="0" y="50546"/>
                </a:lnTo>
                <a:lnTo>
                  <a:pt x="5080" y="56387"/>
                </a:lnTo>
                <a:lnTo>
                  <a:pt x="42799" y="56387"/>
                </a:lnTo>
                <a:lnTo>
                  <a:pt x="47752" y="50546"/>
                </a:lnTo>
                <a:lnTo>
                  <a:pt x="47752" y="5969"/>
                </a:lnTo>
                <a:close/>
              </a:path>
            </a:pathLst>
          </a:custGeom>
          <a:solidFill>
            <a:srgbClr val="275E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199254" y="3286505"/>
            <a:ext cx="48260" cy="56515"/>
          </a:xfrm>
          <a:custGeom>
            <a:avLst/>
            <a:gdLst/>
            <a:ahLst/>
            <a:cxnLst/>
            <a:rect l="l" t="t" r="r" b="b"/>
            <a:pathLst>
              <a:path w="48260" h="56514">
                <a:moveTo>
                  <a:pt x="42799" y="0"/>
                </a:moveTo>
                <a:lnTo>
                  <a:pt x="5080" y="0"/>
                </a:lnTo>
                <a:lnTo>
                  <a:pt x="0" y="5969"/>
                </a:lnTo>
                <a:lnTo>
                  <a:pt x="0" y="50546"/>
                </a:lnTo>
                <a:lnTo>
                  <a:pt x="5080" y="56388"/>
                </a:lnTo>
                <a:lnTo>
                  <a:pt x="42799" y="56388"/>
                </a:lnTo>
                <a:lnTo>
                  <a:pt x="47752" y="50546"/>
                </a:lnTo>
                <a:lnTo>
                  <a:pt x="47752" y="5969"/>
                </a:lnTo>
                <a:close/>
              </a:path>
            </a:pathLst>
          </a:custGeom>
          <a:solidFill>
            <a:srgbClr val="275E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199254" y="3454146"/>
            <a:ext cx="48260" cy="56515"/>
          </a:xfrm>
          <a:custGeom>
            <a:avLst/>
            <a:gdLst/>
            <a:ahLst/>
            <a:cxnLst/>
            <a:rect l="l" t="t" r="r" b="b"/>
            <a:pathLst>
              <a:path w="48260" h="56514">
                <a:moveTo>
                  <a:pt x="42799" y="0"/>
                </a:moveTo>
                <a:lnTo>
                  <a:pt x="5080" y="0"/>
                </a:lnTo>
                <a:lnTo>
                  <a:pt x="0" y="5968"/>
                </a:lnTo>
                <a:lnTo>
                  <a:pt x="0" y="50545"/>
                </a:lnTo>
                <a:lnTo>
                  <a:pt x="5080" y="56387"/>
                </a:lnTo>
                <a:lnTo>
                  <a:pt x="42799" y="56387"/>
                </a:lnTo>
                <a:lnTo>
                  <a:pt x="47752" y="50545"/>
                </a:lnTo>
                <a:lnTo>
                  <a:pt x="47752" y="5968"/>
                </a:lnTo>
                <a:close/>
              </a:path>
            </a:pathLst>
          </a:custGeom>
          <a:solidFill>
            <a:srgbClr val="275E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4184649" y="2407896"/>
            <a:ext cx="1519679" cy="1322798"/>
          </a:xfrm>
          <a:prstGeom prst="rect">
            <a:avLst/>
          </a:prstGeom>
        </p:spPr>
        <p:txBody>
          <a:bodyPr vert="horz" wrap="square" lIns="0" tIns="527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15"/>
              </a:spcBef>
            </a:pPr>
            <a:r>
              <a:rPr sz="1400" b="1" spc="35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TAU-1M.IP</a:t>
            </a:r>
            <a:endParaRPr sz="14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  <a:p>
            <a:pPr marL="307975" indent="-116205">
              <a:lnSpc>
                <a:spcPct val="100000"/>
              </a:lnSpc>
              <a:spcBef>
                <a:spcPts val="254"/>
              </a:spcBef>
              <a:buAutoNum type="arabicPlain"/>
              <a:tabLst>
                <a:tab pos="308610" algn="l"/>
              </a:tabLst>
            </a:pPr>
            <a:r>
              <a:rPr sz="1100" b="1" spc="-1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×</a:t>
            </a:r>
            <a:r>
              <a:rPr sz="1100" b="1" spc="-35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100" b="1" spc="-9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FXS</a:t>
            </a:r>
            <a:endParaRPr sz="11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marL="307975" indent="-116205">
              <a:lnSpc>
                <a:spcPct val="100000"/>
              </a:lnSpc>
              <a:buAutoNum type="arabicPlain"/>
              <a:tabLst>
                <a:tab pos="308610" algn="l"/>
              </a:tabLst>
            </a:pPr>
            <a:r>
              <a:rPr sz="1100" b="1" spc="-1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×</a:t>
            </a:r>
            <a:r>
              <a:rPr sz="1100" b="1" spc="-35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100" b="1" spc="-3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LAN</a:t>
            </a:r>
            <a:endParaRPr sz="11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marL="192405">
              <a:lnSpc>
                <a:spcPct val="100000"/>
              </a:lnSpc>
              <a:spcBef>
                <a:spcPts val="5"/>
              </a:spcBef>
            </a:pPr>
            <a:r>
              <a:rPr sz="1100" b="1" spc="15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 </a:t>
            </a:r>
            <a:r>
              <a:rPr sz="1100" b="1" spc="-15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×</a:t>
            </a:r>
            <a:r>
              <a:rPr sz="1100" b="1" spc="-75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100" b="1" spc="-5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WAN</a:t>
            </a:r>
            <a:endParaRPr sz="11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marL="192405" marR="687705">
              <a:lnSpc>
                <a:spcPct val="100000"/>
              </a:lnSpc>
            </a:pPr>
            <a:r>
              <a:rPr sz="1100" b="1" spc="-6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USB</a:t>
            </a:r>
            <a:r>
              <a:rPr sz="1100" b="1" spc="-12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100" b="1" spc="1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2.0  3G/4G</a:t>
            </a:r>
            <a:endParaRPr sz="11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marL="192405">
              <a:lnSpc>
                <a:spcPct val="100000"/>
              </a:lnSpc>
            </a:pPr>
            <a:r>
              <a:rPr sz="1100" b="1" spc="15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резервирование</a:t>
            </a:r>
            <a:endParaRPr sz="11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8561323" y="2783585"/>
            <a:ext cx="48260" cy="56515"/>
          </a:xfrm>
          <a:custGeom>
            <a:avLst/>
            <a:gdLst/>
            <a:ahLst/>
            <a:cxnLst/>
            <a:rect l="l" t="t" r="r" b="b"/>
            <a:pathLst>
              <a:path w="48259" h="56514">
                <a:moveTo>
                  <a:pt x="42799" y="0"/>
                </a:moveTo>
                <a:lnTo>
                  <a:pt x="5079" y="0"/>
                </a:lnTo>
                <a:lnTo>
                  <a:pt x="0" y="5968"/>
                </a:lnTo>
                <a:lnTo>
                  <a:pt x="0" y="50546"/>
                </a:lnTo>
                <a:lnTo>
                  <a:pt x="5079" y="56387"/>
                </a:lnTo>
                <a:lnTo>
                  <a:pt x="42799" y="56387"/>
                </a:lnTo>
                <a:lnTo>
                  <a:pt x="47751" y="50546"/>
                </a:lnTo>
                <a:lnTo>
                  <a:pt x="47751" y="5968"/>
                </a:lnTo>
                <a:close/>
              </a:path>
            </a:pathLst>
          </a:custGeom>
          <a:solidFill>
            <a:srgbClr val="275E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8561323" y="2951226"/>
            <a:ext cx="48260" cy="56515"/>
          </a:xfrm>
          <a:custGeom>
            <a:avLst/>
            <a:gdLst/>
            <a:ahLst/>
            <a:cxnLst/>
            <a:rect l="l" t="t" r="r" b="b"/>
            <a:pathLst>
              <a:path w="48259" h="56514">
                <a:moveTo>
                  <a:pt x="42799" y="0"/>
                </a:moveTo>
                <a:lnTo>
                  <a:pt x="5079" y="0"/>
                </a:lnTo>
                <a:lnTo>
                  <a:pt x="0" y="5969"/>
                </a:lnTo>
                <a:lnTo>
                  <a:pt x="0" y="50546"/>
                </a:lnTo>
                <a:lnTo>
                  <a:pt x="5079" y="56387"/>
                </a:lnTo>
                <a:lnTo>
                  <a:pt x="42799" y="56387"/>
                </a:lnTo>
                <a:lnTo>
                  <a:pt x="47751" y="50546"/>
                </a:lnTo>
                <a:lnTo>
                  <a:pt x="47751" y="5969"/>
                </a:lnTo>
                <a:close/>
              </a:path>
            </a:pathLst>
          </a:custGeom>
          <a:solidFill>
            <a:srgbClr val="275E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8561323" y="3118866"/>
            <a:ext cx="48260" cy="56515"/>
          </a:xfrm>
          <a:custGeom>
            <a:avLst/>
            <a:gdLst/>
            <a:ahLst/>
            <a:cxnLst/>
            <a:rect l="l" t="t" r="r" b="b"/>
            <a:pathLst>
              <a:path w="48259" h="56514">
                <a:moveTo>
                  <a:pt x="42799" y="0"/>
                </a:moveTo>
                <a:lnTo>
                  <a:pt x="5079" y="0"/>
                </a:lnTo>
                <a:lnTo>
                  <a:pt x="0" y="5969"/>
                </a:lnTo>
                <a:lnTo>
                  <a:pt x="0" y="50546"/>
                </a:lnTo>
                <a:lnTo>
                  <a:pt x="5079" y="56387"/>
                </a:lnTo>
                <a:lnTo>
                  <a:pt x="42799" y="56387"/>
                </a:lnTo>
                <a:lnTo>
                  <a:pt x="47751" y="50546"/>
                </a:lnTo>
                <a:lnTo>
                  <a:pt x="47751" y="5969"/>
                </a:lnTo>
                <a:close/>
              </a:path>
            </a:pathLst>
          </a:custGeom>
          <a:solidFill>
            <a:srgbClr val="275E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8561323" y="3286505"/>
            <a:ext cx="48260" cy="56515"/>
          </a:xfrm>
          <a:custGeom>
            <a:avLst/>
            <a:gdLst/>
            <a:ahLst/>
            <a:cxnLst/>
            <a:rect l="l" t="t" r="r" b="b"/>
            <a:pathLst>
              <a:path w="48259" h="56514">
                <a:moveTo>
                  <a:pt x="42799" y="0"/>
                </a:moveTo>
                <a:lnTo>
                  <a:pt x="5079" y="0"/>
                </a:lnTo>
                <a:lnTo>
                  <a:pt x="0" y="5969"/>
                </a:lnTo>
                <a:lnTo>
                  <a:pt x="0" y="50546"/>
                </a:lnTo>
                <a:lnTo>
                  <a:pt x="5079" y="56388"/>
                </a:lnTo>
                <a:lnTo>
                  <a:pt x="42799" y="56388"/>
                </a:lnTo>
                <a:lnTo>
                  <a:pt x="47751" y="50546"/>
                </a:lnTo>
                <a:lnTo>
                  <a:pt x="47751" y="5969"/>
                </a:lnTo>
                <a:close/>
              </a:path>
            </a:pathLst>
          </a:custGeom>
          <a:solidFill>
            <a:srgbClr val="275E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8561323" y="3454146"/>
            <a:ext cx="48260" cy="56515"/>
          </a:xfrm>
          <a:custGeom>
            <a:avLst/>
            <a:gdLst/>
            <a:ahLst/>
            <a:cxnLst/>
            <a:rect l="l" t="t" r="r" b="b"/>
            <a:pathLst>
              <a:path w="48259" h="56514">
                <a:moveTo>
                  <a:pt x="42799" y="0"/>
                </a:moveTo>
                <a:lnTo>
                  <a:pt x="5079" y="0"/>
                </a:lnTo>
                <a:lnTo>
                  <a:pt x="0" y="5968"/>
                </a:lnTo>
                <a:lnTo>
                  <a:pt x="0" y="50545"/>
                </a:lnTo>
                <a:lnTo>
                  <a:pt x="5079" y="56387"/>
                </a:lnTo>
                <a:lnTo>
                  <a:pt x="42799" y="56387"/>
                </a:lnTo>
                <a:lnTo>
                  <a:pt x="47751" y="50545"/>
                </a:lnTo>
                <a:lnTo>
                  <a:pt x="47751" y="5968"/>
                </a:lnTo>
                <a:close/>
              </a:path>
            </a:pathLst>
          </a:custGeom>
          <a:solidFill>
            <a:srgbClr val="275E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8547354" y="2407896"/>
            <a:ext cx="1466658" cy="1322798"/>
          </a:xfrm>
          <a:prstGeom prst="rect">
            <a:avLst/>
          </a:prstGeom>
        </p:spPr>
        <p:txBody>
          <a:bodyPr vert="horz" wrap="square" lIns="0" tIns="527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15"/>
              </a:spcBef>
            </a:pPr>
            <a:r>
              <a:rPr sz="1400" b="1" spc="35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TAU-2M.IP</a:t>
            </a:r>
            <a:endParaRPr sz="14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  <a:p>
            <a:pPr marL="192405">
              <a:lnSpc>
                <a:spcPct val="100000"/>
              </a:lnSpc>
              <a:spcBef>
                <a:spcPts val="254"/>
              </a:spcBef>
            </a:pPr>
            <a:r>
              <a:rPr sz="1100" b="1" spc="2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 </a:t>
            </a:r>
            <a:r>
              <a:rPr sz="1100" b="1" spc="-1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×</a:t>
            </a:r>
            <a:r>
              <a:rPr sz="1100" b="1" spc="-9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FXS</a:t>
            </a:r>
            <a:endParaRPr sz="11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marL="192405">
              <a:lnSpc>
                <a:spcPct val="100000"/>
              </a:lnSpc>
            </a:pPr>
            <a:r>
              <a:rPr sz="1100" b="1" spc="2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 </a:t>
            </a:r>
            <a:r>
              <a:rPr sz="1100" b="1" spc="-1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×</a:t>
            </a:r>
            <a:r>
              <a:rPr sz="1100" b="1" spc="-9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100" b="1" spc="-3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LAN</a:t>
            </a:r>
            <a:endParaRPr sz="11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marL="192405">
              <a:lnSpc>
                <a:spcPct val="100000"/>
              </a:lnSpc>
              <a:spcBef>
                <a:spcPts val="5"/>
              </a:spcBef>
            </a:pPr>
            <a:r>
              <a:rPr sz="1100" b="1" spc="15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 </a:t>
            </a:r>
            <a:r>
              <a:rPr sz="1100" b="1" spc="-15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×</a:t>
            </a:r>
            <a:r>
              <a:rPr sz="1100" b="1" spc="-75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100" b="1" spc="-5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WAN</a:t>
            </a:r>
            <a:endParaRPr sz="11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marL="192405" marR="687705">
              <a:lnSpc>
                <a:spcPct val="100000"/>
              </a:lnSpc>
            </a:pPr>
            <a:r>
              <a:rPr sz="1100" b="1" spc="-6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USB</a:t>
            </a:r>
            <a:r>
              <a:rPr sz="1100" b="1" spc="-12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100" b="1" spc="1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2.0  3G/4G</a:t>
            </a:r>
            <a:endParaRPr sz="11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marL="192405">
              <a:lnSpc>
                <a:spcPct val="100000"/>
              </a:lnSpc>
            </a:pPr>
            <a:r>
              <a:rPr sz="1100" b="1" spc="15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резервирование</a:t>
            </a:r>
            <a:endParaRPr sz="11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4199254" y="4753355"/>
            <a:ext cx="48260" cy="56515"/>
          </a:xfrm>
          <a:custGeom>
            <a:avLst/>
            <a:gdLst/>
            <a:ahLst/>
            <a:cxnLst/>
            <a:rect l="l" t="t" r="r" b="b"/>
            <a:pathLst>
              <a:path w="48260" h="56514">
                <a:moveTo>
                  <a:pt x="42799" y="0"/>
                </a:moveTo>
                <a:lnTo>
                  <a:pt x="5080" y="0"/>
                </a:lnTo>
                <a:lnTo>
                  <a:pt x="0" y="5842"/>
                </a:lnTo>
                <a:lnTo>
                  <a:pt x="0" y="50419"/>
                </a:lnTo>
                <a:lnTo>
                  <a:pt x="5080" y="56388"/>
                </a:lnTo>
                <a:lnTo>
                  <a:pt x="42799" y="56388"/>
                </a:lnTo>
                <a:lnTo>
                  <a:pt x="47752" y="50419"/>
                </a:lnTo>
                <a:lnTo>
                  <a:pt x="47752" y="5842"/>
                </a:lnTo>
                <a:close/>
              </a:path>
            </a:pathLst>
          </a:custGeom>
          <a:solidFill>
            <a:srgbClr val="275E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4199254" y="4920996"/>
            <a:ext cx="48260" cy="56515"/>
          </a:xfrm>
          <a:custGeom>
            <a:avLst/>
            <a:gdLst/>
            <a:ahLst/>
            <a:cxnLst/>
            <a:rect l="l" t="t" r="r" b="b"/>
            <a:pathLst>
              <a:path w="48260" h="56514">
                <a:moveTo>
                  <a:pt x="42799" y="0"/>
                </a:moveTo>
                <a:lnTo>
                  <a:pt x="5080" y="0"/>
                </a:lnTo>
                <a:lnTo>
                  <a:pt x="0" y="5841"/>
                </a:lnTo>
                <a:lnTo>
                  <a:pt x="0" y="50418"/>
                </a:lnTo>
                <a:lnTo>
                  <a:pt x="5080" y="56387"/>
                </a:lnTo>
                <a:lnTo>
                  <a:pt x="42799" y="56387"/>
                </a:lnTo>
                <a:lnTo>
                  <a:pt x="47752" y="50418"/>
                </a:lnTo>
                <a:lnTo>
                  <a:pt x="47752" y="5841"/>
                </a:lnTo>
                <a:close/>
              </a:path>
            </a:pathLst>
          </a:custGeom>
          <a:solidFill>
            <a:srgbClr val="275E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4199254" y="5088635"/>
            <a:ext cx="48260" cy="56515"/>
          </a:xfrm>
          <a:custGeom>
            <a:avLst/>
            <a:gdLst/>
            <a:ahLst/>
            <a:cxnLst/>
            <a:rect l="l" t="t" r="r" b="b"/>
            <a:pathLst>
              <a:path w="48260" h="56514">
                <a:moveTo>
                  <a:pt x="42799" y="0"/>
                </a:moveTo>
                <a:lnTo>
                  <a:pt x="5080" y="0"/>
                </a:lnTo>
                <a:lnTo>
                  <a:pt x="0" y="5841"/>
                </a:lnTo>
                <a:lnTo>
                  <a:pt x="0" y="50418"/>
                </a:lnTo>
                <a:lnTo>
                  <a:pt x="5080" y="56387"/>
                </a:lnTo>
                <a:lnTo>
                  <a:pt x="42799" y="56387"/>
                </a:lnTo>
                <a:lnTo>
                  <a:pt x="47752" y="50418"/>
                </a:lnTo>
                <a:lnTo>
                  <a:pt x="47752" y="5841"/>
                </a:lnTo>
                <a:close/>
              </a:path>
            </a:pathLst>
          </a:custGeom>
          <a:solidFill>
            <a:srgbClr val="275E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4199254" y="5256276"/>
            <a:ext cx="48260" cy="56515"/>
          </a:xfrm>
          <a:custGeom>
            <a:avLst/>
            <a:gdLst/>
            <a:ahLst/>
            <a:cxnLst/>
            <a:rect l="l" t="t" r="r" b="b"/>
            <a:pathLst>
              <a:path w="48260" h="56514">
                <a:moveTo>
                  <a:pt x="42799" y="0"/>
                </a:moveTo>
                <a:lnTo>
                  <a:pt x="5080" y="0"/>
                </a:lnTo>
                <a:lnTo>
                  <a:pt x="0" y="5842"/>
                </a:lnTo>
                <a:lnTo>
                  <a:pt x="0" y="50418"/>
                </a:lnTo>
                <a:lnTo>
                  <a:pt x="5080" y="56387"/>
                </a:lnTo>
                <a:lnTo>
                  <a:pt x="42799" y="56387"/>
                </a:lnTo>
                <a:lnTo>
                  <a:pt x="47752" y="50418"/>
                </a:lnTo>
                <a:lnTo>
                  <a:pt x="47752" y="5842"/>
                </a:lnTo>
                <a:close/>
              </a:path>
            </a:pathLst>
          </a:custGeom>
          <a:solidFill>
            <a:srgbClr val="275E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4199254" y="5423915"/>
            <a:ext cx="48260" cy="56515"/>
          </a:xfrm>
          <a:custGeom>
            <a:avLst/>
            <a:gdLst/>
            <a:ahLst/>
            <a:cxnLst/>
            <a:rect l="l" t="t" r="r" b="b"/>
            <a:pathLst>
              <a:path w="48260" h="56514">
                <a:moveTo>
                  <a:pt x="42799" y="0"/>
                </a:moveTo>
                <a:lnTo>
                  <a:pt x="5080" y="0"/>
                </a:lnTo>
                <a:lnTo>
                  <a:pt x="0" y="5842"/>
                </a:lnTo>
                <a:lnTo>
                  <a:pt x="0" y="50419"/>
                </a:lnTo>
                <a:lnTo>
                  <a:pt x="5080" y="56388"/>
                </a:lnTo>
                <a:lnTo>
                  <a:pt x="42799" y="56388"/>
                </a:lnTo>
                <a:lnTo>
                  <a:pt x="47752" y="50419"/>
                </a:lnTo>
                <a:lnTo>
                  <a:pt x="47752" y="5842"/>
                </a:lnTo>
                <a:close/>
              </a:path>
            </a:pathLst>
          </a:custGeom>
          <a:solidFill>
            <a:srgbClr val="275E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4184650" y="4377411"/>
            <a:ext cx="1519678" cy="1323439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20"/>
              </a:spcBef>
            </a:pPr>
            <a:r>
              <a:rPr sz="1400" b="1" spc="35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TAU-4M.IP</a:t>
            </a:r>
            <a:endParaRPr sz="14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  <a:p>
            <a:pPr marL="192405">
              <a:lnSpc>
                <a:spcPct val="100000"/>
              </a:lnSpc>
              <a:spcBef>
                <a:spcPts val="254"/>
              </a:spcBef>
            </a:pPr>
            <a:r>
              <a:rPr sz="1100" b="1" spc="15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4 </a:t>
            </a:r>
            <a:r>
              <a:rPr sz="1100" b="1" spc="-15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×</a:t>
            </a:r>
            <a:r>
              <a:rPr sz="1100" b="1" spc="-75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100" b="1" spc="-9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FXS</a:t>
            </a:r>
            <a:endParaRPr sz="11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marL="192405">
              <a:lnSpc>
                <a:spcPct val="100000"/>
              </a:lnSpc>
            </a:pPr>
            <a:r>
              <a:rPr sz="1100" b="1" spc="15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 </a:t>
            </a:r>
            <a:r>
              <a:rPr sz="1100" b="1" spc="-15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×</a:t>
            </a:r>
            <a:r>
              <a:rPr sz="1100" b="1" spc="-75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100" b="1" spc="-3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LAN</a:t>
            </a:r>
            <a:endParaRPr sz="11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marL="192405">
              <a:lnSpc>
                <a:spcPct val="100000"/>
              </a:lnSpc>
            </a:pPr>
            <a:r>
              <a:rPr sz="1100" b="1" spc="15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 </a:t>
            </a:r>
            <a:r>
              <a:rPr sz="1100" b="1" spc="-15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×</a:t>
            </a:r>
            <a:r>
              <a:rPr sz="1100" b="1" spc="-75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100" b="1" spc="-5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WAN</a:t>
            </a:r>
            <a:endParaRPr sz="11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marL="192405">
              <a:lnSpc>
                <a:spcPct val="100000"/>
              </a:lnSpc>
            </a:pPr>
            <a:r>
              <a:rPr sz="1100" b="1" spc="-6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USB</a:t>
            </a:r>
            <a:r>
              <a:rPr sz="1100" b="1" spc="-45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100" b="1" spc="1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2.0</a:t>
            </a:r>
            <a:endParaRPr sz="11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marL="192405">
              <a:lnSpc>
                <a:spcPct val="100000"/>
              </a:lnSpc>
            </a:pPr>
            <a:r>
              <a:rPr sz="1100" b="1" spc="1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3G/4G</a:t>
            </a:r>
            <a:endParaRPr sz="11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marL="192405">
              <a:lnSpc>
                <a:spcPct val="100000"/>
              </a:lnSpc>
            </a:pPr>
            <a:r>
              <a:rPr sz="1100" b="1" spc="1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р</a:t>
            </a:r>
            <a:r>
              <a:rPr sz="1100" b="1" spc="15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езер</a:t>
            </a:r>
            <a:r>
              <a:rPr sz="1100" b="1" spc="-2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в</a:t>
            </a:r>
            <a:r>
              <a:rPr sz="1100" b="1" spc="6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и</a:t>
            </a:r>
            <a:r>
              <a:rPr sz="1100" b="1" spc="1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р</a:t>
            </a:r>
            <a:r>
              <a:rPr sz="1100" b="1" spc="-1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</a:t>
            </a:r>
            <a:r>
              <a:rPr sz="1100" b="1" spc="-15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в</a:t>
            </a:r>
            <a:r>
              <a:rPr sz="1100" b="1" spc="2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а</a:t>
            </a:r>
            <a:r>
              <a:rPr sz="1100" b="1" spc="5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н</a:t>
            </a:r>
            <a:r>
              <a:rPr sz="1100" b="1" spc="6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и</a:t>
            </a:r>
            <a:r>
              <a:rPr sz="1100" b="1" spc="25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е</a:t>
            </a:r>
            <a:endParaRPr sz="11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8561323" y="4753355"/>
            <a:ext cx="48260" cy="56515"/>
          </a:xfrm>
          <a:custGeom>
            <a:avLst/>
            <a:gdLst/>
            <a:ahLst/>
            <a:cxnLst/>
            <a:rect l="l" t="t" r="r" b="b"/>
            <a:pathLst>
              <a:path w="48259" h="56514">
                <a:moveTo>
                  <a:pt x="42799" y="0"/>
                </a:moveTo>
                <a:lnTo>
                  <a:pt x="5079" y="0"/>
                </a:lnTo>
                <a:lnTo>
                  <a:pt x="0" y="5842"/>
                </a:lnTo>
                <a:lnTo>
                  <a:pt x="0" y="50419"/>
                </a:lnTo>
                <a:lnTo>
                  <a:pt x="5079" y="56388"/>
                </a:lnTo>
                <a:lnTo>
                  <a:pt x="42799" y="56388"/>
                </a:lnTo>
                <a:lnTo>
                  <a:pt x="47751" y="50419"/>
                </a:lnTo>
                <a:lnTo>
                  <a:pt x="47751" y="5842"/>
                </a:lnTo>
                <a:close/>
              </a:path>
            </a:pathLst>
          </a:custGeom>
          <a:solidFill>
            <a:srgbClr val="275E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8561323" y="4920996"/>
            <a:ext cx="48260" cy="56515"/>
          </a:xfrm>
          <a:custGeom>
            <a:avLst/>
            <a:gdLst/>
            <a:ahLst/>
            <a:cxnLst/>
            <a:rect l="l" t="t" r="r" b="b"/>
            <a:pathLst>
              <a:path w="48259" h="56514">
                <a:moveTo>
                  <a:pt x="42799" y="0"/>
                </a:moveTo>
                <a:lnTo>
                  <a:pt x="5079" y="0"/>
                </a:lnTo>
                <a:lnTo>
                  <a:pt x="0" y="5841"/>
                </a:lnTo>
                <a:lnTo>
                  <a:pt x="0" y="50418"/>
                </a:lnTo>
                <a:lnTo>
                  <a:pt x="5079" y="56387"/>
                </a:lnTo>
                <a:lnTo>
                  <a:pt x="42799" y="56387"/>
                </a:lnTo>
                <a:lnTo>
                  <a:pt x="47751" y="50418"/>
                </a:lnTo>
                <a:lnTo>
                  <a:pt x="47751" y="5841"/>
                </a:lnTo>
                <a:close/>
              </a:path>
            </a:pathLst>
          </a:custGeom>
          <a:solidFill>
            <a:srgbClr val="275E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8561323" y="5088635"/>
            <a:ext cx="48260" cy="56515"/>
          </a:xfrm>
          <a:custGeom>
            <a:avLst/>
            <a:gdLst/>
            <a:ahLst/>
            <a:cxnLst/>
            <a:rect l="l" t="t" r="r" b="b"/>
            <a:pathLst>
              <a:path w="48259" h="56514">
                <a:moveTo>
                  <a:pt x="42799" y="0"/>
                </a:moveTo>
                <a:lnTo>
                  <a:pt x="5079" y="0"/>
                </a:lnTo>
                <a:lnTo>
                  <a:pt x="0" y="5841"/>
                </a:lnTo>
                <a:lnTo>
                  <a:pt x="0" y="50418"/>
                </a:lnTo>
                <a:lnTo>
                  <a:pt x="5079" y="56387"/>
                </a:lnTo>
                <a:lnTo>
                  <a:pt x="42799" y="56387"/>
                </a:lnTo>
                <a:lnTo>
                  <a:pt x="47751" y="50418"/>
                </a:lnTo>
                <a:lnTo>
                  <a:pt x="47751" y="5841"/>
                </a:lnTo>
                <a:close/>
              </a:path>
            </a:pathLst>
          </a:custGeom>
          <a:solidFill>
            <a:srgbClr val="275E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8561323" y="5256276"/>
            <a:ext cx="48260" cy="56515"/>
          </a:xfrm>
          <a:custGeom>
            <a:avLst/>
            <a:gdLst/>
            <a:ahLst/>
            <a:cxnLst/>
            <a:rect l="l" t="t" r="r" b="b"/>
            <a:pathLst>
              <a:path w="48259" h="56514">
                <a:moveTo>
                  <a:pt x="42799" y="0"/>
                </a:moveTo>
                <a:lnTo>
                  <a:pt x="5079" y="0"/>
                </a:lnTo>
                <a:lnTo>
                  <a:pt x="0" y="5842"/>
                </a:lnTo>
                <a:lnTo>
                  <a:pt x="0" y="50418"/>
                </a:lnTo>
                <a:lnTo>
                  <a:pt x="5079" y="56387"/>
                </a:lnTo>
                <a:lnTo>
                  <a:pt x="42799" y="56387"/>
                </a:lnTo>
                <a:lnTo>
                  <a:pt x="47751" y="50418"/>
                </a:lnTo>
                <a:lnTo>
                  <a:pt x="47751" y="5842"/>
                </a:lnTo>
                <a:close/>
              </a:path>
            </a:pathLst>
          </a:custGeom>
          <a:solidFill>
            <a:srgbClr val="275E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8561323" y="5423915"/>
            <a:ext cx="48260" cy="56515"/>
          </a:xfrm>
          <a:custGeom>
            <a:avLst/>
            <a:gdLst/>
            <a:ahLst/>
            <a:cxnLst/>
            <a:rect l="l" t="t" r="r" b="b"/>
            <a:pathLst>
              <a:path w="48259" h="56514">
                <a:moveTo>
                  <a:pt x="42799" y="0"/>
                </a:moveTo>
                <a:lnTo>
                  <a:pt x="5079" y="0"/>
                </a:lnTo>
                <a:lnTo>
                  <a:pt x="0" y="5842"/>
                </a:lnTo>
                <a:lnTo>
                  <a:pt x="0" y="50419"/>
                </a:lnTo>
                <a:lnTo>
                  <a:pt x="5079" y="56388"/>
                </a:lnTo>
                <a:lnTo>
                  <a:pt x="42799" y="56388"/>
                </a:lnTo>
                <a:lnTo>
                  <a:pt x="47751" y="50419"/>
                </a:lnTo>
                <a:lnTo>
                  <a:pt x="47751" y="5842"/>
                </a:lnTo>
                <a:close/>
              </a:path>
            </a:pathLst>
          </a:custGeom>
          <a:solidFill>
            <a:srgbClr val="275E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 txBox="1"/>
          <p:nvPr/>
        </p:nvSpPr>
        <p:spPr>
          <a:xfrm>
            <a:off x="8547354" y="4377411"/>
            <a:ext cx="1466658" cy="1323439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20"/>
              </a:spcBef>
            </a:pPr>
            <a:r>
              <a:rPr sz="1400" b="1" spc="30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TAU-8N.IP</a:t>
            </a:r>
            <a:endParaRPr sz="14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  <a:p>
            <a:pPr marL="192405">
              <a:lnSpc>
                <a:spcPct val="100000"/>
              </a:lnSpc>
              <a:spcBef>
                <a:spcPts val="254"/>
              </a:spcBef>
            </a:pPr>
            <a:r>
              <a:rPr sz="1100" b="1" spc="15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8 </a:t>
            </a:r>
            <a:r>
              <a:rPr sz="1100" b="1" spc="-15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×</a:t>
            </a:r>
            <a:r>
              <a:rPr sz="1100" b="1" spc="-75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100" b="1" spc="-9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FXS</a:t>
            </a:r>
            <a:endParaRPr sz="11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marL="192405" marR="628015">
              <a:lnSpc>
                <a:spcPct val="100000"/>
              </a:lnSpc>
            </a:pPr>
            <a:r>
              <a:rPr sz="1100" b="1" spc="15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 </a:t>
            </a:r>
            <a:r>
              <a:rPr sz="1100" b="1" spc="-15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×</a:t>
            </a:r>
            <a:r>
              <a:rPr sz="1100" b="1" spc="-145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100" b="1" spc="-5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WAN  </a:t>
            </a:r>
            <a:r>
              <a:rPr sz="1100" b="1" spc="2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MGMT  </a:t>
            </a:r>
            <a:r>
              <a:rPr sz="1100" b="1" spc="-6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USB </a:t>
            </a:r>
            <a:r>
              <a:rPr sz="1100" b="1" spc="1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2.0  3G/4G</a:t>
            </a:r>
            <a:endParaRPr sz="11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marL="192405">
              <a:lnSpc>
                <a:spcPct val="100000"/>
              </a:lnSpc>
            </a:pPr>
            <a:r>
              <a:rPr sz="1100" b="1" spc="1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р</a:t>
            </a:r>
            <a:r>
              <a:rPr sz="1100" b="1" spc="15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езер</a:t>
            </a:r>
            <a:r>
              <a:rPr sz="1100" b="1" spc="-2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в</a:t>
            </a:r>
            <a:r>
              <a:rPr sz="1100" b="1" spc="6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и</a:t>
            </a:r>
            <a:r>
              <a:rPr sz="1100" b="1" spc="1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р</a:t>
            </a:r>
            <a:r>
              <a:rPr sz="1100" b="1" spc="-1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</a:t>
            </a:r>
            <a:r>
              <a:rPr sz="1100" b="1" spc="-15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в</a:t>
            </a:r>
            <a:r>
              <a:rPr sz="1100" b="1" spc="2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а</a:t>
            </a:r>
            <a:r>
              <a:rPr sz="1100" b="1" spc="5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н</a:t>
            </a:r>
            <a:r>
              <a:rPr sz="1100" b="1" spc="6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и</a:t>
            </a:r>
            <a:r>
              <a:rPr sz="1100" b="1" spc="25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е</a:t>
            </a:r>
            <a:endParaRPr sz="11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11538457" y="332395"/>
            <a:ext cx="325755" cy="297180"/>
          </a:xfrm>
          <a:custGeom>
            <a:avLst/>
            <a:gdLst/>
            <a:ahLst/>
            <a:cxnLst/>
            <a:rect l="l" t="t" r="r" b="b"/>
            <a:pathLst>
              <a:path w="325754" h="297180">
                <a:moveTo>
                  <a:pt x="52096" y="188364"/>
                </a:moveTo>
                <a:lnTo>
                  <a:pt x="9808" y="211528"/>
                </a:lnTo>
                <a:lnTo>
                  <a:pt x="0" y="242752"/>
                </a:lnTo>
                <a:lnTo>
                  <a:pt x="2575" y="259294"/>
                </a:lnTo>
                <a:lnTo>
                  <a:pt x="9838" y="273966"/>
                </a:lnTo>
                <a:lnTo>
                  <a:pt x="21122" y="285810"/>
                </a:lnTo>
                <a:lnTo>
                  <a:pt x="35758" y="293871"/>
                </a:lnTo>
                <a:lnTo>
                  <a:pt x="52140" y="297103"/>
                </a:lnTo>
                <a:lnTo>
                  <a:pt x="68361" y="295280"/>
                </a:lnTo>
                <a:lnTo>
                  <a:pt x="83305" y="288703"/>
                </a:lnTo>
                <a:lnTo>
                  <a:pt x="95854" y="277670"/>
                </a:lnTo>
                <a:lnTo>
                  <a:pt x="117419" y="259070"/>
                </a:lnTo>
                <a:lnTo>
                  <a:pt x="143141" y="248580"/>
                </a:lnTo>
                <a:lnTo>
                  <a:pt x="170851" y="246696"/>
                </a:lnTo>
                <a:lnTo>
                  <a:pt x="197278" y="246696"/>
                </a:lnTo>
                <a:lnTo>
                  <a:pt x="197277" y="238778"/>
                </a:lnTo>
                <a:lnTo>
                  <a:pt x="143157" y="236891"/>
                </a:lnTo>
                <a:lnTo>
                  <a:pt x="95854" y="207803"/>
                </a:lnTo>
                <a:lnTo>
                  <a:pt x="83288" y="196760"/>
                </a:lnTo>
                <a:lnTo>
                  <a:pt x="68328" y="190184"/>
                </a:lnTo>
                <a:lnTo>
                  <a:pt x="52096" y="188364"/>
                </a:lnTo>
                <a:close/>
              </a:path>
              <a:path w="325754" h="297180">
                <a:moveTo>
                  <a:pt x="208970" y="111964"/>
                </a:moveTo>
                <a:lnTo>
                  <a:pt x="203131" y="116651"/>
                </a:lnTo>
                <a:lnTo>
                  <a:pt x="196616" y="120421"/>
                </a:lnTo>
                <a:lnTo>
                  <a:pt x="189647" y="123146"/>
                </a:lnTo>
                <a:lnTo>
                  <a:pt x="209650" y="143427"/>
                </a:lnTo>
                <a:lnTo>
                  <a:pt x="221870" y="168428"/>
                </a:lnTo>
                <a:lnTo>
                  <a:pt x="225664" y="196013"/>
                </a:lnTo>
                <a:lnTo>
                  <a:pt x="220389" y="224047"/>
                </a:lnTo>
                <a:lnTo>
                  <a:pt x="217145" y="240472"/>
                </a:lnTo>
                <a:lnTo>
                  <a:pt x="218946" y="256749"/>
                </a:lnTo>
                <a:lnTo>
                  <a:pt x="225493" y="271756"/>
                </a:lnTo>
                <a:lnTo>
                  <a:pt x="236482" y="284369"/>
                </a:lnTo>
                <a:lnTo>
                  <a:pt x="250775" y="293034"/>
                </a:lnTo>
                <a:lnTo>
                  <a:pt x="266648" y="296894"/>
                </a:lnTo>
                <a:lnTo>
                  <a:pt x="282948" y="295850"/>
                </a:lnTo>
                <a:lnTo>
                  <a:pt x="298520" y="289799"/>
                </a:lnTo>
                <a:lnTo>
                  <a:pt x="311521" y="279293"/>
                </a:lnTo>
                <a:lnTo>
                  <a:pt x="320561" y="265654"/>
                </a:lnTo>
                <a:lnTo>
                  <a:pt x="325150" y="249936"/>
                </a:lnTo>
                <a:lnTo>
                  <a:pt x="324792" y="233195"/>
                </a:lnTo>
                <a:lnTo>
                  <a:pt x="319390" y="217359"/>
                </a:lnTo>
                <a:lnTo>
                  <a:pt x="309705" y="204184"/>
                </a:lnTo>
                <a:lnTo>
                  <a:pt x="296555" y="194492"/>
                </a:lnTo>
                <a:lnTo>
                  <a:pt x="280753" y="189109"/>
                </a:lnTo>
                <a:lnTo>
                  <a:pt x="253904" y="179689"/>
                </a:lnTo>
                <a:lnTo>
                  <a:pt x="231981" y="162600"/>
                </a:lnTo>
                <a:lnTo>
                  <a:pt x="216498" y="139479"/>
                </a:lnTo>
                <a:lnTo>
                  <a:pt x="208970" y="111964"/>
                </a:lnTo>
                <a:close/>
              </a:path>
              <a:path w="325754" h="297180">
                <a:moveTo>
                  <a:pt x="197278" y="246696"/>
                </a:moveTo>
                <a:lnTo>
                  <a:pt x="170851" y="246696"/>
                </a:lnTo>
                <a:lnTo>
                  <a:pt x="198382" y="253913"/>
                </a:lnTo>
                <a:lnTo>
                  <a:pt x="197278" y="246696"/>
                </a:lnTo>
                <a:close/>
              </a:path>
              <a:path w="325754" h="297180">
                <a:moveTo>
                  <a:pt x="198382" y="231548"/>
                </a:moveTo>
                <a:lnTo>
                  <a:pt x="170863" y="238778"/>
                </a:lnTo>
                <a:lnTo>
                  <a:pt x="197277" y="238778"/>
                </a:lnTo>
                <a:lnTo>
                  <a:pt x="198382" y="231548"/>
                </a:lnTo>
                <a:close/>
              </a:path>
              <a:path w="325754" h="297180">
                <a:moveTo>
                  <a:pt x="158016" y="0"/>
                </a:moveTo>
                <a:lnTo>
                  <a:pt x="116880" y="25163"/>
                </a:lnTo>
                <a:lnTo>
                  <a:pt x="108545" y="56422"/>
                </a:lnTo>
                <a:lnTo>
                  <a:pt x="111802" y="72841"/>
                </a:lnTo>
                <a:lnTo>
                  <a:pt x="117088" y="100866"/>
                </a:lnTo>
                <a:lnTo>
                  <a:pt x="113291" y="128445"/>
                </a:lnTo>
                <a:lnTo>
                  <a:pt x="101063" y="153446"/>
                </a:lnTo>
                <a:lnTo>
                  <a:pt x="81060" y="173742"/>
                </a:lnTo>
                <a:lnTo>
                  <a:pt x="88030" y="176468"/>
                </a:lnTo>
                <a:lnTo>
                  <a:pt x="94533" y="180241"/>
                </a:lnTo>
                <a:lnTo>
                  <a:pt x="100384" y="184924"/>
                </a:lnTo>
                <a:lnTo>
                  <a:pt x="107902" y="157416"/>
                </a:lnTo>
                <a:lnTo>
                  <a:pt x="123386" y="134307"/>
                </a:lnTo>
                <a:lnTo>
                  <a:pt x="145314" y="117220"/>
                </a:lnTo>
                <a:lnTo>
                  <a:pt x="172166" y="107780"/>
                </a:lnTo>
                <a:lnTo>
                  <a:pt x="187979" y="102390"/>
                </a:lnTo>
                <a:lnTo>
                  <a:pt x="201138" y="92689"/>
                </a:lnTo>
                <a:lnTo>
                  <a:pt x="210824" y="79502"/>
                </a:lnTo>
                <a:lnTo>
                  <a:pt x="216215" y="63652"/>
                </a:lnTo>
                <a:lnTo>
                  <a:pt x="216553" y="46914"/>
                </a:lnTo>
                <a:lnTo>
                  <a:pt x="211950" y="31201"/>
                </a:lnTo>
                <a:lnTo>
                  <a:pt x="202899" y="17568"/>
                </a:lnTo>
                <a:lnTo>
                  <a:pt x="189890" y="7070"/>
                </a:lnTo>
                <a:lnTo>
                  <a:pt x="174317" y="1030"/>
                </a:lnTo>
                <a:lnTo>
                  <a:pt x="158016" y="0"/>
                </a:lnTo>
                <a:close/>
              </a:path>
            </a:pathLst>
          </a:custGeom>
          <a:solidFill>
            <a:srgbClr val="275E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 txBox="1">
            <a:spLocks noGrp="1"/>
          </p:cNvSpPr>
          <p:nvPr>
            <p:ph type="title"/>
          </p:nvPr>
        </p:nvSpPr>
        <p:spPr>
          <a:xfrm>
            <a:off x="318311" y="190161"/>
            <a:ext cx="5629727" cy="102848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3300" spc="290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Линейка </a:t>
            </a:r>
            <a:r>
              <a:rPr sz="3300" spc="150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аналоговых  </a:t>
            </a:r>
            <a:r>
              <a:rPr sz="3300" spc="220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абонентских</a:t>
            </a:r>
            <a:r>
              <a:rPr sz="3300" spc="-114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sz="3300" spc="190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шлюзов</a:t>
            </a:r>
            <a:endParaRPr sz="33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306120" y="1332687"/>
            <a:ext cx="3578554" cy="3212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spc="5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Настольного</a:t>
            </a:r>
            <a:r>
              <a:rPr sz="2000" b="1" spc="-95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sz="2000" b="1" spc="30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исполнения</a:t>
            </a:r>
            <a:endParaRPr sz="20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2078735" y="2436876"/>
            <a:ext cx="1805939" cy="133654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6440423" y="2490216"/>
            <a:ext cx="1914144" cy="122986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1937004" y="4466844"/>
            <a:ext cx="2130551" cy="120853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6289547" y="4573523"/>
            <a:ext cx="2113788" cy="102565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11135359" y="2950717"/>
            <a:ext cx="1056640" cy="186182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6769633" y="1138936"/>
            <a:ext cx="766038" cy="53454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1FAA0186-53BA-4788-8769-7B30FD26F2E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4140" y="6116850"/>
            <a:ext cx="1971216" cy="450662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E2ED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654296" y="2001011"/>
            <a:ext cx="2887980" cy="2171700"/>
          </a:xfrm>
          <a:custGeom>
            <a:avLst/>
            <a:gdLst/>
            <a:ahLst/>
            <a:cxnLst/>
            <a:rect l="l" t="t" r="r" b="b"/>
            <a:pathLst>
              <a:path w="2887979" h="2171700">
                <a:moveTo>
                  <a:pt x="2709545" y="0"/>
                </a:moveTo>
                <a:lnTo>
                  <a:pt x="178434" y="0"/>
                </a:lnTo>
                <a:lnTo>
                  <a:pt x="130998" y="6373"/>
                </a:lnTo>
                <a:lnTo>
                  <a:pt x="88373" y="24360"/>
                </a:lnTo>
                <a:lnTo>
                  <a:pt x="52260" y="52260"/>
                </a:lnTo>
                <a:lnTo>
                  <a:pt x="24360" y="88373"/>
                </a:lnTo>
                <a:lnTo>
                  <a:pt x="6373" y="130998"/>
                </a:lnTo>
                <a:lnTo>
                  <a:pt x="0" y="178435"/>
                </a:lnTo>
                <a:lnTo>
                  <a:pt x="0" y="1993264"/>
                </a:lnTo>
                <a:lnTo>
                  <a:pt x="6373" y="2040701"/>
                </a:lnTo>
                <a:lnTo>
                  <a:pt x="24360" y="2083326"/>
                </a:lnTo>
                <a:lnTo>
                  <a:pt x="52260" y="2119439"/>
                </a:lnTo>
                <a:lnTo>
                  <a:pt x="88373" y="2147339"/>
                </a:lnTo>
                <a:lnTo>
                  <a:pt x="130998" y="2165326"/>
                </a:lnTo>
                <a:lnTo>
                  <a:pt x="178434" y="2171700"/>
                </a:lnTo>
                <a:lnTo>
                  <a:pt x="2709545" y="2171700"/>
                </a:lnTo>
                <a:lnTo>
                  <a:pt x="2756981" y="2165326"/>
                </a:lnTo>
                <a:lnTo>
                  <a:pt x="2799606" y="2147339"/>
                </a:lnTo>
                <a:lnTo>
                  <a:pt x="2835719" y="2119439"/>
                </a:lnTo>
                <a:lnTo>
                  <a:pt x="2863619" y="2083326"/>
                </a:lnTo>
                <a:lnTo>
                  <a:pt x="2881606" y="2040701"/>
                </a:lnTo>
                <a:lnTo>
                  <a:pt x="2887979" y="1993264"/>
                </a:lnTo>
                <a:lnTo>
                  <a:pt x="2887979" y="178435"/>
                </a:lnTo>
                <a:lnTo>
                  <a:pt x="2881606" y="130998"/>
                </a:lnTo>
                <a:lnTo>
                  <a:pt x="2863619" y="88373"/>
                </a:lnTo>
                <a:lnTo>
                  <a:pt x="2835719" y="52260"/>
                </a:lnTo>
                <a:lnTo>
                  <a:pt x="2799606" y="24360"/>
                </a:lnTo>
                <a:lnTo>
                  <a:pt x="2756981" y="6373"/>
                </a:lnTo>
                <a:lnTo>
                  <a:pt x="270954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753355" y="2101595"/>
            <a:ext cx="2689860" cy="944880"/>
          </a:xfrm>
          <a:custGeom>
            <a:avLst/>
            <a:gdLst/>
            <a:ahLst/>
            <a:cxnLst/>
            <a:rect l="l" t="t" r="r" b="b"/>
            <a:pathLst>
              <a:path w="2689859" h="944880">
                <a:moveTo>
                  <a:pt x="2596134" y="0"/>
                </a:moveTo>
                <a:lnTo>
                  <a:pt x="93726" y="0"/>
                </a:lnTo>
                <a:lnTo>
                  <a:pt x="57275" y="7375"/>
                </a:lnTo>
                <a:lnTo>
                  <a:pt x="27479" y="27479"/>
                </a:lnTo>
                <a:lnTo>
                  <a:pt x="7375" y="57275"/>
                </a:lnTo>
                <a:lnTo>
                  <a:pt x="0" y="93725"/>
                </a:lnTo>
                <a:lnTo>
                  <a:pt x="0" y="851153"/>
                </a:lnTo>
                <a:lnTo>
                  <a:pt x="7375" y="887604"/>
                </a:lnTo>
                <a:lnTo>
                  <a:pt x="27479" y="917400"/>
                </a:lnTo>
                <a:lnTo>
                  <a:pt x="57275" y="937504"/>
                </a:lnTo>
                <a:lnTo>
                  <a:pt x="93726" y="944879"/>
                </a:lnTo>
                <a:lnTo>
                  <a:pt x="2596134" y="944879"/>
                </a:lnTo>
                <a:lnTo>
                  <a:pt x="2632584" y="937504"/>
                </a:lnTo>
                <a:lnTo>
                  <a:pt x="2662380" y="917400"/>
                </a:lnTo>
                <a:lnTo>
                  <a:pt x="2682484" y="887604"/>
                </a:lnTo>
                <a:lnTo>
                  <a:pt x="2689860" y="851153"/>
                </a:lnTo>
                <a:lnTo>
                  <a:pt x="2689860" y="93725"/>
                </a:lnTo>
                <a:lnTo>
                  <a:pt x="2682484" y="57275"/>
                </a:lnTo>
                <a:lnTo>
                  <a:pt x="2662380" y="27479"/>
                </a:lnTo>
                <a:lnTo>
                  <a:pt x="2632584" y="7375"/>
                </a:lnTo>
                <a:lnTo>
                  <a:pt x="2596134" y="0"/>
                </a:lnTo>
                <a:close/>
              </a:path>
            </a:pathLst>
          </a:custGeom>
          <a:solidFill>
            <a:srgbClr val="E2EDFF">
              <a:alpha val="36862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738871" y="2001011"/>
            <a:ext cx="2887980" cy="2171700"/>
          </a:xfrm>
          <a:custGeom>
            <a:avLst/>
            <a:gdLst/>
            <a:ahLst/>
            <a:cxnLst/>
            <a:rect l="l" t="t" r="r" b="b"/>
            <a:pathLst>
              <a:path w="2887979" h="2171700">
                <a:moveTo>
                  <a:pt x="2709545" y="0"/>
                </a:moveTo>
                <a:lnTo>
                  <a:pt x="178434" y="0"/>
                </a:lnTo>
                <a:lnTo>
                  <a:pt x="130998" y="6373"/>
                </a:lnTo>
                <a:lnTo>
                  <a:pt x="88373" y="24360"/>
                </a:lnTo>
                <a:lnTo>
                  <a:pt x="52260" y="52260"/>
                </a:lnTo>
                <a:lnTo>
                  <a:pt x="24360" y="88373"/>
                </a:lnTo>
                <a:lnTo>
                  <a:pt x="6373" y="130998"/>
                </a:lnTo>
                <a:lnTo>
                  <a:pt x="0" y="178435"/>
                </a:lnTo>
                <a:lnTo>
                  <a:pt x="0" y="1993264"/>
                </a:lnTo>
                <a:lnTo>
                  <a:pt x="6373" y="2040701"/>
                </a:lnTo>
                <a:lnTo>
                  <a:pt x="24360" y="2083326"/>
                </a:lnTo>
                <a:lnTo>
                  <a:pt x="52260" y="2119439"/>
                </a:lnTo>
                <a:lnTo>
                  <a:pt x="88373" y="2147339"/>
                </a:lnTo>
                <a:lnTo>
                  <a:pt x="130998" y="2165326"/>
                </a:lnTo>
                <a:lnTo>
                  <a:pt x="178434" y="2171700"/>
                </a:lnTo>
                <a:lnTo>
                  <a:pt x="2709545" y="2171700"/>
                </a:lnTo>
                <a:lnTo>
                  <a:pt x="2756981" y="2165326"/>
                </a:lnTo>
                <a:lnTo>
                  <a:pt x="2799606" y="2147339"/>
                </a:lnTo>
                <a:lnTo>
                  <a:pt x="2835719" y="2119439"/>
                </a:lnTo>
                <a:lnTo>
                  <a:pt x="2863619" y="2083326"/>
                </a:lnTo>
                <a:lnTo>
                  <a:pt x="2881606" y="2040701"/>
                </a:lnTo>
                <a:lnTo>
                  <a:pt x="2887979" y="1993264"/>
                </a:lnTo>
                <a:lnTo>
                  <a:pt x="2887979" y="178435"/>
                </a:lnTo>
                <a:lnTo>
                  <a:pt x="2881606" y="130998"/>
                </a:lnTo>
                <a:lnTo>
                  <a:pt x="2863619" y="88373"/>
                </a:lnTo>
                <a:lnTo>
                  <a:pt x="2835719" y="52260"/>
                </a:lnTo>
                <a:lnTo>
                  <a:pt x="2799606" y="24360"/>
                </a:lnTo>
                <a:lnTo>
                  <a:pt x="2756981" y="6373"/>
                </a:lnTo>
                <a:lnTo>
                  <a:pt x="270954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877556" y="2101595"/>
            <a:ext cx="2691765" cy="944880"/>
          </a:xfrm>
          <a:custGeom>
            <a:avLst/>
            <a:gdLst/>
            <a:ahLst/>
            <a:cxnLst/>
            <a:rect l="l" t="t" r="r" b="b"/>
            <a:pathLst>
              <a:path w="2691765" h="944880">
                <a:moveTo>
                  <a:pt x="2597658" y="0"/>
                </a:moveTo>
                <a:lnTo>
                  <a:pt x="93725" y="0"/>
                </a:lnTo>
                <a:lnTo>
                  <a:pt x="57275" y="7375"/>
                </a:lnTo>
                <a:lnTo>
                  <a:pt x="27479" y="27479"/>
                </a:lnTo>
                <a:lnTo>
                  <a:pt x="7375" y="57275"/>
                </a:lnTo>
                <a:lnTo>
                  <a:pt x="0" y="93725"/>
                </a:lnTo>
                <a:lnTo>
                  <a:pt x="0" y="851153"/>
                </a:lnTo>
                <a:lnTo>
                  <a:pt x="7375" y="887604"/>
                </a:lnTo>
                <a:lnTo>
                  <a:pt x="27479" y="917400"/>
                </a:lnTo>
                <a:lnTo>
                  <a:pt x="57275" y="937504"/>
                </a:lnTo>
                <a:lnTo>
                  <a:pt x="93725" y="944879"/>
                </a:lnTo>
                <a:lnTo>
                  <a:pt x="2597658" y="944879"/>
                </a:lnTo>
                <a:lnTo>
                  <a:pt x="2634108" y="937504"/>
                </a:lnTo>
                <a:lnTo>
                  <a:pt x="2663904" y="917400"/>
                </a:lnTo>
                <a:lnTo>
                  <a:pt x="2684008" y="887604"/>
                </a:lnTo>
                <a:lnTo>
                  <a:pt x="2691384" y="851153"/>
                </a:lnTo>
                <a:lnTo>
                  <a:pt x="2691384" y="93725"/>
                </a:lnTo>
                <a:lnTo>
                  <a:pt x="2684008" y="57275"/>
                </a:lnTo>
                <a:lnTo>
                  <a:pt x="2663904" y="27479"/>
                </a:lnTo>
                <a:lnTo>
                  <a:pt x="2634108" y="7375"/>
                </a:lnTo>
                <a:lnTo>
                  <a:pt x="2597658" y="0"/>
                </a:lnTo>
                <a:close/>
              </a:path>
            </a:pathLst>
          </a:custGeom>
          <a:solidFill>
            <a:srgbClr val="E2EDFF">
              <a:alpha val="36862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112007" y="4370832"/>
            <a:ext cx="2887980" cy="2171700"/>
          </a:xfrm>
          <a:custGeom>
            <a:avLst/>
            <a:gdLst/>
            <a:ahLst/>
            <a:cxnLst/>
            <a:rect l="l" t="t" r="r" b="b"/>
            <a:pathLst>
              <a:path w="2887979" h="2171700">
                <a:moveTo>
                  <a:pt x="2709545" y="0"/>
                </a:moveTo>
                <a:lnTo>
                  <a:pt x="178434" y="0"/>
                </a:lnTo>
                <a:lnTo>
                  <a:pt x="130998" y="6373"/>
                </a:lnTo>
                <a:lnTo>
                  <a:pt x="88373" y="24360"/>
                </a:lnTo>
                <a:lnTo>
                  <a:pt x="52260" y="52260"/>
                </a:lnTo>
                <a:lnTo>
                  <a:pt x="24360" y="88373"/>
                </a:lnTo>
                <a:lnTo>
                  <a:pt x="6373" y="130998"/>
                </a:lnTo>
                <a:lnTo>
                  <a:pt x="0" y="178435"/>
                </a:lnTo>
                <a:lnTo>
                  <a:pt x="0" y="1993201"/>
                </a:lnTo>
                <a:lnTo>
                  <a:pt x="6373" y="2040651"/>
                </a:lnTo>
                <a:lnTo>
                  <a:pt x="24360" y="2083291"/>
                </a:lnTo>
                <a:lnTo>
                  <a:pt x="52260" y="2119417"/>
                </a:lnTo>
                <a:lnTo>
                  <a:pt x="88373" y="2147328"/>
                </a:lnTo>
                <a:lnTo>
                  <a:pt x="130998" y="2165323"/>
                </a:lnTo>
                <a:lnTo>
                  <a:pt x="178434" y="2171700"/>
                </a:lnTo>
                <a:lnTo>
                  <a:pt x="2709545" y="2171700"/>
                </a:lnTo>
                <a:lnTo>
                  <a:pt x="2756981" y="2165323"/>
                </a:lnTo>
                <a:lnTo>
                  <a:pt x="2799606" y="2147328"/>
                </a:lnTo>
                <a:lnTo>
                  <a:pt x="2835719" y="2119417"/>
                </a:lnTo>
                <a:lnTo>
                  <a:pt x="2863619" y="2083291"/>
                </a:lnTo>
                <a:lnTo>
                  <a:pt x="2881606" y="2040651"/>
                </a:lnTo>
                <a:lnTo>
                  <a:pt x="2887980" y="1993201"/>
                </a:lnTo>
                <a:lnTo>
                  <a:pt x="2887980" y="178435"/>
                </a:lnTo>
                <a:lnTo>
                  <a:pt x="2881606" y="130998"/>
                </a:lnTo>
                <a:lnTo>
                  <a:pt x="2863619" y="88373"/>
                </a:lnTo>
                <a:lnTo>
                  <a:pt x="2835719" y="52260"/>
                </a:lnTo>
                <a:lnTo>
                  <a:pt x="2799606" y="24360"/>
                </a:lnTo>
                <a:lnTo>
                  <a:pt x="2756981" y="6373"/>
                </a:lnTo>
                <a:lnTo>
                  <a:pt x="270954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211067" y="4471415"/>
            <a:ext cx="2689860" cy="943610"/>
          </a:xfrm>
          <a:custGeom>
            <a:avLst/>
            <a:gdLst/>
            <a:ahLst/>
            <a:cxnLst/>
            <a:rect l="l" t="t" r="r" b="b"/>
            <a:pathLst>
              <a:path w="2689860" h="943610">
                <a:moveTo>
                  <a:pt x="2596260" y="0"/>
                </a:moveTo>
                <a:lnTo>
                  <a:pt x="93598" y="0"/>
                </a:lnTo>
                <a:lnTo>
                  <a:pt x="57167" y="7356"/>
                </a:lnTo>
                <a:lnTo>
                  <a:pt x="27416" y="27416"/>
                </a:lnTo>
                <a:lnTo>
                  <a:pt x="7356" y="57167"/>
                </a:lnTo>
                <a:lnTo>
                  <a:pt x="0" y="93598"/>
                </a:lnTo>
                <a:lnTo>
                  <a:pt x="0" y="849756"/>
                </a:lnTo>
                <a:lnTo>
                  <a:pt x="7356" y="886188"/>
                </a:lnTo>
                <a:lnTo>
                  <a:pt x="27416" y="915939"/>
                </a:lnTo>
                <a:lnTo>
                  <a:pt x="57167" y="935999"/>
                </a:lnTo>
                <a:lnTo>
                  <a:pt x="93598" y="943355"/>
                </a:lnTo>
                <a:lnTo>
                  <a:pt x="2596260" y="943355"/>
                </a:lnTo>
                <a:lnTo>
                  <a:pt x="2632692" y="935999"/>
                </a:lnTo>
                <a:lnTo>
                  <a:pt x="2662443" y="915939"/>
                </a:lnTo>
                <a:lnTo>
                  <a:pt x="2682503" y="886188"/>
                </a:lnTo>
                <a:lnTo>
                  <a:pt x="2689860" y="849756"/>
                </a:lnTo>
                <a:lnTo>
                  <a:pt x="2689860" y="93598"/>
                </a:lnTo>
                <a:lnTo>
                  <a:pt x="2682503" y="57167"/>
                </a:lnTo>
                <a:lnTo>
                  <a:pt x="2662443" y="27416"/>
                </a:lnTo>
                <a:lnTo>
                  <a:pt x="2632692" y="7356"/>
                </a:lnTo>
                <a:lnTo>
                  <a:pt x="2596260" y="0"/>
                </a:lnTo>
                <a:close/>
              </a:path>
            </a:pathLst>
          </a:custGeom>
          <a:solidFill>
            <a:srgbClr val="E2EDFF">
              <a:alpha val="36862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196584" y="4370832"/>
            <a:ext cx="2887980" cy="2171700"/>
          </a:xfrm>
          <a:custGeom>
            <a:avLst/>
            <a:gdLst/>
            <a:ahLst/>
            <a:cxnLst/>
            <a:rect l="l" t="t" r="r" b="b"/>
            <a:pathLst>
              <a:path w="2887979" h="2171700">
                <a:moveTo>
                  <a:pt x="2709544" y="0"/>
                </a:moveTo>
                <a:lnTo>
                  <a:pt x="178435" y="0"/>
                </a:lnTo>
                <a:lnTo>
                  <a:pt x="130998" y="6373"/>
                </a:lnTo>
                <a:lnTo>
                  <a:pt x="88373" y="24360"/>
                </a:lnTo>
                <a:lnTo>
                  <a:pt x="52260" y="52260"/>
                </a:lnTo>
                <a:lnTo>
                  <a:pt x="24360" y="88373"/>
                </a:lnTo>
                <a:lnTo>
                  <a:pt x="6373" y="130998"/>
                </a:lnTo>
                <a:lnTo>
                  <a:pt x="0" y="178435"/>
                </a:lnTo>
                <a:lnTo>
                  <a:pt x="0" y="1993201"/>
                </a:lnTo>
                <a:lnTo>
                  <a:pt x="6373" y="2040651"/>
                </a:lnTo>
                <a:lnTo>
                  <a:pt x="24360" y="2083291"/>
                </a:lnTo>
                <a:lnTo>
                  <a:pt x="52260" y="2119417"/>
                </a:lnTo>
                <a:lnTo>
                  <a:pt x="88373" y="2147328"/>
                </a:lnTo>
                <a:lnTo>
                  <a:pt x="130998" y="2165323"/>
                </a:lnTo>
                <a:lnTo>
                  <a:pt x="178435" y="2171700"/>
                </a:lnTo>
                <a:lnTo>
                  <a:pt x="2709544" y="2171700"/>
                </a:lnTo>
                <a:lnTo>
                  <a:pt x="2756981" y="2165323"/>
                </a:lnTo>
                <a:lnTo>
                  <a:pt x="2799606" y="2147328"/>
                </a:lnTo>
                <a:lnTo>
                  <a:pt x="2835719" y="2119417"/>
                </a:lnTo>
                <a:lnTo>
                  <a:pt x="2863619" y="2083291"/>
                </a:lnTo>
                <a:lnTo>
                  <a:pt x="2881606" y="2040651"/>
                </a:lnTo>
                <a:lnTo>
                  <a:pt x="2887980" y="1993201"/>
                </a:lnTo>
                <a:lnTo>
                  <a:pt x="2887980" y="178435"/>
                </a:lnTo>
                <a:lnTo>
                  <a:pt x="2881606" y="130998"/>
                </a:lnTo>
                <a:lnTo>
                  <a:pt x="2863619" y="88373"/>
                </a:lnTo>
                <a:lnTo>
                  <a:pt x="2835719" y="52260"/>
                </a:lnTo>
                <a:lnTo>
                  <a:pt x="2799606" y="24360"/>
                </a:lnTo>
                <a:lnTo>
                  <a:pt x="2756981" y="6373"/>
                </a:lnTo>
                <a:lnTo>
                  <a:pt x="270954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294120" y="4471415"/>
            <a:ext cx="2691765" cy="943610"/>
          </a:xfrm>
          <a:custGeom>
            <a:avLst/>
            <a:gdLst/>
            <a:ahLst/>
            <a:cxnLst/>
            <a:rect l="l" t="t" r="r" b="b"/>
            <a:pathLst>
              <a:path w="2691765" h="943610">
                <a:moveTo>
                  <a:pt x="2597784" y="0"/>
                </a:moveTo>
                <a:lnTo>
                  <a:pt x="93599" y="0"/>
                </a:lnTo>
                <a:lnTo>
                  <a:pt x="57167" y="7356"/>
                </a:lnTo>
                <a:lnTo>
                  <a:pt x="27416" y="27416"/>
                </a:lnTo>
                <a:lnTo>
                  <a:pt x="7356" y="57167"/>
                </a:lnTo>
                <a:lnTo>
                  <a:pt x="0" y="93598"/>
                </a:lnTo>
                <a:lnTo>
                  <a:pt x="0" y="849756"/>
                </a:lnTo>
                <a:lnTo>
                  <a:pt x="7356" y="886188"/>
                </a:lnTo>
                <a:lnTo>
                  <a:pt x="27416" y="915939"/>
                </a:lnTo>
                <a:lnTo>
                  <a:pt x="57167" y="935999"/>
                </a:lnTo>
                <a:lnTo>
                  <a:pt x="93599" y="943355"/>
                </a:lnTo>
                <a:lnTo>
                  <a:pt x="2597784" y="943355"/>
                </a:lnTo>
                <a:lnTo>
                  <a:pt x="2634216" y="935999"/>
                </a:lnTo>
                <a:lnTo>
                  <a:pt x="2663967" y="915939"/>
                </a:lnTo>
                <a:lnTo>
                  <a:pt x="2684027" y="886188"/>
                </a:lnTo>
                <a:lnTo>
                  <a:pt x="2691383" y="849756"/>
                </a:lnTo>
                <a:lnTo>
                  <a:pt x="2691383" y="93598"/>
                </a:lnTo>
                <a:lnTo>
                  <a:pt x="2684027" y="57167"/>
                </a:lnTo>
                <a:lnTo>
                  <a:pt x="2663967" y="27416"/>
                </a:lnTo>
                <a:lnTo>
                  <a:pt x="2634216" y="7356"/>
                </a:lnTo>
                <a:lnTo>
                  <a:pt x="2597784" y="0"/>
                </a:lnTo>
                <a:close/>
              </a:path>
            </a:pathLst>
          </a:custGeom>
          <a:solidFill>
            <a:srgbClr val="E2EDFF">
              <a:alpha val="36862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562100" y="2001011"/>
            <a:ext cx="2889885" cy="2171700"/>
          </a:xfrm>
          <a:custGeom>
            <a:avLst/>
            <a:gdLst/>
            <a:ahLst/>
            <a:cxnLst/>
            <a:rect l="l" t="t" r="r" b="b"/>
            <a:pathLst>
              <a:path w="2889885" h="2171700">
                <a:moveTo>
                  <a:pt x="2711069" y="0"/>
                </a:moveTo>
                <a:lnTo>
                  <a:pt x="178435" y="0"/>
                </a:lnTo>
                <a:lnTo>
                  <a:pt x="130998" y="6373"/>
                </a:lnTo>
                <a:lnTo>
                  <a:pt x="88373" y="24360"/>
                </a:lnTo>
                <a:lnTo>
                  <a:pt x="52260" y="52260"/>
                </a:lnTo>
                <a:lnTo>
                  <a:pt x="24360" y="88373"/>
                </a:lnTo>
                <a:lnTo>
                  <a:pt x="6373" y="130998"/>
                </a:lnTo>
                <a:lnTo>
                  <a:pt x="0" y="178435"/>
                </a:lnTo>
                <a:lnTo>
                  <a:pt x="0" y="1993264"/>
                </a:lnTo>
                <a:lnTo>
                  <a:pt x="6373" y="2040701"/>
                </a:lnTo>
                <a:lnTo>
                  <a:pt x="24360" y="2083326"/>
                </a:lnTo>
                <a:lnTo>
                  <a:pt x="52260" y="2119439"/>
                </a:lnTo>
                <a:lnTo>
                  <a:pt x="88373" y="2147339"/>
                </a:lnTo>
                <a:lnTo>
                  <a:pt x="130998" y="2165326"/>
                </a:lnTo>
                <a:lnTo>
                  <a:pt x="178435" y="2171700"/>
                </a:lnTo>
                <a:lnTo>
                  <a:pt x="2711069" y="2171700"/>
                </a:lnTo>
                <a:lnTo>
                  <a:pt x="2758505" y="2165326"/>
                </a:lnTo>
                <a:lnTo>
                  <a:pt x="2801130" y="2147339"/>
                </a:lnTo>
                <a:lnTo>
                  <a:pt x="2837243" y="2119439"/>
                </a:lnTo>
                <a:lnTo>
                  <a:pt x="2865143" y="2083326"/>
                </a:lnTo>
                <a:lnTo>
                  <a:pt x="2883130" y="2040701"/>
                </a:lnTo>
                <a:lnTo>
                  <a:pt x="2889504" y="1993264"/>
                </a:lnTo>
                <a:lnTo>
                  <a:pt x="2889504" y="178435"/>
                </a:lnTo>
                <a:lnTo>
                  <a:pt x="2883130" y="130998"/>
                </a:lnTo>
                <a:lnTo>
                  <a:pt x="2865143" y="88373"/>
                </a:lnTo>
                <a:lnTo>
                  <a:pt x="2837243" y="52260"/>
                </a:lnTo>
                <a:lnTo>
                  <a:pt x="2801130" y="24360"/>
                </a:lnTo>
                <a:lnTo>
                  <a:pt x="2758505" y="6373"/>
                </a:lnTo>
                <a:lnTo>
                  <a:pt x="271106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661160" y="2101595"/>
            <a:ext cx="2691765" cy="944880"/>
          </a:xfrm>
          <a:custGeom>
            <a:avLst/>
            <a:gdLst/>
            <a:ahLst/>
            <a:cxnLst/>
            <a:rect l="l" t="t" r="r" b="b"/>
            <a:pathLst>
              <a:path w="2691765" h="944880">
                <a:moveTo>
                  <a:pt x="2597657" y="0"/>
                </a:moveTo>
                <a:lnTo>
                  <a:pt x="93725" y="0"/>
                </a:lnTo>
                <a:lnTo>
                  <a:pt x="57275" y="7375"/>
                </a:lnTo>
                <a:lnTo>
                  <a:pt x="27479" y="27479"/>
                </a:lnTo>
                <a:lnTo>
                  <a:pt x="7375" y="57275"/>
                </a:lnTo>
                <a:lnTo>
                  <a:pt x="0" y="93725"/>
                </a:lnTo>
                <a:lnTo>
                  <a:pt x="0" y="851153"/>
                </a:lnTo>
                <a:lnTo>
                  <a:pt x="7375" y="887604"/>
                </a:lnTo>
                <a:lnTo>
                  <a:pt x="27479" y="917400"/>
                </a:lnTo>
                <a:lnTo>
                  <a:pt x="57275" y="937504"/>
                </a:lnTo>
                <a:lnTo>
                  <a:pt x="93725" y="944879"/>
                </a:lnTo>
                <a:lnTo>
                  <a:pt x="2597657" y="944879"/>
                </a:lnTo>
                <a:lnTo>
                  <a:pt x="2634108" y="937504"/>
                </a:lnTo>
                <a:lnTo>
                  <a:pt x="2663904" y="917400"/>
                </a:lnTo>
                <a:lnTo>
                  <a:pt x="2684008" y="887604"/>
                </a:lnTo>
                <a:lnTo>
                  <a:pt x="2691384" y="851153"/>
                </a:lnTo>
                <a:lnTo>
                  <a:pt x="2691384" y="93725"/>
                </a:lnTo>
                <a:lnTo>
                  <a:pt x="2684008" y="57275"/>
                </a:lnTo>
                <a:lnTo>
                  <a:pt x="2663904" y="27479"/>
                </a:lnTo>
                <a:lnTo>
                  <a:pt x="2634108" y="7375"/>
                </a:lnTo>
                <a:lnTo>
                  <a:pt x="2597657" y="0"/>
                </a:lnTo>
                <a:close/>
              </a:path>
            </a:pathLst>
          </a:custGeom>
          <a:solidFill>
            <a:srgbClr val="E2EDFF">
              <a:alpha val="36862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318311" y="189857"/>
            <a:ext cx="5582615" cy="102848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3300" spc="290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Линейка </a:t>
            </a:r>
            <a:r>
              <a:rPr sz="3300" spc="155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аналоговых  </a:t>
            </a:r>
            <a:r>
              <a:rPr sz="3300" spc="220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абонентских</a:t>
            </a:r>
            <a:r>
              <a:rPr sz="3300" spc="-130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sz="3300" spc="195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шлюзов</a:t>
            </a:r>
            <a:endParaRPr sz="33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754251" y="3462528"/>
            <a:ext cx="48260" cy="56515"/>
          </a:xfrm>
          <a:custGeom>
            <a:avLst/>
            <a:gdLst/>
            <a:ahLst/>
            <a:cxnLst/>
            <a:rect l="l" t="t" r="r" b="b"/>
            <a:pathLst>
              <a:path w="48260" h="56514">
                <a:moveTo>
                  <a:pt x="42672" y="0"/>
                </a:moveTo>
                <a:lnTo>
                  <a:pt x="4953" y="0"/>
                </a:lnTo>
                <a:lnTo>
                  <a:pt x="0" y="5969"/>
                </a:lnTo>
                <a:lnTo>
                  <a:pt x="0" y="50546"/>
                </a:lnTo>
                <a:lnTo>
                  <a:pt x="4953" y="56514"/>
                </a:lnTo>
                <a:lnTo>
                  <a:pt x="42672" y="56514"/>
                </a:lnTo>
                <a:lnTo>
                  <a:pt x="47751" y="50546"/>
                </a:lnTo>
                <a:lnTo>
                  <a:pt x="47751" y="5969"/>
                </a:lnTo>
                <a:close/>
              </a:path>
            </a:pathLst>
          </a:custGeom>
          <a:solidFill>
            <a:srgbClr val="275E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754251" y="3630167"/>
            <a:ext cx="48260" cy="56515"/>
          </a:xfrm>
          <a:custGeom>
            <a:avLst/>
            <a:gdLst/>
            <a:ahLst/>
            <a:cxnLst/>
            <a:rect l="l" t="t" r="r" b="b"/>
            <a:pathLst>
              <a:path w="48260" h="56514">
                <a:moveTo>
                  <a:pt x="42672" y="0"/>
                </a:moveTo>
                <a:lnTo>
                  <a:pt x="4953" y="0"/>
                </a:lnTo>
                <a:lnTo>
                  <a:pt x="0" y="5968"/>
                </a:lnTo>
                <a:lnTo>
                  <a:pt x="0" y="50545"/>
                </a:lnTo>
                <a:lnTo>
                  <a:pt x="4953" y="56514"/>
                </a:lnTo>
                <a:lnTo>
                  <a:pt x="42672" y="56514"/>
                </a:lnTo>
                <a:lnTo>
                  <a:pt x="47751" y="50545"/>
                </a:lnTo>
                <a:lnTo>
                  <a:pt x="47751" y="5968"/>
                </a:lnTo>
                <a:close/>
              </a:path>
            </a:pathLst>
          </a:custGeom>
          <a:solidFill>
            <a:srgbClr val="275E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1739264" y="3097677"/>
            <a:ext cx="2370455" cy="636905"/>
          </a:xfrm>
          <a:prstGeom prst="rect">
            <a:avLst/>
          </a:prstGeom>
        </p:spPr>
        <p:txBody>
          <a:bodyPr vert="horz" wrap="square" lIns="0" tIns="603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75"/>
              </a:spcBef>
            </a:pPr>
            <a:r>
              <a:rPr sz="1200" b="1" spc="10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TAU-16.IP</a:t>
            </a:r>
            <a:endParaRPr sz="12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  <a:p>
            <a:pPr marL="120650">
              <a:lnSpc>
                <a:spcPct val="100000"/>
              </a:lnSpc>
              <a:spcBef>
                <a:spcPts val="350"/>
              </a:spcBef>
            </a:pPr>
            <a:r>
              <a:rPr sz="1100" b="1" spc="2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16 </a:t>
            </a:r>
            <a:r>
              <a:rPr sz="1100" b="1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аналоговых </a:t>
            </a:r>
            <a:r>
              <a:rPr sz="1100" b="1" spc="5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портов</a:t>
            </a:r>
            <a:r>
              <a:rPr sz="1100" b="1" spc="-125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100" b="1" spc="-9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FXS</a:t>
            </a:r>
            <a:endParaRPr sz="11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marL="120650">
              <a:lnSpc>
                <a:spcPct val="100000"/>
              </a:lnSpc>
              <a:spcBef>
                <a:spcPts val="5"/>
              </a:spcBef>
            </a:pPr>
            <a:r>
              <a:rPr sz="1100" b="1" spc="4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Питание </a:t>
            </a:r>
            <a:r>
              <a:rPr sz="1100" b="1" spc="-5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220В </a:t>
            </a:r>
            <a:r>
              <a:rPr sz="1100" b="1" spc="-85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AC </a:t>
            </a:r>
            <a:r>
              <a:rPr sz="1100" b="1" spc="35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или </a:t>
            </a:r>
            <a:r>
              <a:rPr sz="1100" b="1" spc="2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48/60V</a:t>
            </a:r>
            <a:r>
              <a:rPr sz="1100" b="1" spc="-2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100" b="1" spc="-45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DC</a:t>
            </a:r>
            <a:endParaRPr sz="11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4846701" y="3462528"/>
            <a:ext cx="48260" cy="56515"/>
          </a:xfrm>
          <a:custGeom>
            <a:avLst/>
            <a:gdLst/>
            <a:ahLst/>
            <a:cxnLst/>
            <a:rect l="l" t="t" r="r" b="b"/>
            <a:pathLst>
              <a:path w="48260" h="56514">
                <a:moveTo>
                  <a:pt x="42799" y="0"/>
                </a:moveTo>
                <a:lnTo>
                  <a:pt x="5079" y="0"/>
                </a:lnTo>
                <a:lnTo>
                  <a:pt x="0" y="5969"/>
                </a:lnTo>
                <a:lnTo>
                  <a:pt x="0" y="50546"/>
                </a:lnTo>
                <a:lnTo>
                  <a:pt x="5079" y="56514"/>
                </a:lnTo>
                <a:lnTo>
                  <a:pt x="42799" y="56514"/>
                </a:lnTo>
                <a:lnTo>
                  <a:pt x="47751" y="50546"/>
                </a:lnTo>
                <a:lnTo>
                  <a:pt x="47751" y="5969"/>
                </a:lnTo>
                <a:close/>
              </a:path>
            </a:pathLst>
          </a:custGeom>
          <a:solidFill>
            <a:srgbClr val="275E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846701" y="3630167"/>
            <a:ext cx="48260" cy="56515"/>
          </a:xfrm>
          <a:custGeom>
            <a:avLst/>
            <a:gdLst/>
            <a:ahLst/>
            <a:cxnLst/>
            <a:rect l="l" t="t" r="r" b="b"/>
            <a:pathLst>
              <a:path w="48260" h="56514">
                <a:moveTo>
                  <a:pt x="42799" y="0"/>
                </a:moveTo>
                <a:lnTo>
                  <a:pt x="5079" y="0"/>
                </a:lnTo>
                <a:lnTo>
                  <a:pt x="0" y="5968"/>
                </a:lnTo>
                <a:lnTo>
                  <a:pt x="0" y="50545"/>
                </a:lnTo>
                <a:lnTo>
                  <a:pt x="5079" y="56514"/>
                </a:lnTo>
                <a:lnTo>
                  <a:pt x="42799" y="56514"/>
                </a:lnTo>
                <a:lnTo>
                  <a:pt x="47751" y="50545"/>
                </a:lnTo>
                <a:lnTo>
                  <a:pt x="47751" y="5968"/>
                </a:lnTo>
                <a:close/>
              </a:path>
            </a:pathLst>
          </a:custGeom>
          <a:solidFill>
            <a:srgbClr val="275E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4832096" y="3097677"/>
            <a:ext cx="2370455" cy="636905"/>
          </a:xfrm>
          <a:prstGeom prst="rect">
            <a:avLst/>
          </a:prstGeom>
        </p:spPr>
        <p:txBody>
          <a:bodyPr vert="horz" wrap="square" lIns="0" tIns="603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75"/>
              </a:spcBef>
            </a:pPr>
            <a:r>
              <a:rPr sz="1200" b="1" spc="10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TAU-24.IP</a:t>
            </a:r>
            <a:endParaRPr sz="12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  <a:p>
            <a:pPr marL="120650">
              <a:lnSpc>
                <a:spcPct val="100000"/>
              </a:lnSpc>
              <a:spcBef>
                <a:spcPts val="350"/>
              </a:spcBef>
            </a:pPr>
            <a:r>
              <a:rPr sz="1100" b="1" spc="2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24 </a:t>
            </a:r>
            <a:r>
              <a:rPr sz="1100" b="1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аналоговых </a:t>
            </a:r>
            <a:r>
              <a:rPr sz="1100" b="1" spc="15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порта</a:t>
            </a:r>
            <a:r>
              <a:rPr sz="1100" b="1" spc="-125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100" b="1" spc="-9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FXS</a:t>
            </a:r>
            <a:endParaRPr sz="11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marL="120650">
              <a:lnSpc>
                <a:spcPct val="100000"/>
              </a:lnSpc>
              <a:spcBef>
                <a:spcPts val="5"/>
              </a:spcBef>
            </a:pPr>
            <a:r>
              <a:rPr sz="1100" b="1" spc="4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Питание </a:t>
            </a:r>
            <a:r>
              <a:rPr sz="1100" b="1" spc="-5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220В </a:t>
            </a:r>
            <a:r>
              <a:rPr sz="1100" b="1" spc="-85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AC </a:t>
            </a:r>
            <a:r>
              <a:rPr sz="1100" b="1" spc="35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или </a:t>
            </a:r>
            <a:r>
              <a:rPr sz="1100" b="1" spc="2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48/60V</a:t>
            </a:r>
            <a:r>
              <a:rPr sz="1100" b="1" spc="-2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100" b="1" spc="-45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DC</a:t>
            </a:r>
            <a:endParaRPr sz="11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7971917" y="3462528"/>
            <a:ext cx="48260" cy="56515"/>
          </a:xfrm>
          <a:custGeom>
            <a:avLst/>
            <a:gdLst/>
            <a:ahLst/>
            <a:cxnLst/>
            <a:rect l="l" t="t" r="r" b="b"/>
            <a:pathLst>
              <a:path w="48259" h="56514">
                <a:moveTo>
                  <a:pt x="42799" y="0"/>
                </a:moveTo>
                <a:lnTo>
                  <a:pt x="5079" y="0"/>
                </a:lnTo>
                <a:lnTo>
                  <a:pt x="0" y="5969"/>
                </a:lnTo>
                <a:lnTo>
                  <a:pt x="0" y="50546"/>
                </a:lnTo>
                <a:lnTo>
                  <a:pt x="5079" y="56514"/>
                </a:lnTo>
                <a:lnTo>
                  <a:pt x="42799" y="56514"/>
                </a:lnTo>
                <a:lnTo>
                  <a:pt x="47751" y="50546"/>
                </a:lnTo>
                <a:lnTo>
                  <a:pt x="47751" y="5969"/>
                </a:lnTo>
                <a:close/>
              </a:path>
            </a:pathLst>
          </a:custGeom>
          <a:solidFill>
            <a:srgbClr val="275E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7971917" y="3797808"/>
            <a:ext cx="48260" cy="56515"/>
          </a:xfrm>
          <a:custGeom>
            <a:avLst/>
            <a:gdLst/>
            <a:ahLst/>
            <a:cxnLst/>
            <a:rect l="l" t="t" r="r" b="b"/>
            <a:pathLst>
              <a:path w="48259" h="56514">
                <a:moveTo>
                  <a:pt x="42799" y="0"/>
                </a:moveTo>
                <a:lnTo>
                  <a:pt x="5079" y="0"/>
                </a:lnTo>
                <a:lnTo>
                  <a:pt x="0" y="5969"/>
                </a:lnTo>
                <a:lnTo>
                  <a:pt x="0" y="50546"/>
                </a:lnTo>
                <a:lnTo>
                  <a:pt x="5079" y="56515"/>
                </a:lnTo>
                <a:lnTo>
                  <a:pt x="42799" y="56515"/>
                </a:lnTo>
                <a:lnTo>
                  <a:pt x="47751" y="50546"/>
                </a:lnTo>
                <a:lnTo>
                  <a:pt x="47751" y="5969"/>
                </a:lnTo>
                <a:close/>
              </a:path>
            </a:pathLst>
          </a:custGeom>
          <a:solidFill>
            <a:srgbClr val="275E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7971917" y="3965447"/>
            <a:ext cx="48260" cy="56515"/>
          </a:xfrm>
          <a:custGeom>
            <a:avLst/>
            <a:gdLst/>
            <a:ahLst/>
            <a:cxnLst/>
            <a:rect l="l" t="t" r="r" b="b"/>
            <a:pathLst>
              <a:path w="48259" h="56514">
                <a:moveTo>
                  <a:pt x="42799" y="0"/>
                </a:moveTo>
                <a:lnTo>
                  <a:pt x="5079" y="0"/>
                </a:lnTo>
                <a:lnTo>
                  <a:pt x="0" y="5968"/>
                </a:lnTo>
                <a:lnTo>
                  <a:pt x="0" y="50545"/>
                </a:lnTo>
                <a:lnTo>
                  <a:pt x="5079" y="56514"/>
                </a:lnTo>
                <a:lnTo>
                  <a:pt x="42799" y="56514"/>
                </a:lnTo>
                <a:lnTo>
                  <a:pt x="47751" y="50545"/>
                </a:lnTo>
                <a:lnTo>
                  <a:pt x="47751" y="5968"/>
                </a:lnTo>
                <a:close/>
              </a:path>
            </a:pathLst>
          </a:custGeom>
          <a:solidFill>
            <a:srgbClr val="275E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7957819" y="3097677"/>
            <a:ext cx="2370455" cy="972185"/>
          </a:xfrm>
          <a:prstGeom prst="rect">
            <a:avLst/>
          </a:prstGeom>
        </p:spPr>
        <p:txBody>
          <a:bodyPr vert="horz" wrap="square" lIns="0" tIns="603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75"/>
              </a:spcBef>
            </a:pPr>
            <a:r>
              <a:rPr sz="1200" b="1" spc="25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TAU-32M.IP</a:t>
            </a:r>
            <a:endParaRPr sz="12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  <a:p>
            <a:pPr marL="120650">
              <a:lnSpc>
                <a:spcPct val="100000"/>
              </a:lnSpc>
              <a:spcBef>
                <a:spcPts val="350"/>
              </a:spcBef>
            </a:pPr>
            <a:r>
              <a:rPr sz="1100" b="1" spc="5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Модульное </a:t>
            </a:r>
            <a:r>
              <a:rPr sz="1100" b="1" spc="4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решение </a:t>
            </a:r>
            <a:r>
              <a:rPr sz="1100" b="1" spc="-5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до</a:t>
            </a:r>
            <a:r>
              <a:rPr sz="1100" b="1" spc="-125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100" b="1" spc="2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32</a:t>
            </a:r>
            <a:endParaRPr sz="11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marL="120650">
              <a:lnSpc>
                <a:spcPct val="100000"/>
              </a:lnSpc>
              <a:spcBef>
                <a:spcPts val="5"/>
              </a:spcBef>
            </a:pPr>
            <a:r>
              <a:rPr sz="1100" b="1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аналоговых </a:t>
            </a:r>
            <a:r>
              <a:rPr sz="1100" b="1" spc="5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портов</a:t>
            </a:r>
            <a:r>
              <a:rPr sz="1100" b="1" spc="-55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100" b="1" spc="-4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FXS/FXO</a:t>
            </a:r>
            <a:endParaRPr sz="11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marL="120650" marR="5080">
              <a:lnSpc>
                <a:spcPct val="100000"/>
              </a:lnSpc>
            </a:pPr>
            <a:r>
              <a:rPr sz="1100" b="1" spc="4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Питание </a:t>
            </a:r>
            <a:r>
              <a:rPr sz="1100" b="1" spc="-5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220В </a:t>
            </a:r>
            <a:r>
              <a:rPr sz="1100" b="1" spc="-85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AC </a:t>
            </a:r>
            <a:r>
              <a:rPr sz="1100" b="1" spc="35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или </a:t>
            </a:r>
            <a:r>
              <a:rPr sz="1100" b="1" spc="2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48/60V</a:t>
            </a:r>
            <a:r>
              <a:rPr sz="1100" b="1" spc="-204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100" b="1" spc="-45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DC  </a:t>
            </a:r>
            <a:r>
              <a:rPr sz="1100" b="1" spc="5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Пассивное</a:t>
            </a:r>
            <a:r>
              <a:rPr sz="1100" b="1" spc="-25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100" b="1" spc="2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охлаждение</a:t>
            </a:r>
            <a:endParaRPr sz="11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3304413" y="5835243"/>
            <a:ext cx="48260" cy="56515"/>
          </a:xfrm>
          <a:custGeom>
            <a:avLst/>
            <a:gdLst/>
            <a:ahLst/>
            <a:cxnLst/>
            <a:rect l="l" t="t" r="r" b="b"/>
            <a:pathLst>
              <a:path w="48260" h="56514">
                <a:moveTo>
                  <a:pt x="42672" y="0"/>
                </a:moveTo>
                <a:lnTo>
                  <a:pt x="4952" y="0"/>
                </a:lnTo>
                <a:lnTo>
                  <a:pt x="0" y="5918"/>
                </a:lnTo>
                <a:lnTo>
                  <a:pt x="0" y="50495"/>
                </a:lnTo>
                <a:lnTo>
                  <a:pt x="4952" y="56413"/>
                </a:lnTo>
                <a:lnTo>
                  <a:pt x="42672" y="56413"/>
                </a:lnTo>
                <a:lnTo>
                  <a:pt x="47751" y="50495"/>
                </a:lnTo>
                <a:lnTo>
                  <a:pt x="47751" y="5918"/>
                </a:lnTo>
                <a:close/>
              </a:path>
            </a:pathLst>
          </a:custGeom>
          <a:solidFill>
            <a:srgbClr val="275E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3304413" y="6002883"/>
            <a:ext cx="48260" cy="56515"/>
          </a:xfrm>
          <a:custGeom>
            <a:avLst/>
            <a:gdLst/>
            <a:ahLst/>
            <a:cxnLst/>
            <a:rect l="l" t="t" r="r" b="b"/>
            <a:pathLst>
              <a:path w="48260" h="56514">
                <a:moveTo>
                  <a:pt x="42672" y="0"/>
                </a:moveTo>
                <a:lnTo>
                  <a:pt x="4952" y="0"/>
                </a:lnTo>
                <a:lnTo>
                  <a:pt x="0" y="5918"/>
                </a:lnTo>
                <a:lnTo>
                  <a:pt x="0" y="50495"/>
                </a:lnTo>
                <a:lnTo>
                  <a:pt x="4952" y="56413"/>
                </a:lnTo>
                <a:lnTo>
                  <a:pt x="42672" y="56413"/>
                </a:lnTo>
                <a:lnTo>
                  <a:pt x="47751" y="50495"/>
                </a:lnTo>
                <a:lnTo>
                  <a:pt x="47751" y="5918"/>
                </a:lnTo>
                <a:close/>
              </a:path>
            </a:pathLst>
          </a:custGeom>
          <a:solidFill>
            <a:srgbClr val="275E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3289553" y="5460288"/>
            <a:ext cx="2371090" cy="647065"/>
          </a:xfrm>
          <a:prstGeom prst="rect">
            <a:avLst/>
          </a:prstGeom>
        </p:spPr>
        <p:txBody>
          <a:bodyPr vert="horz" wrap="square" lIns="0" tIns="660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20"/>
              </a:spcBef>
            </a:pPr>
            <a:r>
              <a:rPr sz="1200" b="1" spc="10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TAU-36.IP</a:t>
            </a:r>
            <a:endParaRPr sz="12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  <a:p>
            <a:pPr marL="120650">
              <a:lnSpc>
                <a:spcPct val="100000"/>
              </a:lnSpc>
              <a:spcBef>
                <a:spcPts val="390"/>
              </a:spcBef>
            </a:pPr>
            <a:r>
              <a:rPr sz="1100" b="1" spc="15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36 </a:t>
            </a:r>
            <a:r>
              <a:rPr sz="1100" b="1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аналоговых </a:t>
            </a:r>
            <a:r>
              <a:rPr sz="1100" b="1" spc="5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портов</a:t>
            </a:r>
            <a:r>
              <a:rPr sz="1100" b="1" spc="-11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100" b="1" spc="-9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FXS</a:t>
            </a:r>
            <a:endParaRPr sz="11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marL="120650">
              <a:lnSpc>
                <a:spcPct val="100000"/>
              </a:lnSpc>
            </a:pPr>
            <a:r>
              <a:rPr sz="1100" b="1" spc="35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Питание </a:t>
            </a:r>
            <a:r>
              <a:rPr sz="1100" b="1" spc="-5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220В </a:t>
            </a:r>
            <a:r>
              <a:rPr sz="1100" b="1" spc="-85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AC </a:t>
            </a:r>
            <a:r>
              <a:rPr sz="1100" b="1" spc="35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или </a:t>
            </a:r>
            <a:r>
              <a:rPr sz="1100" b="1" spc="2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48/60V</a:t>
            </a:r>
            <a:r>
              <a:rPr sz="1100" b="1" spc="-15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100" b="1" spc="-45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DC</a:t>
            </a:r>
            <a:endParaRPr sz="11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6388608" y="5835243"/>
            <a:ext cx="48260" cy="56515"/>
          </a:xfrm>
          <a:custGeom>
            <a:avLst/>
            <a:gdLst/>
            <a:ahLst/>
            <a:cxnLst/>
            <a:rect l="l" t="t" r="r" b="b"/>
            <a:pathLst>
              <a:path w="48260" h="56514">
                <a:moveTo>
                  <a:pt x="42671" y="0"/>
                </a:moveTo>
                <a:lnTo>
                  <a:pt x="4952" y="0"/>
                </a:lnTo>
                <a:lnTo>
                  <a:pt x="0" y="5918"/>
                </a:lnTo>
                <a:lnTo>
                  <a:pt x="0" y="50495"/>
                </a:lnTo>
                <a:lnTo>
                  <a:pt x="4952" y="56413"/>
                </a:lnTo>
                <a:lnTo>
                  <a:pt x="42671" y="56413"/>
                </a:lnTo>
                <a:lnTo>
                  <a:pt x="47751" y="50495"/>
                </a:lnTo>
                <a:lnTo>
                  <a:pt x="47751" y="5918"/>
                </a:lnTo>
                <a:close/>
              </a:path>
            </a:pathLst>
          </a:custGeom>
          <a:solidFill>
            <a:srgbClr val="275E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6388608" y="6002883"/>
            <a:ext cx="48260" cy="56515"/>
          </a:xfrm>
          <a:custGeom>
            <a:avLst/>
            <a:gdLst/>
            <a:ahLst/>
            <a:cxnLst/>
            <a:rect l="l" t="t" r="r" b="b"/>
            <a:pathLst>
              <a:path w="48260" h="56514">
                <a:moveTo>
                  <a:pt x="42671" y="0"/>
                </a:moveTo>
                <a:lnTo>
                  <a:pt x="4952" y="0"/>
                </a:lnTo>
                <a:lnTo>
                  <a:pt x="0" y="5918"/>
                </a:lnTo>
                <a:lnTo>
                  <a:pt x="0" y="50495"/>
                </a:lnTo>
                <a:lnTo>
                  <a:pt x="4952" y="56413"/>
                </a:lnTo>
                <a:lnTo>
                  <a:pt x="42671" y="56413"/>
                </a:lnTo>
                <a:lnTo>
                  <a:pt x="47751" y="50495"/>
                </a:lnTo>
                <a:lnTo>
                  <a:pt x="47751" y="5918"/>
                </a:lnTo>
                <a:close/>
              </a:path>
            </a:pathLst>
          </a:custGeom>
          <a:solidFill>
            <a:srgbClr val="275E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6374129" y="5460288"/>
            <a:ext cx="2371090" cy="647065"/>
          </a:xfrm>
          <a:prstGeom prst="rect">
            <a:avLst/>
          </a:prstGeom>
        </p:spPr>
        <p:txBody>
          <a:bodyPr vert="horz" wrap="square" lIns="0" tIns="660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20"/>
              </a:spcBef>
            </a:pPr>
            <a:r>
              <a:rPr sz="1200" b="1" spc="10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TAU-72.IP</a:t>
            </a:r>
            <a:endParaRPr sz="12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  <a:p>
            <a:pPr marL="120650">
              <a:lnSpc>
                <a:spcPct val="100000"/>
              </a:lnSpc>
              <a:spcBef>
                <a:spcPts val="390"/>
              </a:spcBef>
            </a:pPr>
            <a:r>
              <a:rPr sz="1100" b="1" spc="15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72 </a:t>
            </a:r>
            <a:r>
              <a:rPr sz="1100" b="1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аналоговых </a:t>
            </a:r>
            <a:r>
              <a:rPr sz="1100" b="1" spc="5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портов</a:t>
            </a:r>
            <a:r>
              <a:rPr sz="1100" b="1" spc="-114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100" b="1" spc="-9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FXS</a:t>
            </a:r>
            <a:endParaRPr sz="11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marL="120650">
              <a:lnSpc>
                <a:spcPct val="100000"/>
              </a:lnSpc>
            </a:pPr>
            <a:r>
              <a:rPr sz="1100" b="1" spc="35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Питание </a:t>
            </a:r>
            <a:r>
              <a:rPr sz="1100" b="1" spc="-5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220В </a:t>
            </a:r>
            <a:r>
              <a:rPr sz="1100" b="1" spc="-85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AC </a:t>
            </a:r>
            <a:r>
              <a:rPr sz="1100" b="1" spc="35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или </a:t>
            </a:r>
            <a:r>
              <a:rPr sz="1100" b="1" spc="2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48/60V</a:t>
            </a:r>
            <a:r>
              <a:rPr sz="1100" b="1" spc="-15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100" b="1" spc="-45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DC</a:t>
            </a:r>
            <a:endParaRPr sz="11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11538457" y="332395"/>
            <a:ext cx="325755" cy="297180"/>
          </a:xfrm>
          <a:custGeom>
            <a:avLst/>
            <a:gdLst/>
            <a:ahLst/>
            <a:cxnLst/>
            <a:rect l="l" t="t" r="r" b="b"/>
            <a:pathLst>
              <a:path w="325754" h="297180">
                <a:moveTo>
                  <a:pt x="52096" y="188364"/>
                </a:moveTo>
                <a:lnTo>
                  <a:pt x="9808" y="211528"/>
                </a:lnTo>
                <a:lnTo>
                  <a:pt x="0" y="242752"/>
                </a:lnTo>
                <a:lnTo>
                  <a:pt x="2575" y="259294"/>
                </a:lnTo>
                <a:lnTo>
                  <a:pt x="9838" y="273966"/>
                </a:lnTo>
                <a:lnTo>
                  <a:pt x="21122" y="285810"/>
                </a:lnTo>
                <a:lnTo>
                  <a:pt x="35758" y="293871"/>
                </a:lnTo>
                <a:lnTo>
                  <a:pt x="52140" y="297103"/>
                </a:lnTo>
                <a:lnTo>
                  <a:pt x="68361" y="295280"/>
                </a:lnTo>
                <a:lnTo>
                  <a:pt x="83305" y="288703"/>
                </a:lnTo>
                <a:lnTo>
                  <a:pt x="95854" y="277670"/>
                </a:lnTo>
                <a:lnTo>
                  <a:pt x="117419" y="259070"/>
                </a:lnTo>
                <a:lnTo>
                  <a:pt x="143141" y="248580"/>
                </a:lnTo>
                <a:lnTo>
                  <a:pt x="170851" y="246696"/>
                </a:lnTo>
                <a:lnTo>
                  <a:pt x="197278" y="246696"/>
                </a:lnTo>
                <a:lnTo>
                  <a:pt x="197277" y="238778"/>
                </a:lnTo>
                <a:lnTo>
                  <a:pt x="143157" y="236891"/>
                </a:lnTo>
                <a:lnTo>
                  <a:pt x="95854" y="207803"/>
                </a:lnTo>
                <a:lnTo>
                  <a:pt x="83288" y="196760"/>
                </a:lnTo>
                <a:lnTo>
                  <a:pt x="68328" y="190184"/>
                </a:lnTo>
                <a:lnTo>
                  <a:pt x="52096" y="188364"/>
                </a:lnTo>
                <a:close/>
              </a:path>
              <a:path w="325754" h="297180">
                <a:moveTo>
                  <a:pt x="208970" y="111964"/>
                </a:moveTo>
                <a:lnTo>
                  <a:pt x="203131" y="116651"/>
                </a:lnTo>
                <a:lnTo>
                  <a:pt x="196616" y="120421"/>
                </a:lnTo>
                <a:lnTo>
                  <a:pt x="189647" y="123146"/>
                </a:lnTo>
                <a:lnTo>
                  <a:pt x="209650" y="143427"/>
                </a:lnTo>
                <a:lnTo>
                  <a:pt x="221870" y="168428"/>
                </a:lnTo>
                <a:lnTo>
                  <a:pt x="225664" y="196013"/>
                </a:lnTo>
                <a:lnTo>
                  <a:pt x="220389" y="224047"/>
                </a:lnTo>
                <a:lnTo>
                  <a:pt x="217145" y="240472"/>
                </a:lnTo>
                <a:lnTo>
                  <a:pt x="218946" y="256749"/>
                </a:lnTo>
                <a:lnTo>
                  <a:pt x="225493" y="271756"/>
                </a:lnTo>
                <a:lnTo>
                  <a:pt x="236482" y="284369"/>
                </a:lnTo>
                <a:lnTo>
                  <a:pt x="250775" y="293034"/>
                </a:lnTo>
                <a:lnTo>
                  <a:pt x="266648" y="296894"/>
                </a:lnTo>
                <a:lnTo>
                  <a:pt x="282948" y="295850"/>
                </a:lnTo>
                <a:lnTo>
                  <a:pt x="298520" y="289799"/>
                </a:lnTo>
                <a:lnTo>
                  <a:pt x="311521" y="279293"/>
                </a:lnTo>
                <a:lnTo>
                  <a:pt x="320561" y="265654"/>
                </a:lnTo>
                <a:lnTo>
                  <a:pt x="325150" y="249936"/>
                </a:lnTo>
                <a:lnTo>
                  <a:pt x="324792" y="233195"/>
                </a:lnTo>
                <a:lnTo>
                  <a:pt x="319390" y="217359"/>
                </a:lnTo>
                <a:lnTo>
                  <a:pt x="309705" y="204184"/>
                </a:lnTo>
                <a:lnTo>
                  <a:pt x="296555" y="194492"/>
                </a:lnTo>
                <a:lnTo>
                  <a:pt x="280753" y="189109"/>
                </a:lnTo>
                <a:lnTo>
                  <a:pt x="253904" y="179689"/>
                </a:lnTo>
                <a:lnTo>
                  <a:pt x="231981" y="162600"/>
                </a:lnTo>
                <a:lnTo>
                  <a:pt x="216498" y="139479"/>
                </a:lnTo>
                <a:lnTo>
                  <a:pt x="208970" y="111964"/>
                </a:lnTo>
                <a:close/>
              </a:path>
              <a:path w="325754" h="297180">
                <a:moveTo>
                  <a:pt x="197278" y="246696"/>
                </a:moveTo>
                <a:lnTo>
                  <a:pt x="170851" y="246696"/>
                </a:lnTo>
                <a:lnTo>
                  <a:pt x="198382" y="253913"/>
                </a:lnTo>
                <a:lnTo>
                  <a:pt x="197278" y="246696"/>
                </a:lnTo>
                <a:close/>
              </a:path>
              <a:path w="325754" h="297180">
                <a:moveTo>
                  <a:pt x="198382" y="231548"/>
                </a:moveTo>
                <a:lnTo>
                  <a:pt x="170863" y="238778"/>
                </a:lnTo>
                <a:lnTo>
                  <a:pt x="197277" y="238778"/>
                </a:lnTo>
                <a:lnTo>
                  <a:pt x="198382" y="231548"/>
                </a:lnTo>
                <a:close/>
              </a:path>
              <a:path w="325754" h="297180">
                <a:moveTo>
                  <a:pt x="158016" y="0"/>
                </a:moveTo>
                <a:lnTo>
                  <a:pt x="116880" y="25163"/>
                </a:lnTo>
                <a:lnTo>
                  <a:pt x="108545" y="56422"/>
                </a:lnTo>
                <a:lnTo>
                  <a:pt x="111802" y="72841"/>
                </a:lnTo>
                <a:lnTo>
                  <a:pt x="117088" y="100866"/>
                </a:lnTo>
                <a:lnTo>
                  <a:pt x="113291" y="128445"/>
                </a:lnTo>
                <a:lnTo>
                  <a:pt x="101063" y="153446"/>
                </a:lnTo>
                <a:lnTo>
                  <a:pt x="81060" y="173742"/>
                </a:lnTo>
                <a:lnTo>
                  <a:pt x="88030" y="176468"/>
                </a:lnTo>
                <a:lnTo>
                  <a:pt x="94533" y="180241"/>
                </a:lnTo>
                <a:lnTo>
                  <a:pt x="100384" y="184924"/>
                </a:lnTo>
                <a:lnTo>
                  <a:pt x="107902" y="157416"/>
                </a:lnTo>
                <a:lnTo>
                  <a:pt x="123386" y="134307"/>
                </a:lnTo>
                <a:lnTo>
                  <a:pt x="145314" y="117220"/>
                </a:lnTo>
                <a:lnTo>
                  <a:pt x="172166" y="107780"/>
                </a:lnTo>
                <a:lnTo>
                  <a:pt x="187979" y="102390"/>
                </a:lnTo>
                <a:lnTo>
                  <a:pt x="201138" y="92689"/>
                </a:lnTo>
                <a:lnTo>
                  <a:pt x="210824" y="79502"/>
                </a:lnTo>
                <a:lnTo>
                  <a:pt x="216215" y="63652"/>
                </a:lnTo>
                <a:lnTo>
                  <a:pt x="216553" y="46914"/>
                </a:lnTo>
                <a:lnTo>
                  <a:pt x="211950" y="31201"/>
                </a:lnTo>
                <a:lnTo>
                  <a:pt x="202899" y="17568"/>
                </a:lnTo>
                <a:lnTo>
                  <a:pt x="189890" y="7070"/>
                </a:lnTo>
                <a:lnTo>
                  <a:pt x="174317" y="1030"/>
                </a:lnTo>
                <a:lnTo>
                  <a:pt x="158016" y="0"/>
                </a:lnTo>
                <a:close/>
              </a:path>
            </a:pathLst>
          </a:custGeom>
          <a:solidFill>
            <a:srgbClr val="275E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/>
          <p:nvPr/>
        </p:nvSpPr>
        <p:spPr>
          <a:xfrm>
            <a:off x="306120" y="1332687"/>
            <a:ext cx="3280459" cy="3212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spc="15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Cтоечного</a:t>
            </a:r>
            <a:r>
              <a:rPr sz="2000" b="1" spc="-85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sz="2000" b="1" spc="30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исполнения</a:t>
            </a:r>
            <a:endParaRPr sz="20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1840992" y="2179320"/>
            <a:ext cx="2331720" cy="8442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5033771" y="2220467"/>
            <a:ext cx="2129028" cy="7879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8103107" y="2170176"/>
            <a:ext cx="2240279" cy="82753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3474720" y="4607052"/>
            <a:ext cx="2253996" cy="69342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6428232" y="4410455"/>
            <a:ext cx="2423160" cy="106527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445223" y="5458333"/>
            <a:ext cx="923150" cy="92308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7829804" y="980605"/>
            <a:ext cx="980821" cy="78896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346544EB-9038-EAC5-33D9-56D33AEDE12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4140" y="6116850"/>
            <a:ext cx="1971216" cy="450662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491332" y="319661"/>
            <a:ext cx="1949825" cy="949753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E2ED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772155" y="1635251"/>
            <a:ext cx="1938655" cy="1717675"/>
          </a:xfrm>
          <a:custGeom>
            <a:avLst/>
            <a:gdLst/>
            <a:ahLst/>
            <a:cxnLst/>
            <a:rect l="l" t="t" r="r" b="b"/>
            <a:pathLst>
              <a:path w="1938654" h="1717675">
                <a:moveTo>
                  <a:pt x="1746884" y="0"/>
                </a:moveTo>
                <a:lnTo>
                  <a:pt x="191643" y="0"/>
                </a:lnTo>
                <a:lnTo>
                  <a:pt x="147676" y="5057"/>
                </a:lnTo>
                <a:lnTo>
                  <a:pt x="107329" y="19465"/>
                </a:lnTo>
                <a:lnTo>
                  <a:pt x="71747" y="42077"/>
                </a:lnTo>
                <a:lnTo>
                  <a:pt x="42077" y="71747"/>
                </a:lnTo>
                <a:lnTo>
                  <a:pt x="19465" y="107329"/>
                </a:lnTo>
                <a:lnTo>
                  <a:pt x="5057" y="147676"/>
                </a:lnTo>
                <a:lnTo>
                  <a:pt x="0" y="191643"/>
                </a:lnTo>
                <a:lnTo>
                  <a:pt x="0" y="1525905"/>
                </a:lnTo>
                <a:lnTo>
                  <a:pt x="5057" y="1569871"/>
                </a:lnTo>
                <a:lnTo>
                  <a:pt x="19465" y="1610218"/>
                </a:lnTo>
                <a:lnTo>
                  <a:pt x="42077" y="1645800"/>
                </a:lnTo>
                <a:lnTo>
                  <a:pt x="71747" y="1675470"/>
                </a:lnTo>
                <a:lnTo>
                  <a:pt x="107329" y="1698082"/>
                </a:lnTo>
                <a:lnTo>
                  <a:pt x="147676" y="1712490"/>
                </a:lnTo>
                <a:lnTo>
                  <a:pt x="191643" y="1717548"/>
                </a:lnTo>
                <a:lnTo>
                  <a:pt x="1746884" y="1717548"/>
                </a:lnTo>
                <a:lnTo>
                  <a:pt x="1790851" y="1712490"/>
                </a:lnTo>
                <a:lnTo>
                  <a:pt x="1831198" y="1698082"/>
                </a:lnTo>
                <a:lnTo>
                  <a:pt x="1866780" y="1675470"/>
                </a:lnTo>
                <a:lnTo>
                  <a:pt x="1896450" y="1645800"/>
                </a:lnTo>
                <a:lnTo>
                  <a:pt x="1919062" y="1610218"/>
                </a:lnTo>
                <a:lnTo>
                  <a:pt x="1933470" y="1569871"/>
                </a:lnTo>
                <a:lnTo>
                  <a:pt x="1938528" y="1525905"/>
                </a:lnTo>
                <a:lnTo>
                  <a:pt x="1938528" y="191643"/>
                </a:lnTo>
                <a:lnTo>
                  <a:pt x="1933470" y="147676"/>
                </a:lnTo>
                <a:lnTo>
                  <a:pt x="1919062" y="107329"/>
                </a:lnTo>
                <a:lnTo>
                  <a:pt x="1896450" y="71747"/>
                </a:lnTo>
                <a:lnTo>
                  <a:pt x="1866780" y="42077"/>
                </a:lnTo>
                <a:lnTo>
                  <a:pt x="1831198" y="19465"/>
                </a:lnTo>
                <a:lnTo>
                  <a:pt x="1790851" y="5057"/>
                </a:lnTo>
                <a:lnTo>
                  <a:pt x="174688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388606" y="4"/>
            <a:ext cx="6816886" cy="68579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977883" y="1635251"/>
            <a:ext cx="2638425" cy="3533140"/>
          </a:xfrm>
          <a:custGeom>
            <a:avLst/>
            <a:gdLst/>
            <a:ahLst/>
            <a:cxnLst/>
            <a:rect l="l" t="t" r="r" b="b"/>
            <a:pathLst>
              <a:path w="2638425" h="3533140">
                <a:moveTo>
                  <a:pt x="2455926" y="0"/>
                </a:moveTo>
                <a:lnTo>
                  <a:pt x="182118" y="0"/>
                </a:lnTo>
                <a:lnTo>
                  <a:pt x="133702" y="6505"/>
                </a:lnTo>
                <a:lnTo>
                  <a:pt x="90198" y="24863"/>
                </a:lnTo>
                <a:lnTo>
                  <a:pt x="53340" y="53340"/>
                </a:lnTo>
                <a:lnTo>
                  <a:pt x="24863" y="90198"/>
                </a:lnTo>
                <a:lnTo>
                  <a:pt x="6505" y="133702"/>
                </a:lnTo>
                <a:lnTo>
                  <a:pt x="0" y="182118"/>
                </a:lnTo>
                <a:lnTo>
                  <a:pt x="0" y="3350514"/>
                </a:lnTo>
                <a:lnTo>
                  <a:pt x="6505" y="3398929"/>
                </a:lnTo>
                <a:lnTo>
                  <a:pt x="24863" y="3442433"/>
                </a:lnTo>
                <a:lnTo>
                  <a:pt x="53340" y="3479292"/>
                </a:lnTo>
                <a:lnTo>
                  <a:pt x="90198" y="3507768"/>
                </a:lnTo>
                <a:lnTo>
                  <a:pt x="133702" y="3526126"/>
                </a:lnTo>
                <a:lnTo>
                  <a:pt x="182118" y="3532631"/>
                </a:lnTo>
                <a:lnTo>
                  <a:pt x="2455926" y="3532631"/>
                </a:lnTo>
                <a:lnTo>
                  <a:pt x="2504341" y="3526126"/>
                </a:lnTo>
                <a:lnTo>
                  <a:pt x="2547845" y="3507768"/>
                </a:lnTo>
                <a:lnTo>
                  <a:pt x="2584704" y="3479291"/>
                </a:lnTo>
                <a:lnTo>
                  <a:pt x="2613180" y="3442433"/>
                </a:lnTo>
                <a:lnTo>
                  <a:pt x="2631538" y="3398929"/>
                </a:lnTo>
                <a:lnTo>
                  <a:pt x="2638044" y="3350514"/>
                </a:lnTo>
                <a:lnTo>
                  <a:pt x="2638044" y="182118"/>
                </a:lnTo>
                <a:lnTo>
                  <a:pt x="2631538" y="133702"/>
                </a:lnTo>
                <a:lnTo>
                  <a:pt x="2613180" y="90198"/>
                </a:lnTo>
                <a:lnTo>
                  <a:pt x="2584704" y="53340"/>
                </a:lnTo>
                <a:lnTo>
                  <a:pt x="2547845" y="24863"/>
                </a:lnTo>
                <a:lnTo>
                  <a:pt x="2504341" y="6505"/>
                </a:lnTo>
                <a:lnTo>
                  <a:pt x="245592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182867" y="1635251"/>
            <a:ext cx="2639695" cy="3533140"/>
          </a:xfrm>
          <a:custGeom>
            <a:avLst/>
            <a:gdLst/>
            <a:ahLst/>
            <a:cxnLst/>
            <a:rect l="l" t="t" r="r" b="b"/>
            <a:pathLst>
              <a:path w="2639695" h="3533140">
                <a:moveTo>
                  <a:pt x="2469641" y="0"/>
                </a:moveTo>
                <a:lnTo>
                  <a:pt x="169926" y="0"/>
                </a:lnTo>
                <a:lnTo>
                  <a:pt x="124751" y="6069"/>
                </a:lnTo>
                <a:lnTo>
                  <a:pt x="84158" y="23198"/>
                </a:lnTo>
                <a:lnTo>
                  <a:pt x="49768" y="49768"/>
                </a:lnTo>
                <a:lnTo>
                  <a:pt x="23198" y="84158"/>
                </a:lnTo>
                <a:lnTo>
                  <a:pt x="6069" y="124751"/>
                </a:lnTo>
                <a:lnTo>
                  <a:pt x="0" y="169925"/>
                </a:lnTo>
                <a:lnTo>
                  <a:pt x="0" y="3362705"/>
                </a:lnTo>
                <a:lnTo>
                  <a:pt x="6069" y="3407880"/>
                </a:lnTo>
                <a:lnTo>
                  <a:pt x="23198" y="3448473"/>
                </a:lnTo>
                <a:lnTo>
                  <a:pt x="49768" y="3482863"/>
                </a:lnTo>
                <a:lnTo>
                  <a:pt x="84158" y="3509433"/>
                </a:lnTo>
                <a:lnTo>
                  <a:pt x="124751" y="3526562"/>
                </a:lnTo>
                <a:lnTo>
                  <a:pt x="169926" y="3532631"/>
                </a:lnTo>
                <a:lnTo>
                  <a:pt x="2469641" y="3532631"/>
                </a:lnTo>
                <a:lnTo>
                  <a:pt x="2514816" y="3526562"/>
                </a:lnTo>
                <a:lnTo>
                  <a:pt x="2555409" y="3509433"/>
                </a:lnTo>
                <a:lnTo>
                  <a:pt x="2589799" y="3482863"/>
                </a:lnTo>
                <a:lnTo>
                  <a:pt x="2616369" y="3448473"/>
                </a:lnTo>
                <a:lnTo>
                  <a:pt x="2633498" y="3407880"/>
                </a:lnTo>
                <a:lnTo>
                  <a:pt x="2639567" y="3362705"/>
                </a:lnTo>
                <a:lnTo>
                  <a:pt x="2639567" y="169925"/>
                </a:lnTo>
                <a:lnTo>
                  <a:pt x="2633498" y="124751"/>
                </a:lnTo>
                <a:lnTo>
                  <a:pt x="2616369" y="84158"/>
                </a:lnTo>
                <a:lnTo>
                  <a:pt x="2589799" y="49768"/>
                </a:lnTo>
                <a:lnTo>
                  <a:pt x="2555409" y="23198"/>
                </a:lnTo>
                <a:lnTo>
                  <a:pt x="2514816" y="6069"/>
                </a:lnTo>
                <a:lnTo>
                  <a:pt x="246964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306311" y="1751076"/>
            <a:ext cx="2394585" cy="1138555"/>
          </a:xfrm>
          <a:custGeom>
            <a:avLst/>
            <a:gdLst/>
            <a:ahLst/>
            <a:cxnLst/>
            <a:rect l="l" t="t" r="r" b="b"/>
            <a:pathLst>
              <a:path w="2394584" h="1138555">
                <a:moveTo>
                  <a:pt x="2291841" y="0"/>
                </a:moveTo>
                <a:lnTo>
                  <a:pt x="102362" y="0"/>
                </a:lnTo>
                <a:lnTo>
                  <a:pt x="62525" y="8046"/>
                </a:lnTo>
                <a:lnTo>
                  <a:pt x="29987" y="29987"/>
                </a:lnTo>
                <a:lnTo>
                  <a:pt x="8046" y="62525"/>
                </a:lnTo>
                <a:lnTo>
                  <a:pt x="0" y="102362"/>
                </a:lnTo>
                <a:lnTo>
                  <a:pt x="0" y="1036065"/>
                </a:lnTo>
                <a:lnTo>
                  <a:pt x="8046" y="1075902"/>
                </a:lnTo>
                <a:lnTo>
                  <a:pt x="29987" y="1108440"/>
                </a:lnTo>
                <a:lnTo>
                  <a:pt x="62525" y="1130381"/>
                </a:lnTo>
                <a:lnTo>
                  <a:pt x="102362" y="1138427"/>
                </a:lnTo>
                <a:lnTo>
                  <a:pt x="2291841" y="1138427"/>
                </a:lnTo>
                <a:lnTo>
                  <a:pt x="2331678" y="1130381"/>
                </a:lnTo>
                <a:lnTo>
                  <a:pt x="2364216" y="1108440"/>
                </a:lnTo>
                <a:lnTo>
                  <a:pt x="2386157" y="1075902"/>
                </a:lnTo>
                <a:lnTo>
                  <a:pt x="2394204" y="1036065"/>
                </a:lnTo>
                <a:lnTo>
                  <a:pt x="2394204" y="102362"/>
                </a:lnTo>
                <a:lnTo>
                  <a:pt x="2386157" y="62525"/>
                </a:lnTo>
                <a:lnTo>
                  <a:pt x="2364216" y="29987"/>
                </a:lnTo>
                <a:lnTo>
                  <a:pt x="2331678" y="8046"/>
                </a:lnTo>
                <a:lnTo>
                  <a:pt x="2291841" y="0"/>
                </a:lnTo>
                <a:close/>
              </a:path>
            </a:pathLst>
          </a:custGeom>
          <a:solidFill>
            <a:srgbClr val="E2EDFF">
              <a:alpha val="36862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9099804" y="1751076"/>
            <a:ext cx="2394585" cy="1138555"/>
          </a:xfrm>
          <a:custGeom>
            <a:avLst/>
            <a:gdLst/>
            <a:ahLst/>
            <a:cxnLst/>
            <a:rect l="l" t="t" r="r" b="b"/>
            <a:pathLst>
              <a:path w="2394584" h="1138555">
                <a:moveTo>
                  <a:pt x="2291842" y="0"/>
                </a:moveTo>
                <a:lnTo>
                  <a:pt x="102362" y="0"/>
                </a:lnTo>
                <a:lnTo>
                  <a:pt x="62525" y="8046"/>
                </a:lnTo>
                <a:lnTo>
                  <a:pt x="29987" y="29987"/>
                </a:lnTo>
                <a:lnTo>
                  <a:pt x="8046" y="62525"/>
                </a:lnTo>
                <a:lnTo>
                  <a:pt x="0" y="102362"/>
                </a:lnTo>
                <a:lnTo>
                  <a:pt x="0" y="1036065"/>
                </a:lnTo>
                <a:lnTo>
                  <a:pt x="8046" y="1075902"/>
                </a:lnTo>
                <a:lnTo>
                  <a:pt x="29987" y="1108440"/>
                </a:lnTo>
                <a:lnTo>
                  <a:pt x="62525" y="1130381"/>
                </a:lnTo>
                <a:lnTo>
                  <a:pt x="102362" y="1138427"/>
                </a:lnTo>
                <a:lnTo>
                  <a:pt x="2291842" y="1138427"/>
                </a:lnTo>
                <a:lnTo>
                  <a:pt x="2331678" y="1130381"/>
                </a:lnTo>
                <a:lnTo>
                  <a:pt x="2364216" y="1108440"/>
                </a:lnTo>
                <a:lnTo>
                  <a:pt x="2386157" y="1075902"/>
                </a:lnTo>
                <a:lnTo>
                  <a:pt x="2394204" y="1036065"/>
                </a:lnTo>
                <a:lnTo>
                  <a:pt x="2394204" y="102362"/>
                </a:lnTo>
                <a:lnTo>
                  <a:pt x="2386157" y="62525"/>
                </a:lnTo>
                <a:lnTo>
                  <a:pt x="2364216" y="29987"/>
                </a:lnTo>
                <a:lnTo>
                  <a:pt x="2331678" y="8046"/>
                </a:lnTo>
                <a:lnTo>
                  <a:pt x="2291842" y="0"/>
                </a:lnTo>
                <a:close/>
              </a:path>
            </a:pathLst>
          </a:custGeom>
          <a:solidFill>
            <a:srgbClr val="E2EDFF">
              <a:alpha val="36862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82751" y="1635251"/>
            <a:ext cx="1938655" cy="1717675"/>
          </a:xfrm>
          <a:custGeom>
            <a:avLst/>
            <a:gdLst/>
            <a:ahLst/>
            <a:cxnLst/>
            <a:rect l="l" t="t" r="r" b="b"/>
            <a:pathLst>
              <a:path w="1938655" h="1717675">
                <a:moveTo>
                  <a:pt x="1746885" y="0"/>
                </a:moveTo>
                <a:lnTo>
                  <a:pt x="191604" y="0"/>
                </a:lnTo>
                <a:lnTo>
                  <a:pt x="147672" y="5057"/>
                </a:lnTo>
                <a:lnTo>
                  <a:pt x="107343" y="19465"/>
                </a:lnTo>
                <a:lnTo>
                  <a:pt x="71767" y="42077"/>
                </a:lnTo>
                <a:lnTo>
                  <a:pt x="42094" y="71747"/>
                </a:lnTo>
                <a:lnTo>
                  <a:pt x="19475" y="107329"/>
                </a:lnTo>
                <a:lnTo>
                  <a:pt x="5060" y="147676"/>
                </a:lnTo>
                <a:lnTo>
                  <a:pt x="0" y="191643"/>
                </a:lnTo>
                <a:lnTo>
                  <a:pt x="0" y="1525905"/>
                </a:lnTo>
                <a:lnTo>
                  <a:pt x="5060" y="1569871"/>
                </a:lnTo>
                <a:lnTo>
                  <a:pt x="19475" y="1610218"/>
                </a:lnTo>
                <a:lnTo>
                  <a:pt x="42094" y="1645800"/>
                </a:lnTo>
                <a:lnTo>
                  <a:pt x="71767" y="1675470"/>
                </a:lnTo>
                <a:lnTo>
                  <a:pt x="107343" y="1698082"/>
                </a:lnTo>
                <a:lnTo>
                  <a:pt x="147672" y="1712490"/>
                </a:lnTo>
                <a:lnTo>
                  <a:pt x="191604" y="1717548"/>
                </a:lnTo>
                <a:lnTo>
                  <a:pt x="1746885" y="1717548"/>
                </a:lnTo>
                <a:lnTo>
                  <a:pt x="1790851" y="1712490"/>
                </a:lnTo>
                <a:lnTo>
                  <a:pt x="1831198" y="1698082"/>
                </a:lnTo>
                <a:lnTo>
                  <a:pt x="1866780" y="1675470"/>
                </a:lnTo>
                <a:lnTo>
                  <a:pt x="1896450" y="1645800"/>
                </a:lnTo>
                <a:lnTo>
                  <a:pt x="1919062" y="1610218"/>
                </a:lnTo>
                <a:lnTo>
                  <a:pt x="1933470" y="1569871"/>
                </a:lnTo>
                <a:lnTo>
                  <a:pt x="1938528" y="1525905"/>
                </a:lnTo>
                <a:lnTo>
                  <a:pt x="1938528" y="191643"/>
                </a:lnTo>
                <a:lnTo>
                  <a:pt x="1933470" y="147676"/>
                </a:lnTo>
                <a:lnTo>
                  <a:pt x="1919062" y="107329"/>
                </a:lnTo>
                <a:lnTo>
                  <a:pt x="1896450" y="71747"/>
                </a:lnTo>
                <a:lnTo>
                  <a:pt x="1866780" y="42077"/>
                </a:lnTo>
                <a:lnTo>
                  <a:pt x="1831198" y="19465"/>
                </a:lnTo>
                <a:lnTo>
                  <a:pt x="1790851" y="5057"/>
                </a:lnTo>
                <a:lnTo>
                  <a:pt x="174688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89431" y="1741932"/>
            <a:ext cx="1725295" cy="1069975"/>
          </a:xfrm>
          <a:custGeom>
            <a:avLst/>
            <a:gdLst/>
            <a:ahLst/>
            <a:cxnLst/>
            <a:rect l="l" t="t" r="r" b="b"/>
            <a:pathLst>
              <a:path w="1725295" h="1069975">
                <a:moveTo>
                  <a:pt x="1629029" y="0"/>
                </a:moveTo>
                <a:lnTo>
                  <a:pt x="96164" y="0"/>
                </a:lnTo>
                <a:lnTo>
                  <a:pt x="58732" y="7556"/>
                </a:lnTo>
                <a:lnTo>
                  <a:pt x="28165" y="28162"/>
                </a:lnTo>
                <a:lnTo>
                  <a:pt x="7556" y="58721"/>
                </a:lnTo>
                <a:lnTo>
                  <a:pt x="0" y="96138"/>
                </a:lnTo>
                <a:lnTo>
                  <a:pt x="0" y="973708"/>
                </a:lnTo>
                <a:lnTo>
                  <a:pt x="7556" y="1011126"/>
                </a:lnTo>
                <a:lnTo>
                  <a:pt x="28165" y="1041685"/>
                </a:lnTo>
                <a:lnTo>
                  <a:pt x="58732" y="1062291"/>
                </a:lnTo>
                <a:lnTo>
                  <a:pt x="96164" y="1069847"/>
                </a:lnTo>
                <a:lnTo>
                  <a:pt x="1629029" y="1069847"/>
                </a:lnTo>
                <a:lnTo>
                  <a:pt x="1666446" y="1062291"/>
                </a:lnTo>
                <a:lnTo>
                  <a:pt x="1697005" y="1041685"/>
                </a:lnTo>
                <a:lnTo>
                  <a:pt x="1717611" y="1011126"/>
                </a:lnTo>
                <a:lnTo>
                  <a:pt x="1725168" y="973708"/>
                </a:lnTo>
                <a:lnTo>
                  <a:pt x="1725168" y="96138"/>
                </a:lnTo>
                <a:lnTo>
                  <a:pt x="1717611" y="58721"/>
                </a:lnTo>
                <a:lnTo>
                  <a:pt x="1697005" y="28162"/>
                </a:lnTo>
                <a:lnTo>
                  <a:pt x="1666446" y="7556"/>
                </a:lnTo>
                <a:lnTo>
                  <a:pt x="1629029" y="0"/>
                </a:lnTo>
                <a:close/>
              </a:path>
            </a:pathLst>
          </a:custGeom>
          <a:solidFill>
            <a:srgbClr val="E2EDFF">
              <a:alpha val="36862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878835" y="1741932"/>
            <a:ext cx="1725295" cy="1069975"/>
          </a:xfrm>
          <a:custGeom>
            <a:avLst/>
            <a:gdLst/>
            <a:ahLst/>
            <a:cxnLst/>
            <a:rect l="l" t="t" r="r" b="b"/>
            <a:pathLst>
              <a:path w="1725295" h="1069975">
                <a:moveTo>
                  <a:pt x="1629028" y="0"/>
                </a:moveTo>
                <a:lnTo>
                  <a:pt x="96138" y="0"/>
                </a:lnTo>
                <a:lnTo>
                  <a:pt x="58721" y="7556"/>
                </a:lnTo>
                <a:lnTo>
                  <a:pt x="28162" y="28162"/>
                </a:lnTo>
                <a:lnTo>
                  <a:pt x="7556" y="58721"/>
                </a:lnTo>
                <a:lnTo>
                  <a:pt x="0" y="96138"/>
                </a:lnTo>
                <a:lnTo>
                  <a:pt x="0" y="973708"/>
                </a:lnTo>
                <a:lnTo>
                  <a:pt x="7556" y="1011126"/>
                </a:lnTo>
                <a:lnTo>
                  <a:pt x="28162" y="1041685"/>
                </a:lnTo>
                <a:lnTo>
                  <a:pt x="58721" y="1062291"/>
                </a:lnTo>
                <a:lnTo>
                  <a:pt x="96138" y="1069847"/>
                </a:lnTo>
                <a:lnTo>
                  <a:pt x="1629028" y="1069847"/>
                </a:lnTo>
                <a:lnTo>
                  <a:pt x="1666446" y="1062291"/>
                </a:lnTo>
                <a:lnTo>
                  <a:pt x="1697005" y="1041685"/>
                </a:lnTo>
                <a:lnTo>
                  <a:pt x="1717611" y="1011126"/>
                </a:lnTo>
                <a:lnTo>
                  <a:pt x="1725167" y="973708"/>
                </a:lnTo>
                <a:lnTo>
                  <a:pt x="1725167" y="96138"/>
                </a:lnTo>
                <a:lnTo>
                  <a:pt x="1717611" y="58721"/>
                </a:lnTo>
                <a:lnTo>
                  <a:pt x="1697005" y="28162"/>
                </a:lnTo>
                <a:lnTo>
                  <a:pt x="1666446" y="7556"/>
                </a:lnTo>
                <a:lnTo>
                  <a:pt x="1629028" y="0"/>
                </a:lnTo>
                <a:close/>
              </a:path>
            </a:pathLst>
          </a:custGeom>
          <a:solidFill>
            <a:srgbClr val="E2EDFF">
              <a:alpha val="36862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313740" y="190880"/>
            <a:ext cx="4305935" cy="528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3300" spc="155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IP </a:t>
            </a:r>
            <a:r>
              <a:rPr lang="ru-RU" sz="3300" spc="155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АТС</a:t>
            </a:r>
            <a:endParaRPr sz="33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28547" y="2938652"/>
            <a:ext cx="877443" cy="22890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spc="-120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S</a:t>
            </a:r>
            <a:r>
              <a:rPr sz="1400" b="1" spc="70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MG</a:t>
            </a:r>
            <a:r>
              <a:rPr sz="1400" b="1" spc="-25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-</a:t>
            </a:r>
            <a:r>
              <a:rPr sz="1400" b="1" spc="40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2</a:t>
            </a:r>
            <a:r>
              <a:rPr lang="ru-RU" sz="1400" b="1" spc="40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00</a:t>
            </a:r>
            <a:endParaRPr sz="14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910584" y="2938652"/>
            <a:ext cx="899415" cy="22890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spc="-125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S</a:t>
            </a:r>
            <a:r>
              <a:rPr sz="1400" b="1" spc="70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MG</a:t>
            </a:r>
            <a:r>
              <a:rPr sz="1400" b="1" spc="-25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-</a:t>
            </a:r>
            <a:r>
              <a:rPr lang="ru-RU" sz="1400" b="1" spc="40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500</a:t>
            </a:r>
            <a:endParaRPr sz="14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6365494" y="3465703"/>
            <a:ext cx="48260" cy="56515"/>
          </a:xfrm>
          <a:custGeom>
            <a:avLst/>
            <a:gdLst/>
            <a:ahLst/>
            <a:cxnLst/>
            <a:rect l="l" t="t" r="r" b="b"/>
            <a:pathLst>
              <a:path w="48260" h="56514">
                <a:moveTo>
                  <a:pt x="42798" y="0"/>
                </a:moveTo>
                <a:lnTo>
                  <a:pt x="5079" y="0"/>
                </a:lnTo>
                <a:lnTo>
                  <a:pt x="0" y="5969"/>
                </a:lnTo>
                <a:lnTo>
                  <a:pt x="0" y="50546"/>
                </a:lnTo>
                <a:lnTo>
                  <a:pt x="5079" y="56387"/>
                </a:lnTo>
                <a:lnTo>
                  <a:pt x="42798" y="56387"/>
                </a:lnTo>
                <a:lnTo>
                  <a:pt x="47751" y="50546"/>
                </a:lnTo>
                <a:lnTo>
                  <a:pt x="47751" y="5969"/>
                </a:lnTo>
                <a:close/>
              </a:path>
            </a:pathLst>
          </a:custGeom>
          <a:solidFill>
            <a:srgbClr val="275E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6365494" y="3800983"/>
            <a:ext cx="48260" cy="56515"/>
          </a:xfrm>
          <a:custGeom>
            <a:avLst/>
            <a:gdLst/>
            <a:ahLst/>
            <a:cxnLst/>
            <a:rect l="l" t="t" r="r" b="b"/>
            <a:pathLst>
              <a:path w="48260" h="56514">
                <a:moveTo>
                  <a:pt x="42798" y="0"/>
                </a:moveTo>
                <a:lnTo>
                  <a:pt x="5079" y="0"/>
                </a:lnTo>
                <a:lnTo>
                  <a:pt x="0" y="5969"/>
                </a:lnTo>
                <a:lnTo>
                  <a:pt x="0" y="50546"/>
                </a:lnTo>
                <a:lnTo>
                  <a:pt x="5079" y="56388"/>
                </a:lnTo>
                <a:lnTo>
                  <a:pt x="42798" y="56388"/>
                </a:lnTo>
                <a:lnTo>
                  <a:pt x="47751" y="50546"/>
                </a:lnTo>
                <a:lnTo>
                  <a:pt x="47751" y="5969"/>
                </a:lnTo>
                <a:close/>
              </a:path>
            </a:pathLst>
          </a:custGeom>
          <a:solidFill>
            <a:srgbClr val="275E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6365494" y="4136263"/>
            <a:ext cx="48260" cy="56515"/>
          </a:xfrm>
          <a:custGeom>
            <a:avLst/>
            <a:gdLst/>
            <a:ahLst/>
            <a:cxnLst/>
            <a:rect l="l" t="t" r="r" b="b"/>
            <a:pathLst>
              <a:path w="48260" h="56514">
                <a:moveTo>
                  <a:pt x="42798" y="0"/>
                </a:moveTo>
                <a:lnTo>
                  <a:pt x="5079" y="0"/>
                </a:lnTo>
                <a:lnTo>
                  <a:pt x="0" y="5968"/>
                </a:lnTo>
                <a:lnTo>
                  <a:pt x="0" y="50545"/>
                </a:lnTo>
                <a:lnTo>
                  <a:pt x="5079" y="56387"/>
                </a:lnTo>
                <a:lnTo>
                  <a:pt x="42798" y="56387"/>
                </a:lnTo>
                <a:lnTo>
                  <a:pt x="47751" y="50545"/>
                </a:lnTo>
                <a:lnTo>
                  <a:pt x="47751" y="5968"/>
                </a:lnTo>
                <a:close/>
              </a:path>
            </a:pathLst>
          </a:custGeom>
          <a:solidFill>
            <a:srgbClr val="275E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365494" y="4303903"/>
            <a:ext cx="48260" cy="56515"/>
          </a:xfrm>
          <a:custGeom>
            <a:avLst/>
            <a:gdLst/>
            <a:ahLst/>
            <a:cxnLst/>
            <a:rect l="l" t="t" r="r" b="b"/>
            <a:pathLst>
              <a:path w="48260" h="56514">
                <a:moveTo>
                  <a:pt x="42798" y="0"/>
                </a:moveTo>
                <a:lnTo>
                  <a:pt x="5079" y="0"/>
                </a:lnTo>
                <a:lnTo>
                  <a:pt x="0" y="5969"/>
                </a:lnTo>
                <a:lnTo>
                  <a:pt x="0" y="50546"/>
                </a:lnTo>
                <a:lnTo>
                  <a:pt x="5079" y="56388"/>
                </a:lnTo>
                <a:lnTo>
                  <a:pt x="42798" y="56388"/>
                </a:lnTo>
                <a:lnTo>
                  <a:pt x="47751" y="50546"/>
                </a:lnTo>
                <a:lnTo>
                  <a:pt x="47751" y="5969"/>
                </a:lnTo>
                <a:close/>
              </a:path>
            </a:pathLst>
          </a:custGeom>
          <a:solidFill>
            <a:srgbClr val="275E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365494" y="4471542"/>
            <a:ext cx="48260" cy="56515"/>
          </a:xfrm>
          <a:custGeom>
            <a:avLst/>
            <a:gdLst/>
            <a:ahLst/>
            <a:cxnLst/>
            <a:rect l="l" t="t" r="r" b="b"/>
            <a:pathLst>
              <a:path w="48260" h="56514">
                <a:moveTo>
                  <a:pt x="42798" y="0"/>
                </a:moveTo>
                <a:lnTo>
                  <a:pt x="5079" y="0"/>
                </a:lnTo>
                <a:lnTo>
                  <a:pt x="0" y="5968"/>
                </a:lnTo>
                <a:lnTo>
                  <a:pt x="0" y="50545"/>
                </a:lnTo>
                <a:lnTo>
                  <a:pt x="5079" y="56387"/>
                </a:lnTo>
                <a:lnTo>
                  <a:pt x="42798" y="56387"/>
                </a:lnTo>
                <a:lnTo>
                  <a:pt x="47751" y="50545"/>
                </a:lnTo>
                <a:lnTo>
                  <a:pt x="47751" y="5968"/>
                </a:lnTo>
                <a:close/>
              </a:path>
            </a:pathLst>
          </a:custGeom>
          <a:solidFill>
            <a:srgbClr val="275E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6365494" y="4639183"/>
            <a:ext cx="48260" cy="56515"/>
          </a:xfrm>
          <a:custGeom>
            <a:avLst/>
            <a:gdLst/>
            <a:ahLst/>
            <a:cxnLst/>
            <a:rect l="l" t="t" r="r" b="b"/>
            <a:pathLst>
              <a:path w="48260" h="56514">
                <a:moveTo>
                  <a:pt x="42798" y="0"/>
                </a:moveTo>
                <a:lnTo>
                  <a:pt x="5079" y="0"/>
                </a:lnTo>
                <a:lnTo>
                  <a:pt x="0" y="5969"/>
                </a:lnTo>
                <a:lnTo>
                  <a:pt x="0" y="50546"/>
                </a:lnTo>
                <a:lnTo>
                  <a:pt x="5079" y="56388"/>
                </a:lnTo>
                <a:lnTo>
                  <a:pt x="42798" y="56388"/>
                </a:lnTo>
                <a:lnTo>
                  <a:pt x="47751" y="50546"/>
                </a:lnTo>
                <a:lnTo>
                  <a:pt x="47751" y="5969"/>
                </a:lnTo>
                <a:close/>
              </a:path>
            </a:pathLst>
          </a:custGeom>
          <a:solidFill>
            <a:srgbClr val="275E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6351270" y="3032201"/>
            <a:ext cx="2151380" cy="187896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spc="40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SMG-1016M</a:t>
            </a:r>
            <a:endParaRPr sz="14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  <a:p>
            <a:pPr marL="192405" algn="just">
              <a:lnSpc>
                <a:spcPct val="100000"/>
              </a:lnSpc>
              <a:spcBef>
                <a:spcPts val="1025"/>
              </a:spcBef>
            </a:pPr>
            <a:r>
              <a:rPr sz="1100" b="1" spc="15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</a:t>
            </a:r>
            <a:r>
              <a:rPr sz="1100" b="1" spc="-24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100" b="1" spc="-2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порта </a:t>
            </a:r>
            <a:r>
              <a:rPr sz="1100" b="1" spc="-55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1000Base-X</a:t>
            </a:r>
            <a:endParaRPr sz="11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marL="192405" marR="262890" algn="just">
              <a:lnSpc>
                <a:spcPct val="100000"/>
              </a:lnSpc>
            </a:pPr>
            <a:r>
              <a:rPr sz="1100" b="1" spc="-25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(2</a:t>
            </a:r>
            <a:r>
              <a:rPr sz="1100" b="1" spc="-145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100" b="1" spc="-5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слота</a:t>
            </a:r>
            <a:r>
              <a:rPr sz="1100" b="1" spc="-15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100" b="1" spc="-5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для</a:t>
            </a:r>
            <a:r>
              <a:rPr sz="1100" b="1" spc="-145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100" b="1" spc="-65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SFP-модулей)  </a:t>
            </a:r>
            <a:r>
              <a:rPr sz="1100" b="1" spc="15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3</a:t>
            </a:r>
            <a:r>
              <a:rPr sz="1100" b="1" spc="-245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100" b="1" spc="-2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порта </a:t>
            </a:r>
            <a:r>
              <a:rPr sz="1100" b="1" spc="-4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10/100/1000Base-T  </a:t>
            </a:r>
            <a:r>
              <a:rPr sz="1100" b="1" spc="-11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(RJ-45)</a:t>
            </a:r>
            <a:endParaRPr sz="11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marL="192405">
              <a:lnSpc>
                <a:spcPct val="100000"/>
              </a:lnSpc>
            </a:pPr>
            <a:r>
              <a:rPr sz="1100" b="1" spc="-8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E1</a:t>
            </a:r>
            <a:r>
              <a:rPr sz="1100" b="1" spc="-125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100" b="1" spc="-25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(2</a:t>
            </a:r>
            <a:r>
              <a:rPr sz="1100" b="1" spc="-135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100" b="1" spc="-25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разъема</a:t>
            </a:r>
            <a:r>
              <a:rPr sz="1100" b="1" spc="-15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100" b="1" spc="-85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CENTRONICS-36)</a:t>
            </a:r>
            <a:endParaRPr sz="11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marL="192405">
              <a:lnSpc>
                <a:spcPct val="100000"/>
              </a:lnSpc>
            </a:pPr>
            <a:r>
              <a:rPr sz="1100" b="1" spc="15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</a:t>
            </a:r>
            <a:r>
              <a:rPr sz="1100" b="1" spc="-13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100" b="1" spc="-2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порт</a:t>
            </a:r>
            <a:r>
              <a:rPr sz="1100" b="1" spc="-13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100" b="1" spc="-9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USB</a:t>
            </a:r>
            <a:r>
              <a:rPr sz="1100" b="1" spc="-145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100" b="1" spc="-25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2.0</a:t>
            </a:r>
            <a:endParaRPr sz="11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marL="192405" marR="106045">
              <a:lnSpc>
                <a:spcPct val="100000"/>
              </a:lnSpc>
            </a:pPr>
            <a:r>
              <a:rPr sz="1100" b="1" spc="15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 </a:t>
            </a:r>
            <a:r>
              <a:rPr sz="1100" b="1" spc="-4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консольный </a:t>
            </a:r>
            <a:r>
              <a:rPr sz="1100" b="1" spc="-2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порт </a:t>
            </a:r>
            <a:r>
              <a:rPr sz="1100" b="1" spc="-8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(RS-232)  </a:t>
            </a:r>
            <a:r>
              <a:rPr sz="1100" b="1" spc="2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</a:t>
            </a:r>
            <a:r>
              <a:rPr sz="1100" b="1" spc="-14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100" b="1" spc="-2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порта</a:t>
            </a:r>
            <a:r>
              <a:rPr sz="1100" b="1" spc="-145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100" b="1" spc="-114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SATA</a:t>
            </a:r>
            <a:r>
              <a:rPr sz="1100" b="1" spc="-16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100" b="1" spc="-55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(для</a:t>
            </a:r>
            <a:r>
              <a:rPr sz="1100" b="1" spc="-15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100" b="1" spc="-3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установки  </a:t>
            </a:r>
            <a:r>
              <a:rPr sz="1100" b="1" spc="-35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модулей</a:t>
            </a:r>
            <a:r>
              <a:rPr sz="1100" b="1" spc="-14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100" b="1" spc="-1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памяти</a:t>
            </a:r>
            <a:r>
              <a:rPr sz="1100" b="1" spc="-16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100" b="1" spc="-1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SSD)</a:t>
            </a:r>
            <a:endParaRPr sz="11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9177655" y="3465703"/>
            <a:ext cx="48260" cy="56515"/>
          </a:xfrm>
          <a:custGeom>
            <a:avLst/>
            <a:gdLst/>
            <a:ahLst/>
            <a:cxnLst/>
            <a:rect l="l" t="t" r="r" b="b"/>
            <a:pathLst>
              <a:path w="48259" h="56514">
                <a:moveTo>
                  <a:pt x="42799" y="0"/>
                </a:moveTo>
                <a:lnTo>
                  <a:pt x="4952" y="0"/>
                </a:lnTo>
                <a:lnTo>
                  <a:pt x="0" y="5969"/>
                </a:lnTo>
                <a:lnTo>
                  <a:pt x="0" y="50546"/>
                </a:lnTo>
                <a:lnTo>
                  <a:pt x="4952" y="56387"/>
                </a:lnTo>
                <a:lnTo>
                  <a:pt x="42799" y="56387"/>
                </a:lnTo>
                <a:lnTo>
                  <a:pt x="47751" y="50546"/>
                </a:lnTo>
                <a:lnTo>
                  <a:pt x="47751" y="5969"/>
                </a:lnTo>
                <a:close/>
              </a:path>
            </a:pathLst>
          </a:custGeom>
          <a:solidFill>
            <a:srgbClr val="275E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9177655" y="3633342"/>
            <a:ext cx="48260" cy="56515"/>
          </a:xfrm>
          <a:custGeom>
            <a:avLst/>
            <a:gdLst/>
            <a:ahLst/>
            <a:cxnLst/>
            <a:rect l="l" t="t" r="r" b="b"/>
            <a:pathLst>
              <a:path w="48259" h="56514">
                <a:moveTo>
                  <a:pt x="42799" y="0"/>
                </a:moveTo>
                <a:lnTo>
                  <a:pt x="4952" y="0"/>
                </a:lnTo>
                <a:lnTo>
                  <a:pt x="0" y="5968"/>
                </a:lnTo>
                <a:lnTo>
                  <a:pt x="0" y="50545"/>
                </a:lnTo>
                <a:lnTo>
                  <a:pt x="4952" y="56387"/>
                </a:lnTo>
                <a:lnTo>
                  <a:pt x="42799" y="56387"/>
                </a:lnTo>
                <a:lnTo>
                  <a:pt x="47751" y="50545"/>
                </a:lnTo>
                <a:lnTo>
                  <a:pt x="47751" y="5968"/>
                </a:lnTo>
                <a:close/>
              </a:path>
            </a:pathLst>
          </a:custGeom>
          <a:solidFill>
            <a:srgbClr val="275E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9177655" y="3968622"/>
            <a:ext cx="48260" cy="56515"/>
          </a:xfrm>
          <a:custGeom>
            <a:avLst/>
            <a:gdLst/>
            <a:ahLst/>
            <a:cxnLst/>
            <a:rect l="l" t="t" r="r" b="b"/>
            <a:pathLst>
              <a:path w="48259" h="56514">
                <a:moveTo>
                  <a:pt x="42799" y="0"/>
                </a:moveTo>
                <a:lnTo>
                  <a:pt x="4952" y="0"/>
                </a:lnTo>
                <a:lnTo>
                  <a:pt x="0" y="5968"/>
                </a:lnTo>
                <a:lnTo>
                  <a:pt x="0" y="50545"/>
                </a:lnTo>
                <a:lnTo>
                  <a:pt x="4952" y="56387"/>
                </a:lnTo>
                <a:lnTo>
                  <a:pt x="42799" y="56387"/>
                </a:lnTo>
                <a:lnTo>
                  <a:pt x="47751" y="50545"/>
                </a:lnTo>
                <a:lnTo>
                  <a:pt x="47751" y="5968"/>
                </a:lnTo>
                <a:close/>
              </a:path>
            </a:pathLst>
          </a:custGeom>
          <a:solidFill>
            <a:srgbClr val="275E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9177655" y="4303903"/>
            <a:ext cx="48260" cy="56515"/>
          </a:xfrm>
          <a:custGeom>
            <a:avLst/>
            <a:gdLst/>
            <a:ahLst/>
            <a:cxnLst/>
            <a:rect l="l" t="t" r="r" b="b"/>
            <a:pathLst>
              <a:path w="48259" h="56514">
                <a:moveTo>
                  <a:pt x="42799" y="0"/>
                </a:moveTo>
                <a:lnTo>
                  <a:pt x="4952" y="0"/>
                </a:lnTo>
                <a:lnTo>
                  <a:pt x="0" y="5969"/>
                </a:lnTo>
                <a:lnTo>
                  <a:pt x="0" y="50546"/>
                </a:lnTo>
                <a:lnTo>
                  <a:pt x="4952" y="56388"/>
                </a:lnTo>
                <a:lnTo>
                  <a:pt x="42799" y="56388"/>
                </a:lnTo>
                <a:lnTo>
                  <a:pt x="47751" y="50546"/>
                </a:lnTo>
                <a:lnTo>
                  <a:pt x="47751" y="5969"/>
                </a:lnTo>
                <a:close/>
              </a:path>
            </a:pathLst>
          </a:custGeom>
          <a:solidFill>
            <a:srgbClr val="275E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9177655" y="4471542"/>
            <a:ext cx="48260" cy="56515"/>
          </a:xfrm>
          <a:custGeom>
            <a:avLst/>
            <a:gdLst/>
            <a:ahLst/>
            <a:cxnLst/>
            <a:rect l="l" t="t" r="r" b="b"/>
            <a:pathLst>
              <a:path w="48259" h="56514">
                <a:moveTo>
                  <a:pt x="42799" y="0"/>
                </a:moveTo>
                <a:lnTo>
                  <a:pt x="4952" y="0"/>
                </a:lnTo>
                <a:lnTo>
                  <a:pt x="0" y="5968"/>
                </a:lnTo>
                <a:lnTo>
                  <a:pt x="0" y="50545"/>
                </a:lnTo>
                <a:lnTo>
                  <a:pt x="4952" y="56387"/>
                </a:lnTo>
                <a:lnTo>
                  <a:pt x="42799" y="56387"/>
                </a:lnTo>
                <a:lnTo>
                  <a:pt x="47751" y="50545"/>
                </a:lnTo>
                <a:lnTo>
                  <a:pt x="47751" y="5968"/>
                </a:lnTo>
                <a:close/>
              </a:path>
            </a:pathLst>
          </a:custGeom>
          <a:solidFill>
            <a:srgbClr val="275E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9163557" y="3032201"/>
            <a:ext cx="2144395" cy="17113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spc="20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SMG-3016</a:t>
            </a:r>
            <a:endParaRPr sz="14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  <a:p>
            <a:pPr marL="192405">
              <a:lnSpc>
                <a:spcPct val="100000"/>
              </a:lnSpc>
              <a:spcBef>
                <a:spcPts val="1025"/>
              </a:spcBef>
            </a:pPr>
            <a:r>
              <a:rPr sz="1100" b="1" spc="15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16 </a:t>
            </a:r>
            <a:r>
              <a:rPr sz="1100" b="1" spc="5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портов </a:t>
            </a:r>
            <a:r>
              <a:rPr sz="1100" b="1" spc="-55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E1</a:t>
            </a:r>
            <a:r>
              <a:rPr sz="1100" b="1" spc="-12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100" b="1" spc="-55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(RJ-48)</a:t>
            </a:r>
            <a:endParaRPr sz="11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marL="192405" marR="104139">
              <a:lnSpc>
                <a:spcPct val="100000"/>
              </a:lnSpc>
            </a:pPr>
            <a:r>
              <a:rPr sz="1100" b="1" spc="15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 порта</a:t>
            </a:r>
            <a:r>
              <a:rPr sz="1100" b="1" spc="-114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100" b="1" spc="1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10/100/1000Base-T  </a:t>
            </a:r>
            <a:r>
              <a:rPr sz="1100" b="1" spc="-35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(RJ-45)/ </a:t>
            </a:r>
            <a:r>
              <a:rPr sz="1100" b="1" spc="-1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1000Base-X</a:t>
            </a:r>
            <a:r>
              <a:rPr sz="1100" b="1" spc="-9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100" b="1" spc="-6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(SFP)</a:t>
            </a:r>
            <a:endParaRPr sz="11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marL="192405" marR="104139">
              <a:lnSpc>
                <a:spcPct val="100000"/>
              </a:lnSpc>
            </a:pPr>
            <a:r>
              <a:rPr sz="1100" b="1" spc="15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 порта</a:t>
            </a:r>
            <a:r>
              <a:rPr sz="1100" b="1" spc="-114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100" b="1" spc="1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10/100/1000Base-T  </a:t>
            </a:r>
            <a:r>
              <a:rPr sz="1100" b="1" spc="-55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(RJ-45)</a:t>
            </a:r>
            <a:endParaRPr sz="11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marL="192405">
              <a:lnSpc>
                <a:spcPct val="100000"/>
              </a:lnSpc>
            </a:pPr>
            <a:r>
              <a:rPr sz="1100" b="1" spc="15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 порта </a:t>
            </a:r>
            <a:r>
              <a:rPr sz="1100" b="1" spc="-6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USB</a:t>
            </a:r>
            <a:r>
              <a:rPr sz="1100" b="1" spc="-13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100" b="1" spc="1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2.0</a:t>
            </a:r>
            <a:endParaRPr sz="11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marL="192405">
              <a:lnSpc>
                <a:spcPct val="100000"/>
              </a:lnSpc>
            </a:pPr>
            <a:r>
              <a:rPr sz="1100" b="1" spc="15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 </a:t>
            </a:r>
            <a:r>
              <a:rPr sz="1100" b="1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слотоместа </a:t>
            </a:r>
            <a:r>
              <a:rPr sz="1100" b="1" spc="-2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для </a:t>
            </a:r>
            <a:r>
              <a:rPr sz="1100" b="1" spc="-8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SATA</a:t>
            </a:r>
            <a:r>
              <a:rPr sz="1100" b="1" spc="-18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100" b="1" spc="15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HDD</a:t>
            </a:r>
            <a:endParaRPr sz="11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marL="192405">
              <a:lnSpc>
                <a:spcPct val="100000"/>
              </a:lnSpc>
            </a:pPr>
            <a:r>
              <a:rPr sz="1100" b="1" spc="-5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форм-фактора</a:t>
            </a:r>
            <a:r>
              <a:rPr sz="1100" b="1" spc="-45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100" b="1" spc="-15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2,5'’</a:t>
            </a:r>
            <a:endParaRPr sz="11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7467981" y="1045590"/>
            <a:ext cx="287909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z="2000" b="1" spc="15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До 3000 абонентов</a:t>
            </a:r>
            <a:endParaRPr sz="20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1146149" y="1044066"/>
            <a:ext cx="317944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2000" b="1" spc="5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ru-RU" sz="2000" b="1" spc="5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До 500 абонентов</a:t>
            </a:r>
            <a:endParaRPr sz="20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762101" y="3964685"/>
            <a:ext cx="3886835" cy="109004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7780" algn="just">
              <a:lnSpc>
                <a:spcPct val="100000"/>
              </a:lnSpc>
              <a:spcBef>
                <a:spcPts val="100"/>
              </a:spcBef>
            </a:pPr>
            <a:r>
              <a:rPr lang="ru-RU" sz="1400" b="1" spc="30" dirty="0">
                <a:solidFill>
                  <a:srgbClr val="2760C6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Полнофункциональная </a:t>
            </a:r>
            <a:r>
              <a:rPr lang="en-US" sz="1400" b="1" spc="30" dirty="0">
                <a:solidFill>
                  <a:srgbClr val="2760C6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IP-</a:t>
            </a:r>
            <a:r>
              <a:rPr lang="ru-RU" sz="1400" b="1" spc="30" dirty="0">
                <a:solidFill>
                  <a:srgbClr val="2760C6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АТС с основным набором ДВО и возможностью подключения от 200 до 500 абонентов, набором портов Е1 и </a:t>
            </a:r>
            <a:r>
              <a:rPr lang="en-US" sz="1400" b="1" spc="30" dirty="0">
                <a:solidFill>
                  <a:srgbClr val="2760C6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FXO/FXS</a:t>
            </a:r>
            <a:endParaRPr sz="14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11538457" y="332395"/>
            <a:ext cx="325755" cy="297180"/>
          </a:xfrm>
          <a:custGeom>
            <a:avLst/>
            <a:gdLst/>
            <a:ahLst/>
            <a:cxnLst/>
            <a:rect l="l" t="t" r="r" b="b"/>
            <a:pathLst>
              <a:path w="325754" h="297180">
                <a:moveTo>
                  <a:pt x="52096" y="188364"/>
                </a:moveTo>
                <a:lnTo>
                  <a:pt x="9808" y="211528"/>
                </a:lnTo>
                <a:lnTo>
                  <a:pt x="0" y="242752"/>
                </a:lnTo>
                <a:lnTo>
                  <a:pt x="2575" y="259294"/>
                </a:lnTo>
                <a:lnTo>
                  <a:pt x="9838" y="273966"/>
                </a:lnTo>
                <a:lnTo>
                  <a:pt x="21122" y="285810"/>
                </a:lnTo>
                <a:lnTo>
                  <a:pt x="35758" y="293871"/>
                </a:lnTo>
                <a:lnTo>
                  <a:pt x="52140" y="297103"/>
                </a:lnTo>
                <a:lnTo>
                  <a:pt x="68361" y="295280"/>
                </a:lnTo>
                <a:lnTo>
                  <a:pt x="83305" y="288703"/>
                </a:lnTo>
                <a:lnTo>
                  <a:pt x="95854" y="277670"/>
                </a:lnTo>
                <a:lnTo>
                  <a:pt x="117419" y="259070"/>
                </a:lnTo>
                <a:lnTo>
                  <a:pt x="143141" y="248580"/>
                </a:lnTo>
                <a:lnTo>
                  <a:pt x="170851" y="246696"/>
                </a:lnTo>
                <a:lnTo>
                  <a:pt x="197278" y="246696"/>
                </a:lnTo>
                <a:lnTo>
                  <a:pt x="197277" y="238778"/>
                </a:lnTo>
                <a:lnTo>
                  <a:pt x="143157" y="236891"/>
                </a:lnTo>
                <a:lnTo>
                  <a:pt x="95854" y="207803"/>
                </a:lnTo>
                <a:lnTo>
                  <a:pt x="83288" y="196760"/>
                </a:lnTo>
                <a:lnTo>
                  <a:pt x="68328" y="190184"/>
                </a:lnTo>
                <a:lnTo>
                  <a:pt x="52096" y="188364"/>
                </a:lnTo>
                <a:close/>
              </a:path>
              <a:path w="325754" h="297180">
                <a:moveTo>
                  <a:pt x="208970" y="111964"/>
                </a:moveTo>
                <a:lnTo>
                  <a:pt x="203131" y="116651"/>
                </a:lnTo>
                <a:lnTo>
                  <a:pt x="196616" y="120421"/>
                </a:lnTo>
                <a:lnTo>
                  <a:pt x="189647" y="123146"/>
                </a:lnTo>
                <a:lnTo>
                  <a:pt x="209650" y="143427"/>
                </a:lnTo>
                <a:lnTo>
                  <a:pt x="221870" y="168428"/>
                </a:lnTo>
                <a:lnTo>
                  <a:pt x="225664" y="196013"/>
                </a:lnTo>
                <a:lnTo>
                  <a:pt x="220389" y="224047"/>
                </a:lnTo>
                <a:lnTo>
                  <a:pt x="217145" y="240472"/>
                </a:lnTo>
                <a:lnTo>
                  <a:pt x="218946" y="256749"/>
                </a:lnTo>
                <a:lnTo>
                  <a:pt x="225493" y="271756"/>
                </a:lnTo>
                <a:lnTo>
                  <a:pt x="236482" y="284369"/>
                </a:lnTo>
                <a:lnTo>
                  <a:pt x="250775" y="293034"/>
                </a:lnTo>
                <a:lnTo>
                  <a:pt x="266648" y="296894"/>
                </a:lnTo>
                <a:lnTo>
                  <a:pt x="282948" y="295850"/>
                </a:lnTo>
                <a:lnTo>
                  <a:pt x="298520" y="289799"/>
                </a:lnTo>
                <a:lnTo>
                  <a:pt x="311521" y="279293"/>
                </a:lnTo>
                <a:lnTo>
                  <a:pt x="320561" y="265654"/>
                </a:lnTo>
                <a:lnTo>
                  <a:pt x="325150" y="249936"/>
                </a:lnTo>
                <a:lnTo>
                  <a:pt x="324792" y="233195"/>
                </a:lnTo>
                <a:lnTo>
                  <a:pt x="319390" y="217359"/>
                </a:lnTo>
                <a:lnTo>
                  <a:pt x="309705" y="204184"/>
                </a:lnTo>
                <a:lnTo>
                  <a:pt x="296555" y="194492"/>
                </a:lnTo>
                <a:lnTo>
                  <a:pt x="280753" y="189109"/>
                </a:lnTo>
                <a:lnTo>
                  <a:pt x="253904" y="179689"/>
                </a:lnTo>
                <a:lnTo>
                  <a:pt x="231981" y="162600"/>
                </a:lnTo>
                <a:lnTo>
                  <a:pt x="216498" y="139479"/>
                </a:lnTo>
                <a:lnTo>
                  <a:pt x="208970" y="111964"/>
                </a:lnTo>
                <a:close/>
              </a:path>
              <a:path w="325754" h="297180">
                <a:moveTo>
                  <a:pt x="197278" y="246696"/>
                </a:moveTo>
                <a:lnTo>
                  <a:pt x="170851" y="246696"/>
                </a:lnTo>
                <a:lnTo>
                  <a:pt x="198382" y="253913"/>
                </a:lnTo>
                <a:lnTo>
                  <a:pt x="197278" y="246696"/>
                </a:lnTo>
                <a:close/>
              </a:path>
              <a:path w="325754" h="297180">
                <a:moveTo>
                  <a:pt x="198382" y="231548"/>
                </a:moveTo>
                <a:lnTo>
                  <a:pt x="170863" y="238778"/>
                </a:lnTo>
                <a:lnTo>
                  <a:pt x="197277" y="238778"/>
                </a:lnTo>
                <a:lnTo>
                  <a:pt x="198382" y="231548"/>
                </a:lnTo>
                <a:close/>
              </a:path>
              <a:path w="325754" h="297180">
                <a:moveTo>
                  <a:pt x="158016" y="0"/>
                </a:moveTo>
                <a:lnTo>
                  <a:pt x="116880" y="25163"/>
                </a:lnTo>
                <a:lnTo>
                  <a:pt x="108545" y="56422"/>
                </a:lnTo>
                <a:lnTo>
                  <a:pt x="111802" y="72841"/>
                </a:lnTo>
                <a:lnTo>
                  <a:pt x="117088" y="100866"/>
                </a:lnTo>
                <a:lnTo>
                  <a:pt x="113291" y="128445"/>
                </a:lnTo>
                <a:lnTo>
                  <a:pt x="101063" y="153446"/>
                </a:lnTo>
                <a:lnTo>
                  <a:pt x="81060" y="173742"/>
                </a:lnTo>
                <a:lnTo>
                  <a:pt x="88030" y="176468"/>
                </a:lnTo>
                <a:lnTo>
                  <a:pt x="94533" y="180241"/>
                </a:lnTo>
                <a:lnTo>
                  <a:pt x="100384" y="184924"/>
                </a:lnTo>
                <a:lnTo>
                  <a:pt x="107902" y="157416"/>
                </a:lnTo>
                <a:lnTo>
                  <a:pt x="123386" y="134307"/>
                </a:lnTo>
                <a:lnTo>
                  <a:pt x="145314" y="117220"/>
                </a:lnTo>
                <a:lnTo>
                  <a:pt x="172166" y="107780"/>
                </a:lnTo>
                <a:lnTo>
                  <a:pt x="187979" y="102390"/>
                </a:lnTo>
                <a:lnTo>
                  <a:pt x="201138" y="92689"/>
                </a:lnTo>
                <a:lnTo>
                  <a:pt x="210824" y="79502"/>
                </a:lnTo>
                <a:lnTo>
                  <a:pt x="216215" y="63652"/>
                </a:lnTo>
                <a:lnTo>
                  <a:pt x="216553" y="46914"/>
                </a:lnTo>
                <a:lnTo>
                  <a:pt x="211950" y="31201"/>
                </a:lnTo>
                <a:lnTo>
                  <a:pt x="202899" y="17568"/>
                </a:lnTo>
                <a:lnTo>
                  <a:pt x="189890" y="7070"/>
                </a:lnTo>
                <a:lnTo>
                  <a:pt x="174317" y="1030"/>
                </a:lnTo>
                <a:lnTo>
                  <a:pt x="158016" y="0"/>
                </a:lnTo>
                <a:close/>
              </a:path>
            </a:pathLst>
          </a:custGeom>
          <a:solidFill>
            <a:srgbClr val="275E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4929885" y="3697859"/>
            <a:ext cx="733745" cy="46107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985240" y="5456224"/>
            <a:ext cx="1767357" cy="140177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9200388" y="1877567"/>
            <a:ext cx="2090927" cy="94792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6364223" y="1921764"/>
            <a:ext cx="2293620" cy="89611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4D607A5-47D5-5FCD-5A9F-147C199C45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802" y="1997406"/>
            <a:ext cx="1939032" cy="632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45D1EDB3-BCEB-E440-DA2D-83DE1BE386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4460" y="1829375"/>
            <a:ext cx="2453197" cy="988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270C734-C0DB-F435-2714-4F749D3F963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4140" y="6116850"/>
            <a:ext cx="1971216" cy="450662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2427732"/>
            <a:ext cx="12192000" cy="443026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534667" y="1551432"/>
            <a:ext cx="9136380" cy="3009900"/>
          </a:xfrm>
          <a:custGeom>
            <a:avLst/>
            <a:gdLst/>
            <a:ahLst/>
            <a:cxnLst/>
            <a:rect l="l" t="t" r="r" b="b"/>
            <a:pathLst>
              <a:path w="9136380" h="3009900">
                <a:moveTo>
                  <a:pt x="8994140" y="0"/>
                </a:moveTo>
                <a:lnTo>
                  <a:pt x="142239" y="0"/>
                </a:lnTo>
                <a:lnTo>
                  <a:pt x="97308" y="7258"/>
                </a:lnTo>
                <a:lnTo>
                  <a:pt x="58265" y="27464"/>
                </a:lnTo>
                <a:lnTo>
                  <a:pt x="27464" y="58265"/>
                </a:lnTo>
                <a:lnTo>
                  <a:pt x="7258" y="97308"/>
                </a:lnTo>
                <a:lnTo>
                  <a:pt x="0" y="142239"/>
                </a:lnTo>
                <a:lnTo>
                  <a:pt x="0" y="2867660"/>
                </a:lnTo>
                <a:lnTo>
                  <a:pt x="7258" y="2912591"/>
                </a:lnTo>
                <a:lnTo>
                  <a:pt x="27464" y="2951634"/>
                </a:lnTo>
                <a:lnTo>
                  <a:pt x="58265" y="2982435"/>
                </a:lnTo>
                <a:lnTo>
                  <a:pt x="97308" y="3002641"/>
                </a:lnTo>
                <a:lnTo>
                  <a:pt x="142239" y="3009899"/>
                </a:lnTo>
                <a:lnTo>
                  <a:pt x="8994140" y="3009899"/>
                </a:lnTo>
                <a:lnTo>
                  <a:pt x="9039071" y="3002641"/>
                </a:lnTo>
                <a:lnTo>
                  <a:pt x="9078114" y="2982435"/>
                </a:lnTo>
                <a:lnTo>
                  <a:pt x="9108915" y="2951634"/>
                </a:lnTo>
                <a:lnTo>
                  <a:pt x="9129121" y="2912591"/>
                </a:lnTo>
                <a:lnTo>
                  <a:pt x="9136380" y="2867660"/>
                </a:lnTo>
                <a:lnTo>
                  <a:pt x="9136380" y="142239"/>
                </a:lnTo>
                <a:lnTo>
                  <a:pt x="9129121" y="97308"/>
                </a:lnTo>
                <a:lnTo>
                  <a:pt x="9108915" y="58265"/>
                </a:lnTo>
                <a:lnTo>
                  <a:pt x="9078114" y="27464"/>
                </a:lnTo>
                <a:lnTo>
                  <a:pt x="9039071" y="7258"/>
                </a:lnTo>
                <a:lnTo>
                  <a:pt x="899414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534667" y="4759452"/>
            <a:ext cx="9136380" cy="1603375"/>
          </a:xfrm>
          <a:custGeom>
            <a:avLst/>
            <a:gdLst/>
            <a:ahLst/>
            <a:cxnLst/>
            <a:rect l="l" t="t" r="r" b="b"/>
            <a:pathLst>
              <a:path w="9136380" h="1603375">
                <a:moveTo>
                  <a:pt x="8986266" y="0"/>
                </a:moveTo>
                <a:lnTo>
                  <a:pt x="150113" y="0"/>
                </a:lnTo>
                <a:lnTo>
                  <a:pt x="102656" y="7650"/>
                </a:lnTo>
                <a:lnTo>
                  <a:pt x="61447" y="28956"/>
                </a:lnTo>
                <a:lnTo>
                  <a:pt x="28956" y="61447"/>
                </a:lnTo>
                <a:lnTo>
                  <a:pt x="7650" y="102656"/>
                </a:lnTo>
                <a:lnTo>
                  <a:pt x="0" y="150114"/>
                </a:lnTo>
                <a:lnTo>
                  <a:pt x="0" y="1453095"/>
                </a:lnTo>
                <a:lnTo>
                  <a:pt x="7650" y="1500557"/>
                </a:lnTo>
                <a:lnTo>
                  <a:pt x="28956" y="1541775"/>
                </a:lnTo>
                <a:lnTo>
                  <a:pt x="61447" y="1574278"/>
                </a:lnTo>
                <a:lnTo>
                  <a:pt x="102656" y="1595593"/>
                </a:lnTo>
                <a:lnTo>
                  <a:pt x="150113" y="1603248"/>
                </a:lnTo>
                <a:lnTo>
                  <a:pt x="8986266" y="1603248"/>
                </a:lnTo>
                <a:lnTo>
                  <a:pt x="9033723" y="1595593"/>
                </a:lnTo>
                <a:lnTo>
                  <a:pt x="9074932" y="1574278"/>
                </a:lnTo>
                <a:lnTo>
                  <a:pt x="9107424" y="1541775"/>
                </a:lnTo>
                <a:lnTo>
                  <a:pt x="9128729" y="1500557"/>
                </a:lnTo>
                <a:lnTo>
                  <a:pt x="9136380" y="1453095"/>
                </a:lnTo>
                <a:lnTo>
                  <a:pt x="9136380" y="150114"/>
                </a:lnTo>
                <a:lnTo>
                  <a:pt x="9128729" y="102656"/>
                </a:lnTo>
                <a:lnTo>
                  <a:pt x="9107424" y="61447"/>
                </a:lnTo>
                <a:lnTo>
                  <a:pt x="9074932" y="28956"/>
                </a:lnTo>
                <a:lnTo>
                  <a:pt x="9033723" y="7650"/>
                </a:lnTo>
                <a:lnTo>
                  <a:pt x="898626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937385" y="2207514"/>
            <a:ext cx="48260" cy="56515"/>
          </a:xfrm>
          <a:custGeom>
            <a:avLst/>
            <a:gdLst/>
            <a:ahLst/>
            <a:cxnLst/>
            <a:rect l="l" t="t" r="r" b="b"/>
            <a:pathLst>
              <a:path w="48260" h="56514">
                <a:moveTo>
                  <a:pt x="42798" y="0"/>
                </a:moveTo>
                <a:lnTo>
                  <a:pt x="5079" y="0"/>
                </a:lnTo>
                <a:lnTo>
                  <a:pt x="0" y="5969"/>
                </a:lnTo>
                <a:lnTo>
                  <a:pt x="0" y="50546"/>
                </a:lnTo>
                <a:lnTo>
                  <a:pt x="5079" y="56387"/>
                </a:lnTo>
                <a:lnTo>
                  <a:pt x="42798" y="56387"/>
                </a:lnTo>
                <a:lnTo>
                  <a:pt x="47751" y="50546"/>
                </a:lnTo>
                <a:lnTo>
                  <a:pt x="47751" y="5969"/>
                </a:lnTo>
                <a:close/>
              </a:path>
            </a:pathLst>
          </a:custGeom>
          <a:solidFill>
            <a:srgbClr val="275E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937385" y="2413254"/>
            <a:ext cx="48260" cy="56515"/>
          </a:xfrm>
          <a:custGeom>
            <a:avLst/>
            <a:gdLst/>
            <a:ahLst/>
            <a:cxnLst/>
            <a:rect l="l" t="t" r="r" b="b"/>
            <a:pathLst>
              <a:path w="48260" h="56514">
                <a:moveTo>
                  <a:pt x="42798" y="0"/>
                </a:moveTo>
                <a:lnTo>
                  <a:pt x="5079" y="0"/>
                </a:lnTo>
                <a:lnTo>
                  <a:pt x="0" y="5969"/>
                </a:lnTo>
                <a:lnTo>
                  <a:pt x="0" y="50546"/>
                </a:lnTo>
                <a:lnTo>
                  <a:pt x="5079" y="56387"/>
                </a:lnTo>
                <a:lnTo>
                  <a:pt x="42798" y="56387"/>
                </a:lnTo>
                <a:lnTo>
                  <a:pt x="47751" y="50546"/>
                </a:lnTo>
                <a:lnTo>
                  <a:pt x="47751" y="5969"/>
                </a:lnTo>
                <a:close/>
              </a:path>
            </a:pathLst>
          </a:custGeom>
          <a:solidFill>
            <a:srgbClr val="275E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937385" y="2786633"/>
            <a:ext cx="48260" cy="56515"/>
          </a:xfrm>
          <a:custGeom>
            <a:avLst/>
            <a:gdLst/>
            <a:ahLst/>
            <a:cxnLst/>
            <a:rect l="l" t="t" r="r" b="b"/>
            <a:pathLst>
              <a:path w="48260" h="56514">
                <a:moveTo>
                  <a:pt x="42798" y="0"/>
                </a:moveTo>
                <a:lnTo>
                  <a:pt x="5079" y="0"/>
                </a:lnTo>
                <a:lnTo>
                  <a:pt x="0" y="5968"/>
                </a:lnTo>
                <a:lnTo>
                  <a:pt x="0" y="50545"/>
                </a:lnTo>
                <a:lnTo>
                  <a:pt x="5079" y="56387"/>
                </a:lnTo>
                <a:lnTo>
                  <a:pt x="42798" y="56387"/>
                </a:lnTo>
                <a:lnTo>
                  <a:pt x="47751" y="50545"/>
                </a:lnTo>
                <a:lnTo>
                  <a:pt x="47751" y="5968"/>
                </a:lnTo>
                <a:close/>
              </a:path>
            </a:pathLst>
          </a:custGeom>
          <a:solidFill>
            <a:srgbClr val="275E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937385" y="2992373"/>
            <a:ext cx="48260" cy="56515"/>
          </a:xfrm>
          <a:custGeom>
            <a:avLst/>
            <a:gdLst/>
            <a:ahLst/>
            <a:cxnLst/>
            <a:rect l="l" t="t" r="r" b="b"/>
            <a:pathLst>
              <a:path w="48260" h="56514">
                <a:moveTo>
                  <a:pt x="42798" y="0"/>
                </a:moveTo>
                <a:lnTo>
                  <a:pt x="5079" y="0"/>
                </a:lnTo>
                <a:lnTo>
                  <a:pt x="0" y="5968"/>
                </a:lnTo>
                <a:lnTo>
                  <a:pt x="0" y="50546"/>
                </a:lnTo>
                <a:lnTo>
                  <a:pt x="5079" y="56387"/>
                </a:lnTo>
                <a:lnTo>
                  <a:pt x="42798" y="56387"/>
                </a:lnTo>
                <a:lnTo>
                  <a:pt x="47751" y="50546"/>
                </a:lnTo>
                <a:lnTo>
                  <a:pt x="47751" y="5968"/>
                </a:lnTo>
                <a:close/>
              </a:path>
            </a:pathLst>
          </a:custGeom>
          <a:solidFill>
            <a:srgbClr val="275E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937385" y="3198114"/>
            <a:ext cx="48260" cy="56515"/>
          </a:xfrm>
          <a:custGeom>
            <a:avLst/>
            <a:gdLst/>
            <a:ahLst/>
            <a:cxnLst/>
            <a:rect l="l" t="t" r="r" b="b"/>
            <a:pathLst>
              <a:path w="48260" h="56514">
                <a:moveTo>
                  <a:pt x="42798" y="0"/>
                </a:moveTo>
                <a:lnTo>
                  <a:pt x="5079" y="0"/>
                </a:lnTo>
                <a:lnTo>
                  <a:pt x="0" y="5969"/>
                </a:lnTo>
                <a:lnTo>
                  <a:pt x="0" y="50546"/>
                </a:lnTo>
                <a:lnTo>
                  <a:pt x="5079" y="56387"/>
                </a:lnTo>
                <a:lnTo>
                  <a:pt x="42798" y="56387"/>
                </a:lnTo>
                <a:lnTo>
                  <a:pt x="47751" y="50546"/>
                </a:lnTo>
                <a:lnTo>
                  <a:pt x="47751" y="5969"/>
                </a:lnTo>
                <a:close/>
              </a:path>
            </a:pathLst>
          </a:custGeom>
          <a:solidFill>
            <a:srgbClr val="275E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937385" y="3403853"/>
            <a:ext cx="48260" cy="56515"/>
          </a:xfrm>
          <a:custGeom>
            <a:avLst/>
            <a:gdLst/>
            <a:ahLst/>
            <a:cxnLst/>
            <a:rect l="l" t="t" r="r" b="b"/>
            <a:pathLst>
              <a:path w="48260" h="56514">
                <a:moveTo>
                  <a:pt x="42798" y="0"/>
                </a:moveTo>
                <a:lnTo>
                  <a:pt x="5079" y="0"/>
                </a:lnTo>
                <a:lnTo>
                  <a:pt x="0" y="5969"/>
                </a:lnTo>
                <a:lnTo>
                  <a:pt x="0" y="50546"/>
                </a:lnTo>
                <a:lnTo>
                  <a:pt x="5079" y="56387"/>
                </a:lnTo>
                <a:lnTo>
                  <a:pt x="42798" y="56387"/>
                </a:lnTo>
                <a:lnTo>
                  <a:pt x="47751" y="50546"/>
                </a:lnTo>
                <a:lnTo>
                  <a:pt x="47751" y="5969"/>
                </a:lnTo>
                <a:close/>
              </a:path>
            </a:pathLst>
          </a:custGeom>
          <a:solidFill>
            <a:srgbClr val="275E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937385" y="3609594"/>
            <a:ext cx="48260" cy="56515"/>
          </a:xfrm>
          <a:custGeom>
            <a:avLst/>
            <a:gdLst/>
            <a:ahLst/>
            <a:cxnLst/>
            <a:rect l="l" t="t" r="r" b="b"/>
            <a:pathLst>
              <a:path w="48260" h="56514">
                <a:moveTo>
                  <a:pt x="42798" y="0"/>
                </a:moveTo>
                <a:lnTo>
                  <a:pt x="5079" y="0"/>
                </a:lnTo>
                <a:lnTo>
                  <a:pt x="0" y="5968"/>
                </a:lnTo>
                <a:lnTo>
                  <a:pt x="0" y="50545"/>
                </a:lnTo>
                <a:lnTo>
                  <a:pt x="5079" y="56387"/>
                </a:lnTo>
                <a:lnTo>
                  <a:pt x="42798" y="56387"/>
                </a:lnTo>
                <a:lnTo>
                  <a:pt x="47751" y="50545"/>
                </a:lnTo>
                <a:lnTo>
                  <a:pt x="47751" y="5968"/>
                </a:lnTo>
                <a:close/>
              </a:path>
            </a:pathLst>
          </a:custGeom>
          <a:solidFill>
            <a:srgbClr val="275E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937385" y="3815334"/>
            <a:ext cx="48260" cy="56515"/>
          </a:xfrm>
          <a:custGeom>
            <a:avLst/>
            <a:gdLst/>
            <a:ahLst/>
            <a:cxnLst/>
            <a:rect l="l" t="t" r="r" b="b"/>
            <a:pathLst>
              <a:path w="48260" h="56514">
                <a:moveTo>
                  <a:pt x="42798" y="0"/>
                </a:moveTo>
                <a:lnTo>
                  <a:pt x="5079" y="0"/>
                </a:lnTo>
                <a:lnTo>
                  <a:pt x="0" y="5969"/>
                </a:lnTo>
                <a:lnTo>
                  <a:pt x="0" y="50546"/>
                </a:lnTo>
                <a:lnTo>
                  <a:pt x="5079" y="56388"/>
                </a:lnTo>
                <a:lnTo>
                  <a:pt x="42798" y="56388"/>
                </a:lnTo>
                <a:lnTo>
                  <a:pt x="47751" y="50546"/>
                </a:lnTo>
                <a:lnTo>
                  <a:pt x="47751" y="5969"/>
                </a:lnTo>
                <a:close/>
              </a:path>
            </a:pathLst>
          </a:custGeom>
          <a:solidFill>
            <a:srgbClr val="275E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937385" y="4021073"/>
            <a:ext cx="48260" cy="56515"/>
          </a:xfrm>
          <a:custGeom>
            <a:avLst/>
            <a:gdLst/>
            <a:ahLst/>
            <a:cxnLst/>
            <a:rect l="l" t="t" r="r" b="b"/>
            <a:pathLst>
              <a:path w="48260" h="56514">
                <a:moveTo>
                  <a:pt x="42798" y="0"/>
                </a:moveTo>
                <a:lnTo>
                  <a:pt x="5079" y="0"/>
                </a:lnTo>
                <a:lnTo>
                  <a:pt x="0" y="5968"/>
                </a:lnTo>
                <a:lnTo>
                  <a:pt x="0" y="50545"/>
                </a:lnTo>
                <a:lnTo>
                  <a:pt x="5079" y="56387"/>
                </a:lnTo>
                <a:lnTo>
                  <a:pt x="42798" y="56387"/>
                </a:lnTo>
                <a:lnTo>
                  <a:pt x="47751" y="50545"/>
                </a:lnTo>
                <a:lnTo>
                  <a:pt x="47751" y="5968"/>
                </a:lnTo>
                <a:close/>
              </a:path>
            </a:pathLst>
          </a:custGeom>
          <a:solidFill>
            <a:srgbClr val="275E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937385" y="4226814"/>
            <a:ext cx="48260" cy="56515"/>
          </a:xfrm>
          <a:custGeom>
            <a:avLst/>
            <a:gdLst/>
            <a:ahLst/>
            <a:cxnLst/>
            <a:rect l="l" t="t" r="r" b="b"/>
            <a:pathLst>
              <a:path w="48260" h="56514">
                <a:moveTo>
                  <a:pt x="42798" y="0"/>
                </a:moveTo>
                <a:lnTo>
                  <a:pt x="5079" y="0"/>
                </a:lnTo>
                <a:lnTo>
                  <a:pt x="0" y="5968"/>
                </a:lnTo>
                <a:lnTo>
                  <a:pt x="0" y="50546"/>
                </a:lnTo>
                <a:lnTo>
                  <a:pt x="5079" y="56387"/>
                </a:lnTo>
                <a:lnTo>
                  <a:pt x="42798" y="56387"/>
                </a:lnTo>
                <a:lnTo>
                  <a:pt x="47751" y="50546"/>
                </a:lnTo>
                <a:lnTo>
                  <a:pt x="47751" y="5968"/>
                </a:lnTo>
                <a:close/>
              </a:path>
            </a:pathLst>
          </a:custGeom>
          <a:solidFill>
            <a:srgbClr val="275E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2102357" y="1773173"/>
            <a:ext cx="4235577" cy="257288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3335">
              <a:lnSpc>
                <a:spcPct val="100000"/>
              </a:lnSpc>
              <a:spcBef>
                <a:spcPts val="95"/>
              </a:spcBef>
            </a:pPr>
            <a:r>
              <a:rPr sz="1600" b="1" spc="80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Управление</a:t>
            </a:r>
            <a:r>
              <a:rPr sz="1600" b="1" spc="-15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sz="1600" b="1" spc="75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вызовами</a:t>
            </a:r>
            <a:endParaRPr sz="16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  <a:p>
            <a:pPr marL="12700" marR="150495">
              <a:lnSpc>
                <a:spcPct val="122700"/>
              </a:lnSpc>
              <a:spcBef>
                <a:spcPts val="495"/>
              </a:spcBef>
            </a:pPr>
            <a:r>
              <a:rPr sz="1100" b="1" spc="1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Взаимодействие </a:t>
            </a:r>
            <a:r>
              <a:rPr sz="1100" b="1" spc="-35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со </a:t>
            </a:r>
            <a:r>
              <a:rPr sz="1100" b="1" spc="-5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STUN-сервером </a:t>
            </a:r>
            <a:r>
              <a:rPr sz="1100" b="1" spc="35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на </a:t>
            </a:r>
            <a:r>
              <a:rPr sz="1100" b="1" spc="-5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SIP-интерфейсе  </a:t>
            </a:r>
            <a:r>
              <a:rPr sz="1100" b="1" spc="35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Маршрутизация </a:t>
            </a:r>
            <a:r>
              <a:rPr sz="1100" b="1" spc="2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по </a:t>
            </a:r>
            <a:r>
              <a:rPr sz="1100" b="1" spc="15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номеру </a:t>
            </a:r>
            <a:r>
              <a:rPr sz="1100" b="1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вызываемого</a:t>
            </a:r>
            <a:r>
              <a:rPr sz="1100" b="1" spc="-185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100" b="1" spc="-2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(CdPN)</a:t>
            </a:r>
            <a:endParaRPr sz="11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marL="12700">
              <a:lnSpc>
                <a:spcPct val="100000"/>
              </a:lnSpc>
            </a:pPr>
            <a:r>
              <a:rPr sz="1100" b="1" spc="35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или </a:t>
            </a:r>
            <a:r>
              <a:rPr sz="1100" b="1" spc="5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вызывающего </a:t>
            </a:r>
            <a:r>
              <a:rPr sz="1100" b="1" spc="-35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(CgPN)</a:t>
            </a:r>
            <a:r>
              <a:rPr sz="1100" b="1" spc="-1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100" b="1" spc="2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абонента</a:t>
            </a:r>
            <a:endParaRPr sz="11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1100" b="1" spc="35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Маршрутизация </a:t>
            </a:r>
            <a:r>
              <a:rPr sz="1100" b="1" spc="2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по </a:t>
            </a:r>
            <a:r>
              <a:rPr sz="1100" b="1" spc="35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категории</a:t>
            </a:r>
            <a:r>
              <a:rPr sz="1100" b="1" spc="-114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100" b="1" spc="-5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доступа</a:t>
            </a:r>
            <a:endParaRPr sz="11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marL="12700" marR="5080">
              <a:lnSpc>
                <a:spcPct val="122800"/>
              </a:lnSpc>
            </a:pPr>
            <a:r>
              <a:rPr sz="1100" b="1" spc="2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Модификация </a:t>
            </a:r>
            <a:r>
              <a:rPr sz="1100" b="1" spc="25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номера </a:t>
            </a:r>
            <a:r>
              <a:rPr sz="1100" b="1" spc="-5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до </a:t>
            </a:r>
            <a:r>
              <a:rPr sz="1100" b="1" spc="7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и </a:t>
            </a:r>
            <a:r>
              <a:rPr sz="1100" b="1" spc="-1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после </a:t>
            </a:r>
            <a:r>
              <a:rPr sz="1100" b="1" spc="35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маршрутизации  </a:t>
            </a:r>
            <a:r>
              <a:rPr sz="1100" b="1" spc="5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Запись</a:t>
            </a:r>
            <a:r>
              <a:rPr sz="1100" b="1" spc="-3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100" b="1" spc="5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разговоров</a:t>
            </a:r>
            <a:r>
              <a:rPr sz="1100" b="1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100" b="1" spc="15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по</a:t>
            </a:r>
            <a:r>
              <a:rPr sz="1100" b="1" spc="-35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100" b="1" spc="2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маске</a:t>
            </a:r>
            <a:r>
              <a:rPr sz="1100" b="1" spc="-25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100" b="1" spc="25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номера</a:t>
            </a:r>
            <a:r>
              <a:rPr sz="1100" b="1" spc="-3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100" b="1" spc="7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и</a:t>
            </a:r>
            <a:r>
              <a:rPr sz="1100" b="1" spc="-15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100" b="1" spc="1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плану</a:t>
            </a:r>
            <a:r>
              <a:rPr sz="1100" b="1" spc="-3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100" b="1" spc="3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нумерации  </a:t>
            </a:r>
            <a:r>
              <a:rPr sz="1100" b="1" spc="1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Использование </a:t>
            </a:r>
            <a:r>
              <a:rPr sz="1100" b="1" spc="15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нескольких </a:t>
            </a:r>
            <a:r>
              <a:rPr sz="1100" b="1" spc="1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планов</a:t>
            </a:r>
            <a:r>
              <a:rPr sz="1100" b="1" spc="-105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100" b="1" spc="3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нумерации</a:t>
            </a:r>
            <a:endParaRPr sz="11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marL="12700" marR="802640">
              <a:lnSpc>
                <a:spcPct val="122700"/>
              </a:lnSpc>
            </a:pPr>
            <a:r>
              <a:rPr sz="1100" b="1" spc="35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Ограничение </a:t>
            </a:r>
            <a:r>
              <a:rPr sz="1100" b="1" spc="15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количества </a:t>
            </a:r>
            <a:r>
              <a:rPr sz="1100" b="1" spc="45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линий </a:t>
            </a:r>
            <a:r>
              <a:rPr sz="1100" b="1" spc="35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на</a:t>
            </a:r>
            <a:r>
              <a:rPr sz="1100" b="1" spc="-204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100" b="1" spc="2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абонента  Настройка </a:t>
            </a:r>
            <a:r>
              <a:rPr sz="1100" b="1" spc="45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режима </a:t>
            </a:r>
            <a:r>
              <a:rPr sz="1100" b="1" spc="1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обслуживания </a:t>
            </a:r>
            <a:r>
              <a:rPr sz="1100" b="1" spc="2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абонента  </a:t>
            </a:r>
            <a:r>
              <a:rPr sz="1100" b="1" spc="1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Выключение </a:t>
            </a:r>
            <a:r>
              <a:rPr sz="1100" b="1" spc="15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транк-группы </a:t>
            </a:r>
            <a:r>
              <a:rPr sz="1100" b="1" spc="45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из</a:t>
            </a:r>
            <a:r>
              <a:rPr sz="1100" b="1" spc="-114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100" b="1" spc="-5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работы</a:t>
            </a:r>
            <a:endParaRPr sz="11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1100" b="1" spc="2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Управление </a:t>
            </a:r>
            <a:r>
              <a:rPr sz="1100" b="1" spc="-5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вызовом </a:t>
            </a:r>
            <a:r>
              <a:rPr sz="1100" b="1" spc="25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через</a:t>
            </a:r>
            <a:r>
              <a:rPr sz="1100" b="1" spc="-75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100" b="1" spc="-4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RADIUS</a:t>
            </a:r>
            <a:endParaRPr sz="11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1937385" y="5404865"/>
            <a:ext cx="48260" cy="56515"/>
          </a:xfrm>
          <a:custGeom>
            <a:avLst/>
            <a:gdLst/>
            <a:ahLst/>
            <a:cxnLst/>
            <a:rect l="l" t="t" r="r" b="b"/>
            <a:pathLst>
              <a:path w="48260" h="56514">
                <a:moveTo>
                  <a:pt x="42798" y="0"/>
                </a:moveTo>
                <a:lnTo>
                  <a:pt x="5079" y="0"/>
                </a:lnTo>
                <a:lnTo>
                  <a:pt x="0" y="5969"/>
                </a:lnTo>
                <a:lnTo>
                  <a:pt x="0" y="50546"/>
                </a:lnTo>
                <a:lnTo>
                  <a:pt x="5079" y="56388"/>
                </a:lnTo>
                <a:lnTo>
                  <a:pt x="42798" y="56388"/>
                </a:lnTo>
                <a:lnTo>
                  <a:pt x="47751" y="50546"/>
                </a:lnTo>
                <a:lnTo>
                  <a:pt x="47751" y="5969"/>
                </a:lnTo>
                <a:close/>
              </a:path>
            </a:pathLst>
          </a:custGeom>
          <a:solidFill>
            <a:srgbClr val="275E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937385" y="5778258"/>
            <a:ext cx="48260" cy="56515"/>
          </a:xfrm>
          <a:custGeom>
            <a:avLst/>
            <a:gdLst/>
            <a:ahLst/>
            <a:cxnLst/>
            <a:rect l="l" t="t" r="r" b="b"/>
            <a:pathLst>
              <a:path w="48260" h="56514">
                <a:moveTo>
                  <a:pt x="42798" y="0"/>
                </a:moveTo>
                <a:lnTo>
                  <a:pt x="5079" y="0"/>
                </a:lnTo>
                <a:lnTo>
                  <a:pt x="0" y="5918"/>
                </a:lnTo>
                <a:lnTo>
                  <a:pt x="0" y="50507"/>
                </a:lnTo>
                <a:lnTo>
                  <a:pt x="5079" y="56413"/>
                </a:lnTo>
                <a:lnTo>
                  <a:pt x="42798" y="56413"/>
                </a:lnTo>
                <a:lnTo>
                  <a:pt x="47751" y="50507"/>
                </a:lnTo>
                <a:lnTo>
                  <a:pt x="47751" y="5918"/>
                </a:lnTo>
                <a:close/>
              </a:path>
            </a:pathLst>
          </a:custGeom>
          <a:solidFill>
            <a:srgbClr val="275E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937385" y="5983998"/>
            <a:ext cx="48260" cy="56515"/>
          </a:xfrm>
          <a:custGeom>
            <a:avLst/>
            <a:gdLst/>
            <a:ahLst/>
            <a:cxnLst/>
            <a:rect l="l" t="t" r="r" b="b"/>
            <a:pathLst>
              <a:path w="48260" h="56514">
                <a:moveTo>
                  <a:pt x="42798" y="0"/>
                </a:moveTo>
                <a:lnTo>
                  <a:pt x="5079" y="0"/>
                </a:lnTo>
                <a:lnTo>
                  <a:pt x="0" y="5918"/>
                </a:lnTo>
                <a:lnTo>
                  <a:pt x="0" y="50507"/>
                </a:lnTo>
                <a:lnTo>
                  <a:pt x="5079" y="56413"/>
                </a:lnTo>
                <a:lnTo>
                  <a:pt x="42798" y="56413"/>
                </a:lnTo>
                <a:lnTo>
                  <a:pt x="47751" y="50507"/>
                </a:lnTo>
                <a:lnTo>
                  <a:pt x="47751" y="5918"/>
                </a:lnTo>
                <a:close/>
              </a:path>
            </a:pathLst>
          </a:custGeom>
          <a:solidFill>
            <a:srgbClr val="275E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2102356" y="4869836"/>
            <a:ext cx="3993643" cy="1218565"/>
          </a:xfrm>
          <a:prstGeom prst="rect">
            <a:avLst/>
          </a:prstGeom>
        </p:spPr>
        <p:txBody>
          <a:bodyPr vert="horz" wrap="square" lIns="0" tIns="131445" rIns="0" bIns="0" rtlCol="0">
            <a:spAutoFit/>
          </a:bodyPr>
          <a:lstStyle/>
          <a:p>
            <a:pPr marL="13335">
              <a:lnSpc>
                <a:spcPct val="100000"/>
              </a:lnSpc>
              <a:spcBef>
                <a:spcPts val="1035"/>
              </a:spcBef>
            </a:pPr>
            <a:r>
              <a:rPr sz="1600" b="1" spc="75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Гибкость</a:t>
            </a:r>
            <a:r>
              <a:rPr sz="1600" b="1" spc="-25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sz="1600" b="1" spc="110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настройки</a:t>
            </a:r>
            <a:endParaRPr sz="16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  <a:p>
            <a:pPr marL="12700" marR="5080">
              <a:lnSpc>
                <a:spcPct val="100000"/>
              </a:lnSpc>
              <a:spcBef>
                <a:spcPts val="655"/>
              </a:spcBef>
            </a:pPr>
            <a:r>
              <a:rPr sz="1100" b="1" spc="-35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Создание</a:t>
            </a:r>
            <a:r>
              <a:rPr sz="1100" b="1" spc="-125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100" b="1" spc="-3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нескольких</a:t>
            </a:r>
            <a:r>
              <a:rPr sz="1100" b="1" spc="-13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100" b="1" spc="-55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сетевых</a:t>
            </a:r>
            <a:r>
              <a:rPr sz="1100" b="1" spc="-13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100" b="1" spc="-4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интерфейсов</a:t>
            </a:r>
            <a:r>
              <a:rPr sz="1100" b="1" spc="-125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100" b="1" spc="-5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для</a:t>
            </a:r>
            <a:r>
              <a:rPr sz="1100" b="1" spc="-12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100" b="1" spc="-35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телефонии  </a:t>
            </a:r>
            <a:r>
              <a:rPr sz="1100" b="1" spc="-75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(SIP,</a:t>
            </a:r>
            <a:r>
              <a:rPr sz="1100" b="1" spc="-155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100" b="1" spc="-9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RTP)</a:t>
            </a:r>
            <a:r>
              <a:rPr sz="1100" b="1" spc="-14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100" b="1" spc="-65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</a:t>
            </a:r>
            <a:r>
              <a:rPr sz="1100" b="1" spc="-11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100" b="1" spc="-15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разными</a:t>
            </a:r>
            <a:r>
              <a:rPr sz="1100" b="1" spc="-145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100" b="1" spc="-4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IP-адресами</a:t>
            </a:r>
            <a:endParaRPr sz="11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1100" b="1" spc="-4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Работа</a:t>
            </a:r>
            <a:r>
              <a:rPr sz="1100" b="1" spc="-135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100" b="1" spc="-65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</a:t>
            </a:r>
            <a:r>
              <a:rPr sz="1100" b="1" spc="-125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100" b="1" spc="-2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несколькими</a:t>
            </a:r>
            <a:r>
              <a:rPr sz="1100" b="1" spc="-145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100" b="1" spc="-1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планами</a:t>
            </a:r>
            <a:r>
              <a:rPr sz="1100" b="1" spc="-155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100" b="1" spc="-1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нумерации</a:t>
            </a:r>
            <a:endParaRPr sz="11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1100" b="1" spc="-3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Резервирование</a:t>
            </a:r>
            <a:r>
              <a:rPr sz="1100" b="1" spc="-125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100" b="1" spc="-3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сигнального</a:t>
            </a:r>
            <a:r>
              <a:rPr sz="1100" b="1" spc="-155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100" b="1" spc="-15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канала</a:t>
            </a:r>
            <a:r>
              <a:rPr sz="1100" b="1" spc="-13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100" b="1" spc="-5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ОКС-7</a:t>
            </a:r>
            <a:endParaRPr sz="11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11538457" y="332395"/>
            <a:ext cx="325755" cy="297180"/>
          </a:xfrm>
          <a:custGeom>
            <a:avLst/>
            <a:gdLst/>
            <a:ahLst/>
            <a:cxnLst/>
            <a:rect l="l" t="t" r="r" b="b"/>
            <a:pathLst>
              <a:path w="325754" h="297180">
                <a:moveTo>
                  <a:pt x="52096" y="188364"/>
                </a:moveTo>
                <a:lnTo>
                  <a:pt x="9808" y="211528"/>
                </a:lnTo>
                <a:lnTo>
                  <a:pt x="0" y="242752"/>
                </a:lnTo>
                <a:lnTo>
                  <a:pt x="2575" y="259294"/>
                </a:lnTo>
                <a:lnTo>
                  <a:pt x="9838" y="273966"/>
                </a:lnTo>
                <a:lnTo>
                  <a:pt x="21122" y="285810"/>
                </a:lnTo>
                <a:lnTo>
                  <a:pt x="35758" y="293871"/>
                </a:lnTo>
                <a:lnTo>
                  <a:pt x="52140" y="297103"/>
                </a:lnTo>
                <a:lnTo>
                  <a:pt x="68361" y="295280"/>
                </a:lnTo>
                <a:lnTo>
                  <a:pt x="83305" y="288703"/>
                </a:lnTo>
                <a:lnTo>
                  <a:pt x="95854" y="277670"/>
                </a:lnTo>
                <a:lnTo>
                  <a:pt x="117419" y="259070"/>
                </a:lnTo>
                <a:lnTo>
                  <a:pt x="143141" y="248580"/>
                </a:lnTo>
                <a:lnTo>
                  <a:pt x="170851" y="246696"/>
                </a:lnTo>
                <a:lnTo>
                  <a:pt x="197278" y="246696"/>
                </a:lnTo>
                <a:lnTo>
                  <a:pt x="197277" y="238778"/>
                </a:lnTo>
                <a:lnTo>
                  <a:pt x="143157" y="236891"/>
                </a:lnTo>
                <a:lnTo>
                  <a:pt x="95854" y="207803"/>
                </a:lnTo>
                <a:lnTo>
                  <a:pt x="83288" y="196760"/>
                </a:lnTo>
                <a:lnTo>
                  <a:pt x="68328" y="190184"/>
                </a:lnTo>
                <a:lnTo>
                  <a:pt x="52096" y="188364"/>
                </a:lnTo>
                <a:close/>
              </a:path>
              <a:path w="325754" h="297180">
                <a:moveTo>
                  <a:pt x="208970" y="111964"/>
                </a:moveTo>
                <a:lnTo>
                  <a:pt x="203131" y="116651"/>
                </a:lnTo>
                <a:lnTo>
                  <a:pt x="196616" y="120421"/>
                </a:lnTo>
                <a:lnTo>
                  <a:pt x="189647" y="123146"/>
                </a:lnTo>
                <a:lnTo>
                  <a:pt x="209650" y="143427"/>
                </a:lnTo>
                <a:lnTo>
                  <a:pt x="221870" y="168428"/>
                </a:lnTo>
                <a:lnTo>
                  <a:pt x="225664" y="196013"/>
                </a:lnTo>
                <a:lnTo>
                  <a:pt x="220389" y="224047"/>
                </a:lnTo>
                <a:lnTo>
                  <a:pt x="217145" y="240472"/>
                </a:lnTo>
                <a:lnTo>
                  <a:pt x="218946" y="256749"/>
                </a:lnTo>
                <a:lnTo>
                  <a:pt x="225493" y="271756"/>
                </a:lnTo>
                <a:lnTo>
                  <a:pt x="236482" y="284369"/>
                </a:lnTo>
                <a:lnTo>
                  <a:pt x="250775" y="293034"/>
                </a:lnTo>
                <a:lnTo>
                  <a:pt x="266648" y="296894"/>
                </a:lnTo>
                <a:lnTo>
                  <a:pt x="282948" y="295850"/>
                </a:lnTo>
                <a:lnTo>
                  <a:pt x="298520" y="289799"/>
                </a:lnTo>
                <a:lnTo>
                  <a:pt x="311521" y="279293"/>
                </a:lnTo>
                <a:lnTo>
                  <a:pt x="320561" y="265654"/>
                </a:lnTo>
                <a:lnTo>
                  <a:pt x="325150" y="249936"/>
                </a:lnTo>
                <a:lnTo>
                  <a:pt x="324792" y="233195"/>
                </a:lnTo>
                <a:lnTo>
                  <a:pt x="319390" y="217359"/>
                </a:lnTo>
                <a:lnTo>
                  <a:pt x="309705" y="204184"/>
                </a:lnTo>
                <a:lnTo>
                  <a:pt x="296555" y="194492"/>
                </a:lnTo>
                <a:lnTo>
                  <a:pt x="280753" y="189109"/>
                </a:lnTo>
                <a:lnTo>
                  <a:pt x="253904" y="179689"/>
                </a:lnTo>
                <a:lnTo>
                  <a:pt x="231981" y="162600"/>
                </a:lnTo>
                <a:lnTo>
                  <a:pt x="216498" y="139479"/>
                </a:lnTo>
                <a:lnTo>
                  <a:pt x="208970" y="111964"/>
                </a:lnTo>
                <a:close/>
              </a:path>
              <a:path w="325754" h="297180">
                <a:moveTo>
                  <a:pt x="197278" y="246696"/>
                </a:moveTo>
                <a:lnTo>
                  <a:pt x="170851" y="246696"/>
                </a:lnTo>
                <a:lnTo>
                  <a:pt x="198382" y="253913"/>
                </a:lnTo>
                <a:lnTo>
                  <a:pt x="197278" y="246696"/>
                </a:lnTo>
                <a:close/>
              </a:path>
              <a:path w="325754" h="297180">
                <a:moveTo>
                  <a:pt x="198382" y="231548"/>
                </a:moveTo>
                <a:lnTo>
                  <a:pt x="170863" y="238778"/>
                </a:lnTo>
                <a:lnTo>
                  <a:pt x="197277" y="238778"/>
                </a:lnTo>
                <a:lnTo>
                  <a:pt x="198382" y="231548"/>
                </a:lnTo>
                <a:close/>
              </a:path>
              <a:path w="325754" h="297180">
                <a:moveTo>
                  <a:pt x="158016" y="0"/>
                </a:moveTo>
                <a:lnTo>
                  <a:pt x="116880" y="25163"/>
                </a:lnTo>
                <a:lnTo>
                  <a:pt x="108545" y="56422"/>
                </a:lnTo>
                <a:lnTo>
                  <a:pt x="111802" y="72841"/>
                </a:lnTo>
                <a:lnTo>
                  <a:pt x="117088" y="100866"/>
                </a:lnTo>
                <a:lnTo>
                  <a:pt x="113291" y="128445"/>
                </a:lnTo>
                <a:lnTo>
                  <a:pt x="101063" y="153446"/>
                </a:lnTo>
                <a:lnTo>
                  <a:pt x="81060" y="173742"/>
                </a:lnTo>
                <a:lnTo>
                  <a:pt x="88030" y="176468"/>
                </a:lnTo>
                <a:lnTo>
                  <a:pt x="94533" y="180241"/>
                </a:lnTo>
                <a:lnTo>
                  <a:pt x="100384" y="184924"/>
                </a:lnTo>
                <a:lnTo>
                  <a:pt x="107902" y="157416"/>
                </a:lnTo>
                <a:lnTo>
                  <a:pt x="123386" y="134307"/>
                </a:lnTo>
                <a:lnTo>
                  <a:pt x="145314" y="117220"/>
                </a:lnTo>
                <a:lnTo>
                  <a:pt x="172166" y="107780"/>
                </a:lnTo>
                <a:lnTo>
                  <a:pt x="187979" y="102390"/>
                </a:lnTo>
                <a:lnTo>
                  <a:pt x="201138" y="92689"/>
                </a:lnTo>
                <a:lnTo>
                  <a:pt x="210824" y="79502"/>
                </a:lnTo>
                <a:lnTo>
                  <a:pt x="216215" y="63652"/>
                </a:lnTo>
                <a:lnTo>
                  <a:pt x="216553" y="46914"/>
                </a:lnTo>
                <a:lnTo>
                  <a:pt x="211950" y="31201"/>
                </a:lnTo>
                <a:lnTo>
                  <a:pt x="202899" y="17568"/>
                </a:lnTo>
                <a:lnTo>
                  <a:pt x="189890" y="7070"/>
                </a:lnTo>
                <a:lnTo>
                  <a:pt x="174317" y="1030"/>
                </a:lnTo>
                <a:lnTo>
                  <a:pt x="158016" y="0"/>
                </a:lnTo>
                <a:close/>
              </a:path>
            </a:pathLst>
          </a:custGeom>
          <a:solidFill>
            <a:srgbClr val="275E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>
            <a:spLocks noGrp="1"/>
          </p:cNvSpPr>
          <p:nvPr>
            <p:ph type="title"/>
          </p:nvPr>
        </p:nvSpPr>
        <p:spPr>
          <a:xfrm>
            <a:off x="313740" y="194713"/>
            <a:ext cx="4622244" cy="5206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3300" spc="155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Транковые</a:t>
            </a:r>
            <a:r>
              <a:rPr lang="ru-RU" sz="3300" spc="-120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ru-RU" sz="3300" spc="215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шлюзы</a:t>
            </a:r>
            <a:endParaRPr sz="33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318312" y="829767"/>
            <a:ext cx="4617672" cy="3212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spc="30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Функциональные</a:t>
            </a:r>
            <a:r>
              <a:rPr sz="2000" b="1" spc="-55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sz="2000" b="1" spc="35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возможности</a:t>
            </a:r>
            <a:endParaRPr sz="20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6528816" y="2224277"/>
            <a:ext cx="48260" cy="56515"/>
          </a:xfrm>
          <a:custGeom>
            <a:avLst/>
            <a:gdLst/>
            <a:ahLst/>
            <a:cxnLst/>
            <a:rect l="l" t="t" r="r" b="b"/>
            <a:pathLst>
              <a:path w="48259" h="56514">
                <a:moveTo>
                  <a:pt x="42672" y="0"/>
                </a:moveTo>
                <a:lnTo>
                  <a:pt x="4952" y="0"/>
                </a:lnTo>
                <a:lnTo>
                  <a:pt x="0" y="5969"/>
                </a:lnTo>
                <a:lnTo>
                  <a:pt x="0" y="50546"/>
                </a:lnTo>
                <a:lnTo>
                  <a:pt x="4952" y="56387"/>
                </a:lnTo>
                <a:lnTo>
                  <a:pt x="42672" y="56387"/>
                </a:lnTo>
                <a:lnTo>
                  <a:pt x="47751" y="50546"/>
                </a:lnTo>
                <a:lnTo>
                  <a:pt x="47751" y="5969"/>
                </a:lnTo>
                <a:close/>
              </a:path>
            </a:pathLst>
          </a:custGeom>
          <a:solidFill>
            <a:srgbClr val="275E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6528816" y="2430017"/>
            <a:ext cx="48260" cy="56515"/>
          </a:xfrm>
          <a:custGeom>
            <a:avLst/>
            <a:gdLst/>
            <a:ahLst/>
            <a:cxnLst/>
            <a:rect l="l" t="t" r="r" b="b"/>
            <a:pathLst>
              <a:path w="48259" h="56514">
                <a:moveTo>
                  <a:pt x="42672" y="0"/>
                </a:moveTo>
                <a:lnTo>
                  <a:pt x="4952" y="0"/>
                </a:lnTo>
                <a:lnTo>
                  <a:pt x="0" y="5969"/>
                </a:lnTo>
                <a:lnTo>
                  <a:pt x="0" y="50546"/>
                </a:lnTo>
                <a:lnTo>
                  <a:pt x="4952" y="56387"/>
                </a:lnTo>
                <a:lnTo>
                  <a:pt x="42672" y="56387"/>
                </a:lnTo>
                <a:lnTo>
                  <a:pt x="47751" y="50546"/>
                </a:lnTo>
                <a:lnTo>
                  <a:pt x="47751" y="5969"/>
                </a:lnTo>
                <a:close/>
              </a:path>
            </a:pathLst>
          </a:custGeom>
          <a:solidFill>
            <a:srgbClr val="275E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6528816" y="2635757"/>
            <a:ext cx="48260" cy="56515"/>
          </a:xfrm>
          <a:custGeom>
            <a:avLst/>
            <a:gdLst/>
            <a:ahLst/>
            <a:cxnLst/>
            <a:rect l="l" t="t" r="r" b="b"/>
            <a:pathLst>
              <a:path w="48259" h="56514">
                <a:moveTo>
                  <a:pt x="42672" y="0"/>
                </a:moveTo>
                <a:lnTo>
                  <a:pt x="4952" y="0"/>
                </a:lnTo>
                <a:lnTo>
                  <a:pt x="0" y="5968"/>
                </a:lnTo>
                <a:lnTo>
                  <a:pt x="0" y="50545"/>
                </a:lnTo>
                <a:lnTo>
                  <a:pt x="4952" y="56387"/>
                </a:lnTo>
                <a:lnTo>
                  <a:pt x="42672" y="56387"/>
                </a:lnTo>
                <a:lnTo>
                  <a:pt x="47751" y="50545"/>
                </a:lnTo>
                <a:lnTo>
                  <a:pt x="47751" y="5968"/>
                </a:lnTo>
                <a:close/>
              </a:path>
            </a:pathLst>
          </a:custGeom>
          <a:solidFill>
            <a:srgbClr val="275E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6528816" y="2841498"/>
            <a:ext cx="48260" cy="56515"/>
          </a:xfrm>
          <a:custGeom>
            <a:avLst/>
            <a:gdLst/>
            <a:ahLst/>
            <a:cxnLst/>
            <a:rect l="l" t="t" r="r" b="b"/>
            <a:pathLst>
              <a:path w="48259" h="56514">
                <a:moveTo>
                  <a:pt x="42672" y="0"/>
                </a:moveTo>
                <a:lnTo>
                  <a:pt x="4952" y="0"/>
                </a:lnTo>
                <a:lnTo>
                  <a:pt x="0" y="5968"/>
                </a:lnTo>
                <a:lnTo>
                  <a:pt x="0" y="50546"/>
                </a:lnTo>
                <a:lnTo>
                  <a:pt x="4952" y="56387"/>
                </a:lnTo>
                <a:lnTo>
                  <a:pt x="42672" y="56387"/>
                </a:lnTo>
                <a:lnTo>
                  <a:pt x="47751" y="50546"/>
                </a:lnTo>
                <a:lnTo>
                  <a:pt x="47751" y="5968"/>
                </a:lnTo>
                <a:close/>
              </a:path>
            </a:pathLst>
          </a:custGeom>
          <a:solidFill>
            <a:srgbClr val="275E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6528816" y="3047238"/>
            <a:ext cx="48260" cy="56515"/>
          </a:xfrm>
          <a:custGeom>
            <a:avLst/>
            <a:gdLst/>
            <a:ahLst/>
            <a:cxnLst/>
            <a:rect l="l" t="t" r="r" b="b"/>
            <a:pathLst>
              <a:path w="48259" h="56514">
                <a:moveTo>
                  <a:pt x="42672" y="0"/>
                </a:moveTo>
                <a:lnTo>
                  <a:pt x="4952" y="0"/>
                </a:lnTo>
                <a:lnTo>
                  <a:pt x="0" y="5969"/>
                </a:lnTo>
                <a:lnTo>
                  <a:pt x="0" y="50546"/>
                </a:lnTo>
                <a:lnTo>
                  <a:pt x="4952" y="56387"/>
                </a:lnTo>
                <a:lnTo>
                  <a:pt x="42672" y="56387"/>
                </a:lnTo>
                <a:lnTo>
                  <a:pt x="47751" y="50546"/>
                </a:lnTo>
                <a:lnTo>
                  <a:pt x="47751" y="5969"/>
                </a:lnTo>
                <a:close/>
              </a:path>
            </a:pathLst>
          </a:custGeom>
          <a:solidFill>
            <a:srgbClr val="275E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6528816" y="3252978"/>
            <a:ext cx="48260" cy="56515"/>
          </a:xfrm>
          <a:custGeom>
            <a:avLst/>
            <a:gdLst/>
            <a:ahLst/>
            <a:cxnLst/>
            <a:rect l="l" t="t" r="r" b="b"/>
            <a:pathLst>
              <a:path w="48259" h="56514">
                <a:moveTo>
                  <a:pt x="42672" y="0"/>
                </a:moveTo>
                <a:lnTo>
                  <a:pt x="4952" y="0"/>
                </a:lnTo>
                <a:lnTo>
                  <a:pt x="0" y="5969"/>
                </a:lnTo>
                <a:lnTo>
                  <a:pt x="0" y="50546"/>
                </a:lnTo>
                <a:lnTo>
                  <a:pt x="4952" y="56387"/>
                </a:lnTo>
                <a:lnTo>
                  <a:pt x="42672" y="56387"/>
                </a:lnTo>
                <a:lnTo>
                  <a:pt x="47751" y="50546"/>
                </a:lnTo>
                <a:lnTo>
                  <a:pt x="47751" y="5969"/>
                </a:lnTo>
                <a:close/>
              </a:path>
            </a:pathLst>
          </a:custGeom>
          <a:solidFill>
            <a:srgbClr val="275E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6528816" y="3458717"/>
            <a:ext cx="48260" cy="56515"/>
          </a:xfrm>
          <a:custGeom>
            <a:avLst/>
            <a:gdLst/>
            <a:ahLst/>
            <a:cxnLst/>
            <a:rect l="l" t="t" r="r" b="b"/>
            <a:pathLst>
              <a:path w="48259" h="56514">
                <a:moveTo>
                  <a:pt x="42672" y="0"/>
                </a:moveTo>
                <a:lnTo>
                  <a:pt x="4952" y="0"/>
                </a:lnTo>
                <a:lnTo>
                  <a:pt x="0" y="5969"/>
                </a:lnTo>
                <a:lnTo>
                  <a:pt x="0" y="50546"/>
                </a:lnTo>
                <a:lnTo>
                  <a:pt x="4952" y="56387"/>
                </a:lnTo>
                <a:lnTo>
                  <a:pt x="42672" y="56387"/>
                </a:lnTo>
                <a:lnTo>
                  <a:pt x="47751" y="50546"/>
                </a:lnTo>
                <a:lnTo>
                  <a:pt x="47751" y="5969"/>
                </a:lnTo>
                <a:close/>
              </a:path>
            </a:pathLst>
          </a:custGeom>
          <a:solidFill>
            <a:srgbClr val="275E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6528816" y="3832097"/>
            <a:ext cx="48260" cy="56515"/>
          </a:xfrm>
          <a:custGeom>
            <a:avLst/>
            <a:gdLst/>
            <a:ahLst/>
            <a:cxnLst/>
            <a:rect l="l" t="t" r="r" b="b"/>
            <a:pathLst>
              <a:path w="48259" h="56514">
                <a:moveTo>
                  <a:pt x="42672" y="0"/>
                </a:moveTo>
                <a:lnTo>
                  <a:pt x="4952" y="0"/>
                </a:lnTo>
                <a:lnTo>
                  <a:pt x="0" y="5968"/>
                </a:lnTo>
                <a:lnTo>
                  <a:pt x="0" y="50545"/>
                </a:lnTo>
                <a:lnTo>
                  <a:pt x="4952" y="56387"/>
                </a:lnTo>
                <a:lnTo>
                  <a:pt x="42672" y="56387"/>
                </a:lnTo>
                <a:lnTo>
                  <a:pt x="47751" y="50545"/>
                </a:lnTo>
                <a:lnTo>
                  <a:pt x="47751" y="5968"/>
                </a:lnTo>
                <a:close/>
              </a:path>
            </a:pathLst>
          </a:custGeom>
          <a:solidFill>
            <a:srgbClr val="275E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/>
          <p:nvPr/>
        </p:nvSpPr>
        <p:spPr>
          <a:xfrm>
            <a:off x="6694423" y="2096490"/>
            <a:ext cx="3727961" cy="20151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137285">
              <a:lnSpc>
                <a:spcPct val="122700"/>
              </a:lnSpc>
              <a:spcBef>
                <a:spcPts val="100"/>
              </a:spcBef>
            </a:pPr>
            <a:r>
              <a:rPr sz="1100" b="1" spc="15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Прямое </a:t>
            </a:r>
            <a:r>
              <a:rPr sz="1100" b="1" spc="25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проключение</a:t>
            </a:r>
            <a:r>
              <a:rPr sz="1100" b="1" spc="-114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100" b="1" spc="25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транк-групп  Поддержка</a:t>
            </a:r>
            <a:r>
              <a:rPr sz="1100" b="1" spc="-2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100" b="1" spc="-15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СОРМ</a:t>
            </a:r>
            <a:endParaRPr sz="11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1100" b="1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Префикс </a:t>
            </a:r>
            <a:r>
              <a:rPr sz="1100" b="1" spc="4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на </a:t>
            </a:r>
            <a:r>
              <a:rPr sz="1100" b="1" spc="1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несколько</a:t>
            </a:r>
            <a:r>
              <a:rPr sz="1100" b="1" spc="-11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100" b="1" spc="25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транк-групп</a:t>
            </a:r>
            <a:endParaRPr sz="11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1100" b="1" spc="3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Интерактивное </a:t>
            </a:r>
            <a:r>
              <a:rPr sz="1100" b="1" spc="-5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голосовое </a:t>
            </a:r>
            <a:r>
              <a:rPr sz="1100" b="1" spc="3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меню</a:t>
            </a:r>
            <a:r>
              <a:rPr sz="1100" b="1" spc="-1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100" b="1" spc="-3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(IVR)</a:t>
            </a:r>
            <a:endParaRPr sz="11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marL="12700" marR="5080">
              <a:lnSpc>
                <a:spcPct val="122700"/>
              </a:lnSpc>
            </a:pPr>
            <a:r>
              <a:rPr sz="1100" b="1" spc="5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Выгрузка</a:t>
            </a:r>
            <a:r>
              <a:rPr sz="1100" b="1" spc="-5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100" b="1" spc="-15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-</a:t>
            </a:r>
            <a:r>
              <a:rPr sz="1100" b="1" spc="-4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100" b="1" spc="25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загрузка</a:t>
            </a:r>
            <a:r>
              <a:rPr sz="1100" b="1" spc="-3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100" b="1" spc="25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конфигурации</a:t>
            </a:r>
            <a:r>
              <a:rPr sz="1100" b="1" spc="-3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100" b="1" spc="3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одним</a:t>
            </a:r>
            <a:r>
              <a:rPr sz="1100" b="1" spc="-45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100" b="1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файлом  </a:t>
            </a:r>
            <a:r>
              <a:rPr sz="1100" b="1" spc="35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Ограничение </a:t>
            </a:r>
            <a:r>
              <a:rPr sz="1100" b="1" spc="15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количества </a:t>
            </a:r>
            <a:r>
              <a:rPr sz="1100" b="1" spc="45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линий </a:t>
            </a:r>
            <a:r>
              <a:rPr sz="1100" b="1" spc="35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на</a:t>
            </a:r>
            <a:r>
              <a:rPr sz="1100" b="1" spc="-18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100" b="1" spc="-1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SIP-интерфейс</a:t>
            </a:r>
            <a:endParaRPr sz="11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marL="12700" marR="57785">
              <a:lnSpc>
                <a:spcPct val="100000"/>
              </a:lnSpc>
              <a:spcBef>
                <a:spcPts val="300"/>
              </a:spcBef>
            </a:pPr>
            <a:r>
              <a:rPr sz="1100" b="1" spc="35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Ограничение </a:t>
            </a:r>
            <a:r>
              <a:rPr sz="1100" b="1" spc="15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количества входящих </a:t>
            </a:r>
            <a:r>
              <a:rPr sz="1100" b="1" spc="7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и</a:t>
            </a:r>
            <a:r>
              <a:rPr sz="1100" b="1" spc="-2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100" b="1" spc="15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исходящих  </a:t>
            </a:r>
            <a:r>
              <a:rPr sz="1100" b="1" spc="45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линий </a:t>
            </a:r>
            <a:r>
              <a:rPr sz="1100" b="1" spc="4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на</a:t>
            </a:r>
            <a:r>
              <a:rPr sz="1100" b="1" spc="-16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100" b="1" spc="2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абонента</a:t>
            </a:r>
            <a:endParaRPr sz="11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1100" b="1" spc="35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Ограничение </a:t>
            </a:r>
            <a:r>
              <a:rPr sz="1100" b="1" spc="15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входящей </a:t>
            </a:r>
            <a:r>
              <a:rPr sz="1100" b="1" spc="35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нагрузки</a:t>
            </a:r>
            <a:r>
              <a:rPr sz="1100" b="1" spc="-155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100" b="1" spc="-95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CPS</a:t>
            </a:r>
            <a:endParaRPr sz="11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marL="12700">
              <a:lnSpc>
                <a:spcPct val="100000"/>
              </a:lnSpc>
            </a:pPr>
            <a:r>
              <a:rPr sz="1100" b="1" spc="-25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(calls </a:t>
            </a:r>
            <a:r>
              <a:rPr sz="1100" b="1" spc="25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per </a:t>
            </a:r>
            <a:r>
              <a:rPr sz="1100" b="1" spc="-15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second) </a:t>
            </a:r>
            <a:r>
              <a:rPr sz="1100" b="1" spc="35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на </a:t>
            </a:r>
            <a:r>
              <a:rPr sz="1100" b="1" spc="25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транковой</a:t>
            </a:r>
            <a:r>
              <a:rPr sz="1100" b="1" spc="-15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100" b="1" spc="2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группе</a:t>
            </a:r>
            <a:endParaRPr sz="11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6528816" y="5404865"/>
            <a:ext cx="48260" cy="56515"/>
          </a:xfrm>
          <a:custGeom>
            <a:avLst/>
            <a:gdLst/>
            <a:ahLst/>
            <a:cxnLst/>
            <a:rect l="l" t="t" r="r" b="b"/>
            <a:pathLst>
              <a:path w="48259" h="56514">
                <a:moveTo>
                  <a:pt x="42672" y="0"/>
                </a:moveTo>
                <a:lnTo>
                  <a:pt x="4952" y="0"/>
                </a:lnTo>
                <a:lnTo>
                  <a:pt x="0" y="5969"/>
                </a:lnTo>
                <a:lnTo>
                  <a:pt x="0" y="50546"/>
                </a:lnTo>
                <a:lnTo>
                  <a:pt x="4952" y="56388"/>
                </a:lnTo>
                <a:lnTo>
                  <a:pt x="42672" y="56388"/>
                </a:lnTo>
                <a:lnTo>
                  <a:pt x="47751" y="50546"/>
                </a:lnTo>
                <a:lnTo>
                  <a:pt x="47751" y="5969"/>
                </a:lnTo>
                <a:close/>
              </a:path>
            </a:pathLst>
          </a:custGeom>
          <a:solidFill>
            <a:srgbClr val="275E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6528816" y="5778258"/>
            <a:ext cx="48260" cy="56515"/>
          </a:xfrm>
          <a:custGeom>
            <a:avLst/>
            <a:gdLst/>
            <a:ahLst/>
            <a:cxnLst/>
            <a:rect l="l" t="t" r="r" b="b"/>
            <a:pathLst>
              <a:path w="48259" h="56514">
                <a:moveTo>
                  <a:pt x="42672" y="0"/>
                </a:moveTo>
                <a:lnTo>
                  <a:pt x="4952" y="0"/>
                </a:lnTo>
                <a:lnTo>
                  <a:pt x="0" y="5918"/>
                </a:lnTo>
                <a:lnTo>
                  <a:pt x="0" y="50507"/>
                </a:lnTo>
                <a:lnTo>
                  <a:pt x="4952" y="56413"/>
                </a:lnTo>
                <a:lnTo>
                  <a:pt x="42672" y="56413"/>
                </a:lnTo>
                <a:lnTo>
                  <a:pt x="47751" y="50507"/>
                </a:lnTo>
                <a:lnTo>
                  <a:pt x="47751" y="5918"/>
                </a:lnTo>
                <a:close/>
              </a:path>
            </a:pathLst>
          </a:custGeom>
          <a:solidFill>
            <a:srgbClr val="275E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 txBox="1"/>
          <p:nvPr/>
        </p:nvSpPr>
        <p:spPr>
          <a:xfrm>
            <a:off x="6694423" y="5315203"/>
            <a:ext cx="3202940" cy="7353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100" b="1" spc="-35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Контроль</a:t>
            </a:r>
            <a:r>
              <a:rPr sz="1100" b="1" spc="-165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100" b="1" spc="-2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активности</a:t>
            </a:r>
            <a:r>
              <a:rPr sz="1100" b="1" spc="-15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100" b="1" spc="-3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разговорного</a:t>
            </a:r>
            <a:r>
              <a:rPr sz="1100" b="1" spc="-155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100" b="1" spc="-25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соединения  (по</a:t>
            </a:r>
            <a:r>
              <a:rPr sz="1100" b="1" spc="-135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100" b="1" spc="-1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наличию</a:t>
            </a:r>
            <a:r>
              <a:rPr sz="1100" b="1" spc="-125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100" b="1" spc="-1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RTP</a:t>
            </a:r>
            <a:r>
              <a:rPr sz="1100" b="1" spc="-135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100" b="1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или</a:t>
            </a:r>
            <a:r>
              <a:rPr sz="1100" b="1" spc="-12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100" b="1" spc="-1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RTCP)</a:t>
            </a:r>
            <a:endParaRPr sz="11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marL="12700">
              <a:lnSpc>
                <a:spcPct val="100000"/>
              </a:lnSpc>
              <a:spcBef>
                <a:spcPts val="305"/>
              </a:spcBef>
            </a:pPr>
            <a:r>
              <a:rPr sz="1100" b="1" spc="-3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Индивидуальная</a:t>
            </a:r>
            <a:r>
              <a:rPr sz="1100" b="1" spc="-14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100" b="1" spc="-15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маршрутизация</a:t>
            </a:r>
            <a:r>
              <a:rPr sz="1100" b="1" spc="-15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100" b="1" spc="-5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для</a:t>
            </a:r>
            <a:r>
              <a:rPr sz="1100" b="1" spc="-125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100" b="1" spc="-3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потоков</a:t>
            </a:r>
            <a:endParaRPr sz="11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marL="12700">
              <a:lnSpc>
                <a:spcPct val="100000"/>
              </a:lnSpc>
            </a:pPr>
            <a:r>
              <a:rPr sz="1100" b="1" spc="-3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одного </a:t>
            </a:r>
            <a:r>
              <a:rPr sz="1100" b="1" spc="-5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пучка</a:t>
            </a:r>
            <a:r>
              <a:rPr sz="1100" b="1" spc="-24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100" b="1" spc="-5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ОКС-7</a:t>
            </a:r>
            <a:endParaRPr sz="11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1722120" y="4966715"/>
            <a:ext cx="330707" cy="32918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722120" y="1754123"/>
            <a:ext cx="330707" cy="31089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8096250" y="365290"/>
            <a:ext cx="773083" cy="5533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0" y="3371722"/>
            <a:ext cx="942378" cy="110743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1C3A960C-33EB-70F0-2AAD-875352D8ED9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4140" y="6116850"/>
            <a:ext cx="1971216" cy="450662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2760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433315" y="1667255"/>
            <a:ext cx="6739255" cy="1450975"/>
          </a:xfrm>
          <a:custGeom>
            <a:avLst/>
            <a:gdLst/>
            <a:ahLst/>
            <a:cxnLst/>
            <a:rect l="l" t="t" r="r" b="b"/>
            <a:pathLst>
              <a:path w="6739255" h="1450975">
                <a:moveTo>
                  <a:pt x="6578346" y="0"/>
                </a:moveTo>
                <a:lnTo>
                  <a:pt x="160782" y="0"/>
                </a:lnTo>
                <a:lnTo>
                  <a:pt x="109971" y="8199"/>
                </a:lnTo>
                <a:lnTo>
                  <a:pt x="65836" y="31028"/>
                </a:lnTo>
                <a:lnTo>
                  <a:pt x="31028" y="65836"/>
                </a:lnTo>
                <a:lnTo>
                  <a:pt x="8199" y="109971"/>
                </a:lnTo>
                <a:lnTo>
                  <a:pt x="0" y="160782"/>
                </a:lnTo>
                <a:lnTo>
                  <a:pt x="0" y="1290066"/>
                </a:lnTo>
                <a:lnTo>
                  <a:pt x="8199" y="1340876"/>
                </a:lnTo>
                <a:lnTo>
                  <a:pt x="31028" y="1385011"/>
                </a:lnTo>
                <a:lnTo>
                  <a:pt x="65836" y="1419819"/>
                </a:lnTo>
                <a:lnTo>
                  <a:pt x="109971" y="1442648"/>
                </a:lnTo>
                <a:lnTo>
                  <a:pt x="160782" y="1450848"/>
                </a:lnTo>
                <a:lnTo>
                  <a:pt x="6578346" y="1450848"/>
                </a:lnTo>
                <a:lnTo>
                  <a:pt x="6629156" y="1442648"/>
                </a:lnTo>
                <a:lnTo>
                  <a:pt x="6673291" y="1419819"/>
                </a:lnTo>
                <a:lnTo>
                  <a:pt x="6708099" y="1385011"/>
                </a:lnTo>
                <a:lnTo>
                  <a:pt x="6730928" y="1340876"/>
                </a:lnTo>
                <a:lnTo>
                  <a:pt x="6739128" y="1290066"/>
                </a:lnTo>
                <a:lnTo>
                  <a:pt x="6739128" y="160782"/>
                </a:lnTo>
                <a:lnTo>
                  <a:pt x="6730928" y="109971"/>
                </a:lnTo>
                <a:lnTo>
                  <a:pt x="6708099" y="65836"/>
                </a:lnTo>
                <a:lnTo>
                  <a:pt x="6673291" y="31028"/>
                </a:lnTo>
                <a:lnTo>
                  <a:pt x="6629156" y="8199"/>
                </a:lnTo>
                <a:lnTo>
                  <a:pt x="657834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93776" y="5698235"/>
            <a:ext cx="2450592" cy="69494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06425" y="188214"/>
            <a:ext cx="2738120" cy="528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300" spc="-50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SOFTSWITCH</a:t>
            </a:r>
            <a:endParaRPr sz="33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18312" y="829767"/>
            <a:ext cx="4910636" cy="62901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spc="40" dirty="0">
                <a:solidFill>
                  <a:srgbClr val="FFFFF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Программно-аппаратный</a:t>
            </a:r>
            <a:r>
              <a:rPr sz="2000" b="1" spc="-60" dirty="0">
                <a:solidFill>
                  <a:srgbClr val="FFFFF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sz="2000" b="1" spc="40" dirty="0">
                <a:solidFill>
                  <a:srgbClr val="FFFFF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комплекс</a:t>
            </a:r>
            <a:endParaRPr sz="20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781812" y="2013204"/>
            <a:ext cx="2450592" cy="322935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4645468" y="1810280"/>
            <a:ext cx="6679312" cy="119776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b="1" spc="-75" dirty="0">
                <a:solidFill>
                  <a:srgbClr val="0E0E0E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ECSS-10 </a:t>
            </a:r>
            <a:r>
              <a:rPr sz="1200" b="1" spc="-70" dirty="0">
                <a:solidFill>
                  <a:srgbClr val="0E0E0E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– </a:t>
            </a:r>
            <a:r>
              <a:rPr sz="1200" b="1" spc="10" dirty="0">
                <a:solidFill>
                  <a:srgbClr val="0E0E0E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современный </a:t>
            </a:r>
            <a:r>
              <a:rPr sz="1200" b="1" spc="20" dirty="0">
                <a:solidFill>
                  <a:srgbClr val="0E0E0E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программно-аппаратный </a:t>
            </a:r>
            <a:r>
              <a:rPr sz="1200" b="1" spc="15" dirty="0">
                <a:solidFill>
                  <a:srgbClr val="0E0E0E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комплекс, </a:t>
            </a:r>
            <a:r>
              <a:rPr sz="1200" b="1" spc="25" dirty="0">
                <a:solidFill>
                  <a:srgbClr val="0E0E0E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предназначенный  </a:t>
            </a:r>
            <a:r>
              <a:rPr sz="1200" b="1" spc="-25" dirty="0">
                <a:solidFill>
                  <a:srgbClr val="0E0E0E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для </a:t>
            </a:r>
            <a:r>
              <a:rPr sz="1200" b="1" spc="10" dirty="0">
                <a:solidFill>
                  <a:srgbClr val="0E0E0E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построения </a:t>
            </a:r>
            <a:r>
              <a:rPr sz="1200" b="1" spc="20" dirty="0">
                <a:solidFill>
                  <a:srgbClr val="0E0E0E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интегрированных </a:t>
            </a:r>
            <a:r>
              <a:rPr sz="1200" b="1" spc="25" dirty="0">
                <a:solidFill>
                  <a:srgbClr val="0E0E0E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инфокоммуникационных </a:t>
            </a:r>
            <a:r>
              <a:rPr sz="1200" b="1" spc="10" dirty="0">
                <a:solidFill>
                  <a:srgbClr val="0E0E0E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сетей</a:t>
            </a:r>
            <a:r>
              <a:rPr sz="1200" b="1" spc="-175" dirty="0">
                <a:solidFill>
                  <a:srgbClr val="0E0E0E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sz="1200" b="1" dirty="0">
                <a:solidFill>
                  <a:srgbClr val="0E0E0E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связи</a:t>
            </a:r>
            <a:endParaRPr sz="12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  <a:p>
            <a:pPr marL="12700" marR="434340">
              <a:lnSpc>
                <a:spcPct val="100000"/>
              </a:lnSpc>
              <a:spcBef>
                <a:spcPts val="600"/>
              </a:spcBef>
            </a:pPr>
            <a:r>
              <a:rPr sz="1200" b="1" spc="15" dirty="0">
                <a:solidFill>
                  <a:srgbClr val="0E0E0E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Комплекс </a:t>
            </a:r>
            <a:r>
              <a:rPr sz="1200" b="1" spc="5" dirty="0">
                <a:solidFill>
                  <a:srgbClr val="0E0E0E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базируется </a:t>
            </a:r>
            <a:r>
              <a:rPr sz="1200" b="1" spc="35" dirty="0">
                <a:solidFill>
                  <a:srgbClr val="0E0E0E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на </a:t>
            </a:r>
            <a:r>
              <a:rPr sz="1200" b="1" spc="15" dirty="0">
                <a:solidFill>
                  <a:srgbClr val="0E0E0E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программных </a:t>
            </a:r>
            <a:r>
              <a:rPr sz="1200" b="1" spc="75" dirty="0">
                <a:solidFill>
                  <a:srgbClr val="0E0E0E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и </a:t>
            </a:r>
            <a:r>
              <a:rPr sz="1200" b="1" spc="15" dirty="0">
                <a:solidFill>
                  <a:srgbClr val="0E0E0E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аппаратных </a:t>
            </a:r>
            <a:r>
              <a:rPr sz="1200" b="1" spc="25" dirty="0">
                <a:solidFill>
                  <a:srgbClr val="0E0E0E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компонентах,  </a:t>
            </a:r>
            <a:r>
              <a:rPr sz="1200" b="1" spc="10" dirty="0">
                <a:solidFill>
                  <a:srgbClr val="0E0E0E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разработанных </a:t>
            </a:r>
            <a:r>
              <a:rPr sz="1200" b="1" spc="75" dirty="0">
                <a:solidFill>
                  <a:srgbClr val="0E0E0E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и </a:t>
            </a:r>
            <a:r>
              <a:rPr sz="1200" b="1" spc="10" dirty="0">
                <a:solidFill>
                  <a:srgbClr val="0E0E0E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произведенных </a:t>
            </a:r>
            <a:r>
              <a:rPr sz="1200" b="1" spc="45" dirty="0">
                <a:solidFill>
                  <a:srgbClr val="0E0E0E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компанией </a:t>
            </a:r>
            <a:r>
              <a:rPr sz="1200" b="1" spc="-50" dirty="0">
                <a:solidFill>
                  <a:srgbClr val="0E0E0E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ЭЛТЕКС, </a:t>
            </a:r>
            <a:r>
              <a:rPr sz="1200" b="1" spc="20" dirty="0">
                <a:solidFill>
                  <a:srgbClr val="0E0E0E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обеспечивающих  </a:t>
            </a:r>
            <a:r>
              <a:rPr sz="1200" b="1" spc="10" dirty="0">
                <a:solidFill>
                  <a:srgbClr val="0E0E0E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предоставление </a:t>
            </a:r>
            <a:r>
              <a:rPr sz="1200" b="1" spc="40" dirty="0">
                <a:solidFill>
                  <a:srgbClr val="0E0E0E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широкого </a:t>
            </a:r>
            <a:r>
              <a:rPr sz="1200" b="1" spc="20" dirty="0">
                <a:solidFill>
                  <a:srgbClr val="0E0E0E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спектра </a:t>
            </a:r>
            <a:r>
              <a:rPr sz="1200" b="1" spc="-25" dirty="0">
                <a:solidFill>
                  <a:srgbClr val="0E0E0E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услуг </a:t>
            </a:r>
            <a:r>
              <a:rPr sz="1200" b="1" spc="75" dirty="0">
                <a:solidFill>
                  <a:srgbClr val="0E0E0E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и</a:t>
            </a:r>
            <a:r>
              <a:rPr sz="1200" b="1" spc="-235" dirty="0">
                <a:solidFill>
                  <a:srgbClr val="0E0E0E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sz="1200" b="1" spc="10" dirty="0">
                <a:solidFill>
                  <a:srgbClr val="0E0E0E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высокий </a:t>
            </a:r>
            <a:r>
              <a:rPr sz="1200" b="1" dirty="0">
                <a:solidFill>
                  <a:srgbClr val="0E0E0E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уровень </a:t>
            </a:r>
            <a:r>
              <a:rPr sz="1200" b="1" spc="20" dirty="0">
                <a:solidFill>
                  <a:srgbClr val="0E0E0E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надежности</a:t>
            </a:r>
            <a:endParaRPr sz="12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184554" y="5860796"/>
            <a:ext cx="1641703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Реестр</a:t>
            </a:r>
            <a:endParaRPr sz="12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marL="12700">
              <a:lnSpc>
                <a:spcPct val="100000"/>
              </a:lnSpc>
            </a:pPr>
            <a:r>
              <a:rPr sz="1200" b="1" spc="1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отечественного</a:t>
            </a:r>
            <a:r>
              <a:rPr sz="1200" b="1" spc="-9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200" b="1" spc="1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ПО</a:t>
            </a:r>
            <a:endParaRPr sz="12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8008873" y="3478403"/>
            <a:ext cx="50292" cy="5943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008873" y="3684142"/>
            <a:ext cx="50292" cy="5943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8008873" y="3889883"/>
            <a:ext cx="50292" cy="5943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8008873" y="4095622"/>
            <a:ext cx="50292" cy="5943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8008873" y="4301363"/>
            <a:ext cx="50292" cy="5943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8008873" y="4507103"/>
            <a:ext cx="50292" cy="5943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8008873" y="4712842"/>
            <a:ext cx="50292" cy="5943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8008873" y="4918583"/>
            <a:ext cx="50292" cy="5943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8008873" y="5291963"/>
            <a:ext cx="50292" cy="5943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8008873" y="5665292"/>
            <a:ext cx="50292" cy="5943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8008873" y="5871032"/>
            <a:ext cx="50292" cy="5943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8008873" y="6244412"/>
            <a:ext cx="50292" cy="5943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8177276" y="3351508"/>
            <a:ext cx="3686698" cy="3014351"/>
          </a:xfrm>
          <a:prstGeom prst="rect">
            <a:avLst/>
          </a:prstGeom>
        </p:spPr>
        <p:txBody>
          <a:bodyPr vert="horz" wrap="square" lIns="0" tIns="501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95"/>
              </a:spcBef>
            </a:pPr>
            <a:r>
              <a:rPr sz="1100" b="1" spc="-1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ДВО</a:t>
            </a:r>
            <a:endParaRPr sz="11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1100" b="1" spc="2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Поддержка</a:t>
            </a:r>
            <a:r>
              <a:rPr sz="1100" b="1" spc="-2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100" b="1" spc="2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виртуализации</a:t>
            </a:r>
            <a:endParaRPr sz="11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1100" b="1" spc="-5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ОС </a:t>
            </a:r>
            <a:r>
              <a:rPr sz="1100" b="1" spc="-1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Linux, </a:t>
            </a:r>
            <a:r>
              <a:rPr sz="1100" b="1" spc="-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Astra</a:t>
            </a:r>
            <a:r>
              <a:rPr sz="1100" b="1" spc="-2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100" b="1" spc="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linux</a:t>
            </a:r>
            <a:endParaRPr sz="11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marL="12700" marR="260985">
              <a:lnSpc>
                <a:spcPct val="122700"/>
              </a:lnSpc>
            </a:pPr>
            <a:r>
              <a:rPr sz="1100" b="1" spc="-9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CPS </a:t>
            </a:r>
            <a:r>
              <a:rPr sz="1100" b="1" spc="-1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в </a:t>
            </a:r>
            <a:r>
              <a:rPr sz="1100" b="1" spc="1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зависимости </a:t>
            </a:r>
            <a:r>
              <a:rPr sz="1100" b="1" spc="1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от </a:t>
            </a:r>
            <a:r>
              <a:rPr sz="1100" b="1" spc="2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конфигурации </a:t>
            </a:r>
            <a:r>
              <a:rPr sz="1100" b="1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системы  </a:t>
            </a:r>
            <a:r>
              <a:rPr sz="1100" b="1" spc="2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Автопровиженинг </a:t>
            </a:r>
            <a:r>
              <a:rPr sz="1100" b="1" spc="1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абонентских </a:t>
            </a:r>
            <a:r>
              <a:rPr sz="1100" b="1" spc="-1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устройств  </a:t>
            </a:r>
            <a:r>
              <a:rPr sz="1100" b="1" spc="1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Распознавание</a:t>
            </a:r>
            <a:r>
              <a:rPr sz="1100" b="1" spc="-5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100" b="1" spc="3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речи</a:t>
            </a:r>
            <a:endParaRPr sz="11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1100" b="1" spc="1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Синтез</a:t>
            </a:r>
            <a:r>
              <a:rPr sz="1100" b="1" spc="-2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100" b="1" spc="4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речи</a:t>
            </a:r>
            <a:endParaRPr sz="11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1100" b="1" spc="-3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API </a:t>
            </a:r>
            <a:r>
              <a:rPr sz="1100" b="1" spc="-2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для </a:t>
            </a:r>
            <a:r>
              <a:rPr sz="1100" b="1" spc="4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интеграции </a:t>
            </a:r>
            <a:r>
              <a:rPr sz="1100" b="1" spc="-6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 </a:t>
            </a:r>
            <a:r>
              <a:rPr sz="1100" b="1" spc="5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внешними</a:t>
            </a:r>
            <a:r>
              <a:rPr sz="1100" b="1" spc="-6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100" b="1" spc="2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системами</a:t>
            </a:r>
            <a:endParaRPr sz="11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marL="12700">
              <a:lnSpc>
                <a:spcPct val="100000"/>
              </a:lnSpc>
            </a:pPr>
            <a:r>
              <a:rPr sz="1100" b="1" spc="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(модули </a:t>
            </a:r>
            <a:r>
              <a:rPr sz="1100" b="1" spc="4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интеграции </a:t>
            </a:r>
            <a:r>
              <a:rPr sz="1100" b="1" spc="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Bitrix, </a:t>
            </a:r>
            <a:r>
              <a:rPr sz="1100" b="1" spc="2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Мегаплан,</a:t>
            </a:r>
            <a:r>
              <a:rPr sz="1100" b="1" spc="-18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100" b="1" spc="-1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AmoCRM)</a:t>
            </a:r>
            <a:endParaRPr sz="11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marL="12700" marR="721995">
              <a:lnSpc>
                <a:spcPct val="100000"/>
              </a:lnSpc>
              <a:spcBef>
                <a:spcPts val="305"/>
              </a:spcBef>
            </a:pPr>
            <a:r>
              <a:rPr sz="1100" b="1" spc="1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Биллинг </a:t>
            </a:r>
            <a:r>
              <a:rPr sz="1100" b="1" spc="-2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(LAN, </a:t>
            </a:r>
            <a:r>
              <a:rPr sz="1100" b="1" spc="1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Hydra, </a:t>
            </a:r>
            <a:r>
              <a:rPr sz="1100" b="1" spc="1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Smart </a:t>
            </a:r>
            <a:r>
              <a:rPr sz="1100" b="1" spc="-6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ACR, </a:t>
            </a:r>
            <a:r>
              <a:rPr sz="1100" b="1" spc="5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Net</a:t>
            </a:r>
            <a:r>
              <a:rPr sz="1100" b="1" spc="-13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100" b="1" spc="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up,  </a:t>
            </a:r>
            <a:r>
              <a:rPr sz="1100" b="1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Portabilling)</a:t>
            </a:r>
            <a:endParaRPr sz="11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1100" b="1" spc="-1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Антифрод</a:t>
            </a:r>
            <a:endParaRPr sz="11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1100" b="1" spc="1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Построение</a:t>
            </a:r>
            <a:r>
              <a:rPr sz="1100" b="1" spc="-2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100" b="1" spc="1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территориально-распределённых</a:t>
            </a:r>
            <a:endParaRPr sz="11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marL="12700">
              <a:lnSpc>
                <a:spcPct val="100000"/>
              </a:lnSpc>
            </a:pPr>
            <a:r>
              <a:rPr sz="1100" b="1" spc="1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сетей </a:t>
            </a:r>
            <a:r>
              <a:rPr sz="1100" b="1" spc="-6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 </a:t>
            </a:r>
            <a:r>
              <a:rPr sz="1100" b="1" spc="2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поддержкой </a:t>
            </a:r>
            <a:r>
              <a:rPr sz="1100" b="1" spc="1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локального</a:t>
            </a:r>
            <a:r>
              <a:rPr sz="1100" b="1" spc="-3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100" b="1" spc="1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резервирования</a:t>
            </a:r>
            <a:endParaRPr sz="11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1100" b="1" spc="1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Территориальное </a:t>
            </a:r>
            <a:r>
              <a:rPr sz="1100" b="1" spc="2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тяготение</a:t>
            </a:r>
            <a:r>
              <a:rPr sz="1100" b="1" spc="-4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100" b="1" spc="2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медиатрафика</a:t>
            </a:r>
            <a:endParaRPr sz="11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4491735" y="3478403"/>
            <a:ext cx="50291" cy="5943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4491735" y="3684142"/>
            <a:ext cx="50291" cy="5943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4491735" y="3889883"/>
            <a:ext cx="50291" cy="5943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4491735" y="4095622"/>
            <a:ext cx="50291" cy="5943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4491735" y="4301363"/>
            <a:ext cx="50291" cy="5943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4491735" y="4507103"/>
            <a:ext cx="50291" cy="5943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4491735" y="4712842"/>
            <a:ext cx="50291" cy="5943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4491735" y="4918583"/>
            <a:ext cx="50291" cy="5943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4491735" y="5124322"/>
            <a:ext cx="50291" cy="5943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4491735" y="5330063"/>
            <a:ext cx="50291" cy="5943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4491735" y="5535752"/>
            <a:ext cx="50291" cy="5943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4491735" y="5741492"/>
            <a:ext cx="50291" cy="5943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4491735" y="5947232"/>
            <a:ext cx="50291" cy="5943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4491735" y="6320612"/>
            <a:ext cx="50291" cy="5943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 txBox="1"/>
          <p:nvPr/>
        </p:nvSpPr>
        <p:spPr>
          <a:xfrm>
            <a:off x="4659629" y="3351508"/>
            <a:ext cx="3349244" cy="3093539"/>
          </a:xfrm>
          <a:prstGeom prst="rect">
            <a:avLst/>
          </a:prstGeom>
        </p:spPr>
        <p:txBody>
          <a:bodyPr vert="horz" wrap="square" lIns="0" tIns="501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95"/>
              </a:spcBef>
            </a:pPr>
            <a:r>
              <a:rPr sz="1100" b="1" spc="3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Функции </a:t>
            </a:r>
            <a:r>
              <a:rPr sz="1100" b="1" spc="-3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УПАТС, </a:t>
            </a:r>
            <a:r>
              <a:rPr sz="1100" b="1" spc="-7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САТС, </a:t>
            </a:r>
            <a:r>
              <a:rPr sz="1100" b="1" spc="-5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ГАТС, </a:t>
            </a:r>
            <a:r>
              <a:rPr sz="1100" b="1" spc="-4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КАТС, </a:t>
            </a:r>
            <a:r>
              <a:rPr sz="1100" b="1" spc="-1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МТС,</a:t>
            </a:r>
            <a:r>
              <a:rPr sz="1100" b="1" spc="-3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100" b="1" spc="5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МЦК</a:t>
            </a:r>
            <a:endParaRPr sz="11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marL="12700" marR="934085">
              <a:lnSpc>
                <a:spcPct val="122800"/>
              </a:lnSpc>
            </a:pPr>
            <a:r>
              <a:rPr sz="1100" b="1" spc="2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Поддержка</a:t>
            </a:r>
            <a:r>
              <a:rPr sz="1100" b="1" spc="-7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100" b="1" spc="1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мультидоменности  </a:t>
            </a:r>
            <a:r>
              <a:rPr sz="1100" b="1" spc="2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Функционал </a:t>
            </a:r>
            <a:r>
              <a:rPr sz="1100" b="1" spc="1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call-центра  </a:t>
            </a:r>
            <a:r>
              <a:rPr sz="1100" b="1" spc="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Селекторная</a:t>
            </a:r>
            <a:r>
              <a:rPr sz="1100" b="1" spc="-2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100" b="1" spc="-1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связь</a:t>
            </a:r>
            <a:endParaRPr sz="11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1100" b="1" spc="-1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СОРМ</a:t>
            </a:r>
            <a:endParaRPr sz="11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marL="12700" marR="424180">
              <a:lnSpc>
                <a:spcPct val="122700"/>
              </a:lnSpc>
            </a:pPr>
            <a:r>
              <a:rPr sz="1100" b="1" spc="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Географическое </a:t>
            </a:r>
            <a:r>
              <a:rPr sz="1100" b="1" spc="1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резервирование  Резервирование по </a:t>
            </a:r>
            <a:r>
              <a:rPr sz="1100" b="1" spc="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схеме</a:t>
            </a:r>
            <a:r>
              <a:rPr sz="1100" b="1" spc="-114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100" b="1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active-active  </a:t>
            </a:r>
            <a:r>
              <a:rPr sz="1100" b="1" spc="2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Масштабирование</a:t>
            </a:r>
            <a:endParaRPr sz="11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1100" b="1" spc="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Простой интерфейс</a:t>
            </a:r>
            <a:r>
              <a:rPr sz="1100" b="1" spc="-4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100" b="1" spc="1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управления</a:t>
            </a:r>
            <a:endParaRPr sz="11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1100" b="1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Конференц-связь</a:t>
            </a:r>
            <a:endParaRPr sz="11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marL="12700" marR="791210">
              <a:lnSpc>
                <a:spcPct val="122700"/>
              </a:lnSpc>
            </a:pPr>
            <a:r>
              <a:rPr sz="1100" b="1" spc="1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Мобильный </a:t>
            </a:r>
            <a:r>
              <a:rPr sz="1100" b="1" spc="3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клиент </a:t>
            </a:r>
            <a:r>
              <a:rPr sz="1100" b="1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(Android,</a:t>
            </a:r>
            <a:r>
              <a:rPr sz="1100" b="1" spc="-13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100" b="1" spc="-3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IOS)  </a:t>
            </a:r>
            <a:r>
              <a:rPr sz="1100" b="1" spc="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Desktop</a:t>
            </a:r>
            <a:r>
              <a:rPr sz="1100" b="1" spc="-2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100" b="1" spc="3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клиент</a:t>
            </a:r>
            <a:endParaRPr sz="11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marL="12700" marR="113030">
              <a:lnSpc>
                <a:spcPct val="100000"/>
              </a:lnSpc>
              <a:spcBef>
                <a:spcPts val="300"/>
              </a:spcBef>
            </a:pPr>
            <a:r>
              <a:rPr sz="1100" b="1" spc="2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Поддержка </a:t>
            </a:r>
            <a:r>
              <a:rPr sz="1100" b="1" spc="-1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телефонов: </a:t>
            </a:r>
            <a:r>
              <a:rPr sz="1100" b="1" spc="-4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Cisco, </a:t>
            </a:r>
            <a:r>
              <a:rPr sz="1100" b="1" spc="1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Grandstream,  </a:t>
            </a:r>
            <a:r>
              <a:rPr sz="1100" b="1" spc="-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Yealink, </a:t>
            </a:r>
            <a:r>
              <a:rPr sz="1100" b="1" spc="-1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Fanvil, Siemens,</a:t>
            </a:r>
            <a:r>
              <a:rPr sz="1100" b="1" spc="-6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100" b="1" spc="-1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Avaya</a:t>
            </a:r>
            <a:endParaRPr sz="11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1100" b="1" spc="1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100 </a:t>
            </a:r>
            <a:r>
              <a:rPr sz="1100" b="1" spc="1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000+</a:t>
            </a:r>
            <a:r>
              <a:rPr sz="1100" b="1" spc="-13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100" b="1" spc="1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абонентов</a:t>
            </a:r>
            <a:endParaRPr sz="11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650748" y="5812535"/>
            <a:ext cx="460248" cy="45262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11536949" y="329347"/>
            <a:ext cx="327025" cy="297180"/>
          </a:xfrm>
          <a:custGeom>
            <a:avLst/>
            <a:gdLst/>
            <a:ahLst/>
            <a:cxnLst/>
            <a:rect l="l" t="t" r="r" b="b"/>
            <a:pathLst>
              <a:path w="327025" h="297180">
                <a:moveTo>
                  <a:pt x="52335" y="188364"/>
                </a:moveTo>
                <a:lnTo>
                  <a:pt x="9853" y="211528"/>
                </a:lnTo>
                <a:lnTo>
                  <a:pt x="0" y="242752"/>
                </a:lnTo>
                <a:lnTo>
                  <a:pt x="2586" y="259294"/>
                </a:lnTo>
                <a:lnTo>
                  <a:pt x="9883" y="273966"/>
                </a:lnTo>
                <a:lnTo>
                  <a:pt x="21219" y="285810"/>
                </a:lnTo>
                <a:lnTo>
                  <a:pt x="35922" y="293871"/>
                </a:lnTo>
                <a:lnTo>
                  <a:pt x="52379" y="297103"/>
                </a:lnTo>
                <a:lnTo>
                  <a:pt x="68675" y="295280"/>
                </a:lnTo>
                <a:lnTo>
                  <a:pt x="83688" y="288703"/>
                </a:lnTo>
                <a:lnTo>
                  <a:pt x="96294" y="277670"/>
                </a:lnTo>
                <a:lnTo>
                  <a:pt x="117958" y="259070"/>
                </a:lnTo>
                <a:lnTo>
                  <a:pt x="143798" y="248580"/>
                </a:lnTo>
                <a:lnTo>
                  <a:pt x="171635" y="246696"/>
                </a:lnTo>
                <a:lnTo>
                  <a:pt x="198183" y="246696"/>
                </a:lnTo>
                <a:lnTo>
                  <a:pt x="198182" y="238778"/>
                </a:lnTo>
                <a:lnTo>
                  <a:pt x="143814" y="236891"/>
                </a:lnTo>
                <a:lnTo>
                  <a:pt x="96294" y="207803"/>
                </a:lnTo>
                <a:lnTo>
                  <a:pt x="83670" y="196760"/>
                </a:lnTo>
                <a:lnTo>
                  <a:pt x="68642" y="190184"/>
                </a:lnTo>
                <a:lnTo>
                  <a:pt x="52335" y="188364"/>
                </a:lnTo>
                <a:close/>
              </a:path>
              <a:path w="327025" h="297180">
                <a:moveTo>
                  <a:pt x="209930" y="111964"/>
                </a:moveTo>
                <a:lnTo>
                  <a:pt x="204063" y="116651"/>
                </a:lnTo>
                <a:lnTo>
                  <a:pt x="197519" y="120421"/>
                </a:lnTo>
                <a:lnTo>
                  <a:pt x="190517" y="123146"/>
                </a:lnTo>
                <a:lnTo>
                  <a:pt x="210613" y="143427"/>
                </a:lnTo>
                <a:lnTo>
                  <a:pt x="222888" y="168428"/>
                </a:lnTo>
                <a:lnTo>
                  <a:pt x="226699" y="196013"/>
                </a:lnTo>
                <a:lnTo>
                  <a:pt x="221401" y="224047"/>
                </a:lnTo>
                <a:lnTo>
                  <a:pt x="218141" y="240472"/>
                </a:lnTo>
                <a:lnTo>
                  <a:pt x="219951" y="256749"/>
                </a:lnTo>
                <a:lnTo>
                  <a:pt x="226528" y="271756"/>
                </a:lnTo>
                <a:lnTo>
                  <a:pt x="237567" y="284369"/>
                </a:lnTo>
                <a:lnTo>
                  <a:pt x="251926" y="293034"/>
                </a:lnTo>
                <a:lnTo>
                  <a:pt x="267872" y="296894"/>
                </a:lnTo>
                <a:lnTo>
                  <a:pt x="284247" y="295850"/>
                </a:lnTo>
                <a:lnTo>
                  <a:pt x="299890" y="289799"/>
                </a:lnTo>
                <a:lnTo>
                  <a:pt x="312950" y="279293"/>
                </a:lnTo>
                <a:lnTo>
                  <a:pt x="322033" y="265654"/>
                </a:lnTo>
                <a:lnTo>
                  <a:pt x="326642" y="249936"/>
                </a:lnTo>
                <a:lnTo>
                  <a:pt x="326283" y="233195"/>
                </a:lnTo>
                <a:lnTo>
                  <a:pt x="320855" y="217359"/>
                </a:lnTo>
                <a:lnTo>
                  <a:pt x="311127" y="204184"/>
                </a:lnTo>
                <a:lnTo>
                  <a:pt x="297916" y="194492"/>
                </a:lnTo>
                <a:lnTo>
                  <a:pt x="282042" y="189109"/>
                </a:lnTo>
                <a:lnTo>
                  <a:pt x="255069" y="179689"/>
                </a:lnTo>
                <a:lnTo>
                  <a:pt x="233045" y="162600"/>
                </a:lnTo>
                <a:lnTo>
                  <a:pt x="217492" y="139479"/>
                </a:lnTo>
                <a:lnTo>
                  <a:pt x="209930" y="111964"/>
                </a:lnTo>
                <a:close/>
              </a:path>
              <a:path w="327025" h="297180">
                <a:moveTo>
                  <a:pt x="198183" y="246696"/>
                </a:moveTo>
                <a:lnTo>
                  <a:pt x="171635" y="246696"/>
                </a:lnTo>
                <a:lnTo>
                  <a:pt x="199293" y="253913"/>
                </a:lnTo>
                <a:lnTo>
                  <a:pt x="198183" y="246696"/>
                </a:lnTo>
                <a:close/>
              </a:path>
              <a:path w="327025" h="297180">
                <a:moveTo>
                  <a:pt x="199293" y="231548"/>
                </a:moveTo>
                <a:lnTo>
                  <a:pt x="171647" y="238778"/>
                </a:lnTo>
                <a:lnTo>
                  <a:pt x="198182" y="238778"/>
                </a:lnTo>
                <a:lnTo>
                  <a:pt x="199293" y="231548"/>
                </a:lnTo>
                <a:close/>
              </a:path>
              <a:path w="327025" h="297180">
                <a:moveTo>
                  <a:pt x="158741" y="0"/>
                </a:moveTo>
                <a:lnTo>
                  <a:pt x="117416" y="25163"/>
                </a:lnTo>
                <a:lnTo>
                  <a:pt x="109043" y="56422"/>
                </a:lnTo>
                <a:lnTo>
                  <a:pt x="112315" y="72841"/>
                </a:lnTo>
                <a:lnTo>
                  <a:pt x="117626" y="100866"/>
                </a:lnTo>
                <a:lnTo>
                  <a:pt x="113811" y="128445"/>
                </a:lnTo>
                <a:lnTo>
                  <a:pt x="101527" y="153446"/>
                </a:lnTo>
                <a:lnTo>
                  <a:pt x="81432" y="173742"/>
                </a:lnTo>
                <a:lnTo>
                  <a:pt x="88434" y="176468"/>
                </a:lnTo>
                <a:lnTo>
                  <a:pt x="94967" y="180241"/>
                </a:lnTo>
                <a:lnTo>
                  <a:pt x="100844" y="184924"/>
                </a:lnTo>
                <a:lnTo>
                  <a:pt x="108397" y="157416"/>
                </a:lnTo>
                <a:lnTo>
                  <a:pt x="123952" y="134307"/>
                </a:lnTo>
                <a:lnTo>
                  <a:pt x="145981" y="117220"/>
                </a:lnTo>
                <a:lnTo>
                  <a:pt x="172957" y="107780"/>
                </a:lnTo>
                <a:lnTo>
                  <a:pt x="188841" y="102390"/>
                </a:lnTo>
                <a:lnTo>
                  <a:pt x="202061" y="92689"/>
                </a:lnTo>
                <a:lnTo>
                  <a:pt x="211791" y="79502"/>
                </a:lnTo>
                <a:lnTo>
                  <a:pt x="217208" y="63652"/>
                </a:lnTo>
                <a:lnTo>
                  <a:pt x="217547" y="46914"/>
                </a:lnTo>
                <a:lnTo>
                  <a:pt x="212923" y="31201"/>
                </a:lnTo>
                <a:lnTo>
                  <a:pt x="203830" y="17568"/>
                </a:lnTo>
                <a:lnTo>
                  <a:pt x="190762" y="7070"/>
                </a:lnTo>
                <a:lnTo>
                  <a:pt x="175117" y="1030"/>
                </a:lnTo>
                <a:lnTo>
                  <a:pt x="15874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D235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00633" y="192313"/>
            <a:ext cx="8816733" cy="5206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300" spc="145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Список</a:t>
            </a:r>
            <a:r>
              <a:rPr sz="3300" spc="-80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sz="3300" spc="150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под</a:t>
            </a:r>
            <a:r>
              <a:rPr sz="3300" spc="-600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sz="3300" spc="260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держиваемых</a:t>
            </a:r>
            <a:r>
              <a:rPr sz="3300" spc="-100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sz="3300" spc="80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сервисов</a:t>
            </a:r>
            <a:endParaRPr sz="33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700142" y="1123696"/>
            <a:ext cx="48260" cy="50800"/>
          </a:xfrm>
          <a:custGeom>
            <a:avLst/>
            <a:gdLst/>
            <a:ahLst/>
            <a:cxnLst/>
            <a:rect l="l" t="t" r="r" b="b"/>
            <a:pathLst>
              <a:path w="48260" h="50800">
                <a:moveTo>
                  <a:pt x="42799" y="0"/>
                </a:moveTo>
                <a:lnTo>
                  <a:pt x="5080" y="0"/>
                </a:lnTo>
                <a:lnTo>
                  <a:pt x="0" y="5333"/>
                </a:lnTo>
                <a:lnTo>
                  <a:pt x="0" y="45338"/>
                </a:lnTo>
                <a:lnTo>
                  <a:pt x="5080" y="50673"/>
                </a:lnTo>
                <a:lnTo>
                  <a:pt x="42799" y="50673"/>
                </a:lnTo>
                <a:lnTo>
                  <a:pt x="47752" y="45338"/>
                </a:lnTo>
                <a:lnTo>
                  <a:pt x="47752" y="5333"/>
                </a:lnTo>
                <a:close/>
              </a:path>
            </a:pathLst>
          </a:custGeom>
          <a:solidFill>
            <a:srgbClr val="97C1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700142" y="1454403"/>
            <a:ext cx="48260" cy="50800"/>
          </a:xfrm>
          <a:custGeom>
            <a:avLst/>
            <a:gdLst/>
            <a:ahLst/>
            <a:cxnLst/>
            <a:rect l="l" t="t" r="r" b="b"/>
            <a:pathLst>
              <a:path w="48260" h="50800">
                <a:moveTo>
                  <a:pt x="42799" y="0"/>
                </a:moveTo>
                <a:lnTo>
                  <a:pt x="5080" y="0"/>
                </a:lnTo>
                <a:lnTo>
                  <a:pt x="0" y="5334"/>
                </a:lnTo>
                <a:lnTo>
                  <a:pt x="0" y="45338"/>
                </a:lnTo>
                <a:lnTo>
                  <a:pt x="5080" y="50673"/>
                </a:lnTo>
                <a:lnTo>
                  <a:pt x="42799" y="50673"/>
                </a:lnTo>
                <a:lnTo>
                  <a:pt x="47752" y="45338"/>
                </a:lnTo>
                <a:lnTo>
                  <a:pt x="47752" y="5334"/>
                </a:lnTo>
                <a:close/>
              </a:path>
            </a:pathLst>
          </a:custGeom>
          <a:solidFill>
            <a:srgbClr val="97C1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700142" y="1785111"/>
            <a:ext cx="48260" cy="50800"/>
          </a:xfrm>
          <a:custGeom>
            <a:avLst/>
            <a:gdLst/>
            <a:ahLst/>
            <a:cxnLst/>
            <a:rect l="l" t="t" r="r" b="b"/>
            <a:pathLst>
              <a:path w="48260" h="50800">
                <a:moveTo>
                  <a:pt x="42799" y="0"/>
                </a:moveTo>
                <a:lnTo>
                  <a:pt x="5080" y="0"/>
                </a:lnTo>
                <a:lnTo>
                  <a:pt x="0" y="5334"/>
                </a:lnTo>
                <a:lnTo>
                  <a:pt x="0" y="45338"/>
                </a:lnTo>
                <a:lnTo>
                  <a:pt x="5080" y="50673"/>
                </a:lnTo>
                <a:lnTo>
                  <a:pt x="42799" y="50673"/>
                </a:lnTo>
                <a:lnTo>
                  <a:pt x="47752" y="45338"/>
                </a:lnTo>
                <a:lnTo>
                  <a:pt x="47752" y="5334"/>
                </a:lnTo>
                <a:close/>
              </a:path>
            </a:pathLst>
          </a:custGeom>
          <a:solidFill>
            <a:srgbClr val="97C1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700142" y="1949704"/>
            <a:ext cx="48260" cy="50800"/>
          </a:xfrm>
          <a:custGeom>
            <a:avLst/>
            <a:gdLst/>
            <a:ahLst/>
            <a:cxnLst/>
            <a:rect l="l" t="t" r="r" b="b"/>
            <a:pathLst>
              <a:path w="48260" h="50800">
                <a:moveTo>
                  <a:pt x="42799" y="0"/>
                </a:moveTo>
                <a:lnTo>
                  <a:pt x="5080" y="0"/>
                </a:lnTo>
                <a:lnTo>
                  <a:pt x="0" y="5334"/>
                </a:lnTo>
                <a:lnTo>
                  <a:pt x="0" y="45338"/>
                </a:lnTo>
                <a:lnTo>
                  <a:pt x="5080" y="50673"/>
                </a:lnTo>
                <a:lnTo>
                  <a:pt x="42799" y="50673"/>
                </a:lnTo>
                <a:lnTo>
                  <a:pt x="47752" y="45338"/>
                </a:lnTo>
                <a:lnTo>
                  <a:pt x="47752" y="5334"/>
                </a:lnTo>
                <a:close/>
              </a:path>
            </a:pathLst>
          </a:custGeom>
          <a:solidFill>
            <a:srgbClr val="97C1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700142" y="2114295"/>
            <a:ext cx="48260" cy="50800"/>
          </a:xfrm>
          <a:custGeom>
            <a:avLst/>
            <a:gdLst/>
            <a:ahLst/>
            <a:cxnLst/>
            <a:rect l="l" t="t" r="r" b="b"/>
            <a:pathLst>
              <a:path w="48260" h="50800">
                <a:moveTo>
                  <a:pt x="42799" y="0"/>
                </a:moveTo>
                <a:lnTo>
                  <a:pt x="5080" y="0"/>
                </a:lnTo>
                <a:lnTo>
                  <a:pt x="0" y="5333"/>
                </a:lnTo>
                <a:lnTo>
                  <a:pt x="0" y="45338"/>
                </a:lnTo>
                <a:lnTo>
                  <a:pt x="5080" y="50673"/>
                </a:lnTo>
                <a:lnTo>
                  <a:pt x="42799" y="50673"/>
                </a:lnTo>
                <a:lnTo>
                  <a:pt x="47752" y="45338"/>
                </a:lnTo>
                <a:lnTo>
                  <a:pt x="47752" y="5333"/>
                </a:lnTo>
                <a:close/>
              </a:path>
            </a:pathLst>
          </a:custGeom>
          <a:solidFill>
            <a:srgbClr val="97C1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700142" y="2280411"/>
            <a:ext cx="48260" cy="50800"/>
          </a:xfrm>
          <a:custGeom>
            <a:avLst/>
            <a:gdLst/>
            <a:ahLst/>
            <a:cxnLst/>
            <a:rect l="l" t="t" r="r" b="b"/>
            <a:pathLst>
              <a:path w="48260" h="50800">
                <a:moveTo>
                  <a:pt x="42799" y="0"/>
                </a:moveTo>
                <a:lnTo>
                  <a:pt x="5080" y="0"/>
                </a:lnTo>
                <a:lnTo>
                  <a:pt x="0" y="5334"/>
                </a:lnTo>
                <a:lnTo>
                  <a:pt x="0" y="45338"/>
                </a:lnTo>
                <a:lnTo>
                  <a:pt x="5080" y="50673"/>
                </a:lnTo>
                <a:lnTo>
                  <a:pt x="42799" y="50673"/>
                </a:lnTo>
                <a:lnTo>
                  <a:pt x="47752" y="45338"/>
                </a:lnTo>
                <a:lnTo>
                  <a:pt x="47752" y="5334"/>
                </a:lnTo>
                <a:close/>
              </a:path>
            </a:pathLst>
          </a:custGeom>
          <a:solidFill>
            <a:srgbClr val="97C1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700142" y="2445004"/>
            <a:ext cx="48260" cy="50800"/>
          </a:xfrm>
          <a:custGeom>
            <a:avLst/>
            <a:gdLst/>
            <a:ahLst/>
            <a:cxnLst/>
            <a:rect l="l" t="t" r="r" b="b"/>
            <a:pathLst>
              <a:path w="48260" h="50800">
                <a:moveTo>
                  <a:pt x="42799" y="0"/>
                </a:moveTo>
                <a:lnTo>
                  <a:pt x="5080" y="0"/>
                </a:lnTo>
                <a:lnTo>
                  <a:pt x="0" y="5334"/>
                </a:lnTo>
                <a:lnTo>
                  <a:pt x="0" y="45338"/>
                </a:lnTo>
                <a:lnTo>
                  <a:pt x="5080" y="50673"/>
                </a:lnTo>
                <a:lnTo>
                  <a:pt x="42799" y="50673"/>
                </a:lnTo>
                <a:lnTo>
                  <a:pt x="47752" y="45338"/>
                </a:lnTo>
                <a:lnTo>
                  <a:pt x="47752" y="5334"/>
                </a:lnTo>
                <a:close/>
              </a:path>
            </a:pathLst>
          </a:custGeom>
          <a:solidFill>
            <a:srgbClr val="97C1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700142" y="2609595"/>
            <a:ext cx="48260" cy="50800"/>
          </a:xfrm>
          <a:custGeom>
            <a:avLst/>
            <a:gdLst/>
            <a:ahLst/>
            <a:cxnLst/>
            <a:rect l="l" t="t" r="r" b="b"/>
            <a:pathLst>
              <a:path w="48260" h="50800">
                <a:moveTo>
                  <a:pt x="42799" y="0"/>
                </a:moveTo>
                <a:lnTo>
                  <a:pt x="5080" y="0"/>
                </a:lnTo>
                <a:lnTo>
                  <a:pt x="0" y="5333"/>
                </a:lnTo>
                <a:lnTo>
                  <a:pt x="0" y="45338"/>
                </a:lnTo>
                <a:lnTo>
                  <a:pt x="5080" y="50673"/>
                </a:lnTo>
                <a:lnTo>
                  <a:pt x="42799" y="50673"/>
                </a:lnTo>
                <a:lnTo>
                  <a:pt x="47752" y="45338"/>
                </a:lnTo>
                <a:lnTo>
                  <a:pt x="47752" y="5333"/>
                </a:lnTo>
                <a:close/>
              </a:path>
            </a:pathLst>
          </a:custGeom>
          <a:solidFill>
            <a:srgbClr val="97C1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700142" y="2775711"/>
            <a:ext cx="48260" cy="50800"/>
          </a:xfrm>
          <a:custGeom>
            <a:avLst/>
            <a:gdLst/>
            <a:ahLst/>
            <a:cxnLst/>
            <a:rect l="l" t="t" r="r" b="b"/>
            <a:pathLst>
              <a:path w="48260" h="50800">
                <a:moveTo>
                  <a:pt x="42799" y="0"/>
                </a:moveTo>
                <a:lnTo>
                  <a:pt x="5080" y="0"/>
                </a:lnTo>
                <a:lnTo>
                  <a:pt x="0" y="5334"/>
                </a:lnTo>
                <a:lnTo>
                  <a:pt x="0" y="45338"/>
                </a:lnTo>
                <a:lnTo>
                  <a:pt x="5080" y="50673"/>
                </a:lnTo>
                <a:lnTo>
                  <a:pt x="42799" y="50673"/>
                </a:lnTo>
                <a:lnTo>
                  <a:pt x="47752" y="45338"/>
                </a:lnTo>
                <a:lnTo>
                  <a:pt x="47752" y="5334"/>
                </a:lnTo>
                <a:close/>
              </a:path>
            </a:pathLst>
          </a:custGeom>
          <a:solidFill>
            <a:srgbClr val="97C1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700142" y="2940304"/>
            <a:ext cx="48260" cy="50800"/>
          </a:xfrm>
          <a:custGeom>
            <a:avLst/>
            <a:gdLst/>
            <a:ahLst/>
            <a:cxnLst/>
            <a:rect l="l" t="t" r="r" b="b"/>
            <a:pathLst>
              <a:path w="48260" h="50800">
                <a:moveTo>
                  <a:pt x="42799" y="0"/>
                </a:moveTo>
                <a:lnTo>
                  <a:pt x="5080" y="0"/>
                </a:lnTo>
                <a:lnTo>
                  <a:pt x="0" y="5334"/>
                </a:lnTo>
                <a:lnTo>
                  <a:pt x="0" y="45338"/>
                </a:lnTo>
                <a:lnTo>
                  <a:pt x="5080" y="50673"/>
                </a:lnTo>
                <a:lnTo>
                  <a:pt x="42799" y="50673"/>
                </a:lnTo>
                <a:lnTo>
                  <a:pt x="47752" y="45338"/>
                </a:lnTo>
                <a:lnTo>
                  <a:pt x="47752" y="5334"/>
                </a:lnTo>
                <a:close/>
              </a:path>
            </a:pathLst>
          </a:custGeom>
          <a:solidFill>
            <a:srgbClr val="97C1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700142" y="3271011"/>
            <a:ext cx="48260" cy="50800"/>
          </a:xfrm>
          <a:custGeom>
            <a:avLst/>
            <a:gdLst/>
            <a:ahLst/>
            <a:cxnLst/>
            <a:rect l="l" t="t" r="r" b="b"/>
            <a:pathLst>
              <a:path w="48260" h="50800">
                <a:moveTo>
                  <a:pt x="42799" y="0"/>
                </a:moveTo>
                <a:lnTo>
                  <a:pt x="5080" y="0"/>
                </a:lnTo>
                <a:lnTo>
                  <a:pt x="0" y="5334"/>
                </a:lnTo>
                <a:lnTo>
                  <a:pt x="0" y="45338"/>
                </a:lnTo>
                <a:lnTo>
                  <a:pt x="5080" y="50673"/>
                </a:lnTo>
                <a:lnTo>
                  <a:pt x="42799" y="50673"/>
                </a:lnTo>
                <a:lnTo>
                  <a:pt x="47752" y="45338"/>
                </a:lnTo>
                <a:lnTo>
                  <a:pt x="47752" y="5334"/>
                </a:lnTo>
                <a:close/>
              </a:path>
            </a:pathLst>
          </a:custGeom>
          <a:solidFill>
            <a:srgbClr val="97C1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700142" y="3435603"/>
            <a:ext cx="48260" cy="50800"/>
          </a:xfrm>
          <a:custGeom>
            <a:avLst/>
            <a:gdLst/>
            <a:ahLst/>
            <a:cxnLst/>
            <a:rect l="l" t="t" r="r" b="b"/>
            <a:pathLst>
              <a:path w="48260" h="50800">
                <a:moveTo>
                  <a:pt x="42799" y="0"/>
                </a:moveTo>
                <a:lnTo>
                  <a:pt x="5080" y="0"/>
                </a:lnTo>
                <a:lnTo>
                  <a:pt x="0" y="5334"/>
                </a:lnTo>
                <a:lnTo>
                  <a:pt x="0" y="45338"/>
                </a:lnTo>
                <a:lnTo>
                  <a:pt x="5080" y="50673"/>
                </a:lnTo>
                <a:lnTo>
                  <a:pt x="42799" y="50673"/>
                </a:lnTo>
                <a:lnTo>
                  <a:pt x="47752" y="45338"/>
                </a:lnTo>
                <a:lnTo>
                  <a:pt x="47752" y="5334"/>
                </a:lnTo>
                <a:close/>
              </a:path>
            </a:pathLst>
          </a:custGeom>
          <a:solidFill>
            <a:srgbClr val="97C1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700142" y="3600196"/>
            <a:ext cx="48260" cy="50800"/>
          </a:xfrm>
          <a:custGeom>
            <a:avLst/>
            <a:gdLst/>
            <a:ahLst/>
            <a:cxnLst/>
            <a:rect l="l" t="t" r="r" b="b"/>
            <a:pathLst>
              <a:path w="48260" h="50800">
                <a:moveTo>
                  <a:pt x="42799" y="0"/>
                </a:moveTo>
                <a:lnTo>
                  <a:pt x="5080" y="0"/>
                </a:lnTo>
                <a:lnTo>
                  <a:pt x="0" y="5333"/>
                </a:lnTo>
                <a:lnTo>
                  <a:pt x="0" y="45338"/>
                </a:lnTo>
                <a:lnTo>
                  <a:pt x="5080" y="50672"/>
                </a:lnTo>
                <a:lnTo>
                  <a:pt x="42799" y="50672"/>
                </a:lnTo>
                <a:lnTo>
                  <a:pt x="47752" y="45338"/>
                </a:lnTo>
                <a:lnTo>
                  <a:pt x="47752" y="5333"/>
                </a:lnTo>
                <a:close/>
              </a:path>
            </a:pathLst>
          </a:custGeom>
          <a:solidFill>
            <a:srgbClr val="97C1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700142" y="3930903"/>
            <a:ext cx="48260" cy="50800"/>
          </a:xfrm>
          <a:custGeom>
            <a:avLst/>
            <a:gdLst/>
            <a:ahLst/>
            <a:cxnLst/>
            <a:rect l="l" t="t" r="r" b="b"/>
            <a:pathLst>
              <a:path w="48260" h="50800">
                <a:moveTo>
                  <a:pt x="42799" y="0"/>
                </a:moveTo>
                <a:lnTo>
                  <a:pt x="5080" y="0"/>
                </a:lnTo>
                <a:lnTo>
                  <a:pt x="0" y="5334"/>
                </a:lnTo>
                <a:lnTo>
                  <a:pt x="0" y="45339"/>
                </a:lnTo>
                <a:lnTo>
                  <a:pt x="5080" y="50673"/>
                </a:lnTo>
                <a:lnTo>
                  <a:pt x="42799" y="50673"/>
                </a:lnTo>
                <a:lnTo>
                  <a:pt x="47752" y="45339"/>
                </a:lnTo>
                <a:lnTo>
                  <a:pt x="47752" y="5334"/>
                </a:lnTo>
                <a:close/>
              </a:path>
            </a:pathLst>
          </a:custGeom>
          <a:solidFill>
            <a:srgbClr val="97C1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700142" y="4261611"/>
            <a:ext cx="48260" cy="50800"/>
          </a:xfrm>
          <a:custGeom>
            <a:avLst/>
            <a:gdLst/>
            <a:ahLst/>
            <a:cxnLst/>
            <a:rect l="l" t="t" r="r" b="b"/>
            <a:pathLst>
              <a:path w="48260" h="50800">
                <a:moveTo>
                  <a:pt x="42799" y="0"/>
                </a:moveTo>
                <a:lnTo>
                  <a:pt x="5080" y="0"/>
                </a:lnTo>
                <a:lnTo>
                  <a:pt x="0" y="5333"/>
                </a:lnTo>
                <a:lnTo>
                  <a:pt x="0" y="45338"/>
                </a:lnTo>
                <a:lnTo>
                  <a:pt x="5080" y="50673"/>
                </a:lnTo>
                <a:lnTo>
                  <a:pt x="42799" y="50673"/>
                </a:lnTo>
                <a:lnTo>
                  <a:pt x="47752" y="45338"/>
                </a:lnTo>
                <a:lnTo>
                  <a:pt x="47752" y="5333"/>
                </a:lnTo>
                <a:close/>
              </a:path>
            </a:pathLst>
          </a:custGeom>
          <a:solidFill>
            <a:srgbClr val="97C1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700142" y="4590796"/>
            <a:ext cx="48260" cy="50800"/>
          </a:xfrm>
          <a:custGeom>
            <a:avLst/>
            <a:gdLst/>
            <a:ahLst/>
            <a:cxnLst/>
            <a:rect l="l" t="t" r="r" b="b"/>
            <a:pathLst>
              <a:path w="48260" h="50800">
                <a:moveTo>
                  <a:pt x="42799" y="0"/>
                </a:moveTo>
                <a:lnTo>
                  <a:pt x="5080" y="0"/>
                </a:lnTo>
                <a:lnTo>
                  <a:pt x="0" y="5333"/>
                </a:lnTo>
                <a:lnTo>
                  <a:pt x="0" y="45338"/>
                </a:lnTo>
                <a:lnTo>
                  <a:pt x="5080" y="50672"/>
                </a:lnTo>
                <a:lnTo>
                  <a:pt x="42799" y="50672"/>
                </a:lnTo>
                <a:lnTo>
                  <a:pt x="47752" y="45338"/>
                </a:lnTo>
                <a:lnTo>
                  <a:pt x="47752" y="5333"/>
                </a:lnTo>
                <a:close/>
              </a:path>
            </a:pathLst>
          </a:custGeom>
          <a:solidFill>
            <a:srgbClr val="97C1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4700142" y="4921503"/>
            <a:ext cx="48260" cy="50800"/>
          </a:xfrm>
          <a:custGeom>
            <a:avLst/>
            <a:gdLst/>
            <a:ahLst/>
            <a:cxnLst/>
            <a:rect l="l" t="t" r="r" b="b"/>
            <a:pathLst>
              <a:path w="48260" h="50800">
                <a:moveTo>
                  <a:pt x="42799" y="0"/>
                </a:moveTo>
                <a:lnTo>
                  <a:pt x="5080" y="0"/>
                </a:lnTo>
                <a:lnTo>
                  <a:pt x="0" y="5334"/>
                </a:lnTo>
                <a:lnTo>
                  <a:pt x="0" y="45339"/>
                </a:lnTo>
                <a:lnTo>
                  <a:pt x="5080" y="50673"/>
                </a:lnTo>
                <a:lnTo>
                  <a:pt x="42799" y="50673"/>
                </a:lnTo>
                <a:lnTo>
                  <a:pt x="47752" y="45339"/>
                </a:lnTo>
                <a:lnTo>
                  <a:pt x="47752" y="5334"/>
                </a:lnTo>
                <a:close/>
              </a:path>
            </a:pathLst>
          </a:custGeom>
          <a:solidFill>
            <a:srgbClr val="97C1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4700142" y="5086096"/>
            <a:ext cx="48260" cy="50800"/>
          </a:xfrm>
          <a:custGeom>
            <a:avLst/>
            <a:gdLst/>
            <a:ahLst/>
            <a:cxnLst/>
            <a:rect l="l" t="t" r="r" b="b"/>
            <a:pathLst>
              <a:path w="48260" h="50800">
                <a:moveTo>
                  <a:pt x="42799" y="0"/>
                </a:moveTo>
                <a:lnTo>
                  <a:pt x="5080" y="0"/>
                </a:lnTo>
                <a:lnTo>
                  <a:pt x="0" y="5333"/>
                </a:lnTo>
                <a:lnTo>
                  <a:pt x="0" y="45338"/>
                </a:lnTo>
                <a:lnTo>
                  <a:pt x="5080" y="50672"/>
                </a:lnTo>
                <a:lnTo>
                  <a:pt x="42799" y="50672"/>
                </a:lnTo>
                <a:lnTo>
                  <a:pt x="47752" y="45338"/>
                </a:lnTo>
                <a:lnTo>
                  <a:pt x="47752" y="5333"/>
                </a:lnTo>
                <a:close/>
              </a:path>
            </a:pathLst>
          </a:custGeom>
          <a:solidFill>
            <a:srgbClr val="97C1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4700142" y="5416803"/>
            <a:ext cx="48260" cy="50800"/>
          </a:xfrm>
          <a:custGeom>
            <a:avLst/>
            <a:gdLst/>
            <a:ahLst/>
            <a:cxnLst/>
            <a:rect l="l" t="t" r="r" b="b"/>
            <a:pathLst>
              <a:path w="48260" h="50800">
                <a:moveTo>
                  <a:pt x="42799" y="0"/>
                </a:moveTo>
                <a:lnTo>
                  <a:pt x="5080" y="0"/>
                </a:lnTo>
                <a:lnTo>
                  <a:pt x="0" y="5334"/>
                </a:lnTo>
                <a:lnTo>
                  <a:pt x="0" y="45339"/>
                </a:lnTo>
                <a:lnTo>
                  <a:pt x="5080" y="50673"/>
                </a:lnTo>
                <a:lnTo>
                  <a:pt x="42799" y="50673"/>
                </a:lnTo>
                <a:lnTo>
                  <a:pt x="47752" y="45339"/>
                </a:lnTo>
                <a:lnTo>
                  <a:pt x="47752" y="5334"/>
                </a:lnTo>
                <a:close/>
              </a:path>
            </a:pathLst>
          </a:custGeom>
          <a:solidFill>
            <a:srgbClr val="97C1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4700142" y="5581396"/>
            <a:ext cx="48260" cy="50800"/>
          </a:xfrm>
          <a:custGeom>
            <a:avLst/>
            <a:gdLst/>
            <a:ahLst/>
            <a:cxnLst/>
            <a:rect l="l" t="t" r="r" b="b"/>
            <a:pathLst>
              <a:path w="48260" h="50800">
                <a:moveTo>
                  <a:pt x="42799" y="0"/>
                </a:moveTo>
                <a:lnTo>
                  <a:pt x="5080" y="0"/>
                </a:lnTo>
                <a:lnTo>
                  <a:pt x="0" y="5333"/>
                </a:lnTo>
                <a:lnTo>
                  <a:pt x="0" y="45364"/>
                </a:lnTo>
                <a:lnTo>
                  <a:pt x="5080" y="50672"/>
                </a:lnTo>
                <a:lnTo>
                  <a:pt x="42799" y="50672"/>
                </a:lnTo>
                <a:lnTo>
                  <a:pt x="47752" y="45364"/>
                </a:lnTo>
                <a:lnTo>
                  <a:pt x="47752" y="5333"/>
                </a:lnTo>
                <a:close/>
              </a:path>
            </a:pathLst>
          </a:custGeom>
          <a:solidFill>
            <a:srgbClr val="97C1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4700142" y="5912142"/>
            <a:ext cx="48260" cy="50800"/>
          </a:xfrm>
          <a:custGeom>
            <a:avLst/>
            <a:gdLst/>
            <a:ahLst/>
            <a:cxnLst/>
            <a:rect l="l" t="t" r="r" b="b"/>
            <a:pathLst>
              <a:path w="48260" h="50800">
                <a:moveTo>
                  <a:pt x="42799" y="0"/>
                </a:moveTo>
                <a:lnTo>
                  <a:pt x="5080" y="0"/>
                </a:lnTo>
                <a:lnTo>
                  <a:pt x="0" y="5308"/>
                </a:lnTo>
                <a:lnTo>
                  <a:pt x="0" y="45326"/>
                </a:lnTo>
                <a:lnTo>
                  <a:pt x="5080" y="50634"/>
                </a:lnTo>
                <a:lnTo>
                  <a:pt x="42799" y="50634"/>
                </a:lnTo>
                <a:lnTo>
                  <a:pt x="47752" y="45326"/>
                </a:lnTo>
                <a:lnTo>
                  <a:pt x="47752" y="5308"/>
                </a:lnTo>
                <a:close/>
              </a:path>
            </a:pathLst>
          </a:custGeom>
          <a:solidFill>
            <a:srgbClr val="97C1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4700142" y="6076734"/>
            <a:ext cx="48260" cy="50800"/>
          </a:xfrm>
          <a:custGeom>
            <a:avLst/>
            <a:gdLst/>
            <a:ahLst/>
            <a:cxnLst/>
            <a:rect l="l" t="t" r="r" b="b"/>
            <a:pathLst>
              <a:path w="48260" h="50800">
                <a:moveTo>
                  <a:pt x="42799" y="0"/>
                </a:moveTo>
                <a:lnTo>
                  <a:pt x="5080" y="0"/>
                </a:lnTo>
                <a:lnTo>
                  <a:pt x="0" y="5308"/>
                </a:lnTo>
                <a:lnTo>
                  <a:pt x="0" y="45326"/>
                </a:lnTo>
                <a:lnTo>
                  <a:pt x="5080" y="50634"/>
                </a:lnTo>
                <a:lnTo>
                  <a:pt x="42799" y="50634"/>
                </a:lnTo>
                <a:lnTo>
                  <a:pt x="47752" y="45326"/>
                </a:lnTo>
                <a:lnTo>
                  <a:pt x="47752" y="5308"/>
                </a:lnTo>
                <a:close/>
              </a:path>
            </a:pathLst>
          </a:custGeom>
          <a:solidFill>
            <a:srgbClr val="97C1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4700142" y="6407442"/>
            <a:ext cx="48260" cy="50800"/>
          </a:xfrm>
          <a:custGeom>
            <a:avLst/>
            <a:gdLst/>
            <a:ahLst/>
            <a:cxnLst/>
            <a:rect l="l" t="t" r="r" b="b"/>
            <a:pathLst>
              <a:path w="48260" h="50800">
                <a:moveTo>
                  <a:pt x="42799" y="0"/>
                </a:moveTo>
                <a:lnTo>
                  <a:pt x="5080" y="0"/>
                </a:lnTo>
                <a:lnTo>
                  <a:pt x="0" y="5308"/>
                </a:lnTo>
                <a:lnTo>
                  <a:pt x="0" y="45326"/>
                </a:lnTo>
                <a:lnTo>
                  <a:pt x="5080" y="50634"/>
                </a:lnTo>
                <a:lnTo>
                  <a:pt x="42799" y="50634"/>
                </a:lnTo>
                <a:lnTo>
                  <a:pt x="47752" y="45326"/>
                </a:lnTo>
                <a:lnTo>
                  <a:pt x="47752" y="5308"/>
                </a:lnTo>
                <a:close/>
              </a:path>
            </a:pathLst>
          </a:custGeom>
          <a:solidFill>
            <a:srgbClr val="97C1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4865370" y="1025169"/>
            <a:ext cx="3046855" cy="5669372"/>
          </a:xfrm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04"/>
              </a:spcBef>
            </a:pPr>
            <a:r>
              <a:rPr sz="1000" b="1" spc="-7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Следуй</a:t>
            </a:r>
            <a:r>
              <a:rPr sz="1000" b="1" spc="-12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000" b="1" spc="-1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за</a:t>
            </a:r>
            <a:r>
              <a:rPr sz="1000" b="1" spc="-12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000" b="1" spc="-1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мной</a:t>
            </a:r>
            <a:r>
              <a:rPr sz="1000" b="1" spc="-13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000" b="1" spc="-6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безусловная</a:t>
            </a:r>
            <a:r>
              <a:rPr sz="1000" b="1" spc="-9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000" b="1" spc="-6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(Follow</a:t>
            </a:r>
            <a:r>
              <a:rPr sz="1000" b="1" spc="-13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000" b="1" spc="-1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Me)</a:t>
            </a:r>
            <a:endParaRPr sz="10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marL="12700" marR="104775">
              <a:lnSpc>
                <a:spcPct val="108000"/>
              </a:lnSpc>
              <a:spcBef>
                <a:spcPts val="15"/>
              </a:spcBef>
            </a:pPr>
            <a:r>
              <a:rPr sz="1000" b="1" spc="6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и </a:t>
            </a:r>
            <a:r>
              <a:rPr sz="1000" b="1" spc="-2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по </a:t>
            </a:r>
            <a:r>
              <a:rPr sz="1000" b="1" spc="-4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неответу </a:t>
            </a:r>
            <a:r>
              <a:rPr sz="1000" b="1" spc="-6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(Follow </a:t>
            </a:r>
            <a:r>
              <a:rPr sz="1000" b="1" spc="1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Me </a:t>
            </a:r>
            <a:r>
              <a:rPr sz="1000" b="1" spc="-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No </a:t>
            </a:r>
            <a:r>
              <a:rPr sz="1000" b="1" spc="-8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Response)  </a:t>
            </a:r>
            <a:r>
              <a:rPr sz="1000" b="1" spc="-5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Переадресация</a:t>
            </a:r>
            <a:r>
              <a:rPr sz="1000" b="1" spc="-229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000" b="1" spc="-6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вызова посредством </a:t>
            </a:r>
            <a:r>
              <a:rPr sz="1000" b="1" spc="-3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оконечного  </a:t>
            </a:r>
            <a:r>
              <a:rPr sz="1000" b="1" spc="-5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SIP-терминала</a:t>
            </a:r>
            <a:r>
              <a:rPr sz="1000" b="1" spc="-14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000" b="1" spc="-10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(CFSip)</a:t>
            </a:r>
            <a:endParaRPr sz="10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marL="12700" marR="5080">
              <a:lnSpc>
                <a:spcPct val="108300"/>
              </a:lnSpc>
              <a:spcBef>
                <a:spcPts val="10"/>
              </a:spcBef>
            </a:pPr>
            <a:r>
              <a:rPr sz="1000" b="1" spc="-2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Извещение</a:t>
            </a:r>
            <a:r>
              <a:rPr sz="1000" b="1" spc="-13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000" b="1" spc="-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</a:t>
            </a:r>
            <a:r>
              <a:rPr sz="1000" b="1" spc="-15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000" b="1" spc="-4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поступлении</a:t>
            </a:r>
            <a:r>
              <a:rPr sz="1000" b="1" spc="-12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000" b="1" spc="-4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второго</a:t>
            </a:r>
            <a:r>
              <a:rPr sz="1000" b="1" spc="-14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000" b="1" spc="-6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вызова</a:t>
            </a:r>
            <a:r>
              <a:rPr sz="1000" b="1" spc="-13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000" b="1" spc="-8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(CWAIT)  </a:t>
            </a:r>
            <a:r>
              <a:rPr sz="1000" b="1" spc="-4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Многоканальная </a:t>
            </a:r>
            <a:r>
              <a:rPr sz="1000" b="1" spc="-2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линия </a:t>
            </a:r>
            <a:r>
              <a:rPr sz="1000" b="1" spc="-4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(Multiline)  Удержание/восстановление </a:t>
            </a:r>
            <a:r>
              <a:rPr sz="1000" b="1" spc="-6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вызова </a:t>
            </a:r>
            <a:r>
              <a:rPr sz="1000" b="1" spc="-8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(CHOLD)  </a:t>
            </a:r>
            <a:r>
              <a:rPr sz="1000" b="1" spc="-4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Перехват</a:t>
            </a:r>
            <a:r>
              <a:rPr sz="1000" b="1" spc="-13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000" b="1" spc="-6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вызова</a:t>
            </a:r>
            <a:r>
              <a:rPr sz="1000" b="1" spc="-12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000" b="1" spc="-7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(Call</a:t>
            </a:r>
            <a:r>
              <a:rPr sz="1000" b="1" spc="-14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000" b="1" spc="-7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Pickup)</a:t>
            </a:r>
            <a:endParaRPr sz="10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spc="-5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Перевод</a:t>
            </a:r>
            <a:r>
              <a:rPr sz="1000" b="1" spc="-13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000" b="1" spc="-6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вызова</a:t>
            </a:r>
            <a:r>
              <a:rPr sz="1000" b="1" spc="-114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000" b="1" spc="-4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во</a:t>
            </a:r>
            <a:r>
              <a:rPr sz="1000" b="1" spc="-13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000" b="1" spc="-4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время</a:t>
            </a:r>
            <a:r>
              <a:rPr sz="1000" b="1" spc="-13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000" b="1" spc="-4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разговора</a:t>
            </a:r>
            <a:r>
              <a:rPr sz="1000" b="1" spc="-14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000" b="1" spc="-10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(CTR)</a:t>
            </a:r>
            <a:endParaRPr sz="10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spc="-3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Парковка</a:t>
            </a:r>
            <a:r>
              <a:rPr sz="1000" b="1" spc="-14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000" b="1" spc="-6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вызова</a:t>
            </a:r>
            <a:r>
              <a:rPr sz="1000" b="1" spc="-12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000" b="1" spc="-7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(Call</a:t>
            </a:r>
            <a:r>
              <a:rPr sz="1000" b="1" spc="-14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000" b="1" spc="-3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park)</a:t>
            </a:r>
            <a:endParaRPr sz="10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marL="12700" marR="237490">
              <a:lnSpc>
                <a:spcPct val="108300"/>
              </a:lnSpc>
              <a:spcBef>
                <a:spcPts val="10"/>
              </a:spcBef>
            </a:pPr>
            <a:r>
              <a:rPr sz="1000" b="1" spc="-6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Трехсторонняя конференц-связь </a:t>
            </a:r>
            <a:r>
              <a:rPr sz="1000" b="1" spc="-6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(3-Way)  </a:t>
            </a:r>
            <a:r>
              <a:rPr sz="1000" b="1" spc="-6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Конференц-связь</a:t>
            </a:r>
            <a:r>
              <a:rPr sz="1000" b="1" spc="-12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000" b="1" spc="-6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</a:t>
            </a:r>
            <a:r>
              <a:rPr sz="1000" b="1" spc="-13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000" b="1" spc="-6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последовательным</a:t>
            </a:r>
            <a:r>
              <a:rPr sz="1000" b="1" spc="-114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000" b="1" spc="-6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сбором  </a:t>
            </a:r>
            <a:r>
              <a:rPr sz="1000" b="1" spc="-4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участников </a:t>
            </a:r>
            <a:r>
              <a:rPr sz="1000" b="1" spc="-6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(Conference </a:t>
            </a:r>
            <a:r>
              <a:rPr sz="1000" b="1" spc="-7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Call, </a:t>
            </a:r>
            <a:r>
              <a:rPr sz="1000" b="1" spc="-6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Add-on)  </a:t>
            </a:r>
            <a:r>
              <a:rPr sz="1000" b="1" spc="-3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Приоритетный</a:t>
            </a:r>
            <a:r>
              <a:rPr sz="1000" b="1" spc="-23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000" b="1" spc="-6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вызов </a:t>
            </a:r>
            <a:r>
              <a:rPr sz="1000" b="1" spc="-7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(VIP </a:t>
            </a:r>
            <a:r>
              <a:rPr sz="1000" b="1" spc="-7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Call)</a:t>
            </a:r>
            <a:endParaRPr sz="10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marL="12700" marR="316230">
              <a:lnSpc>
                <a:spcPct val="108000"/>
              </a:lnSpc>
            </a:pPr>
            <a:r>
              <a:rPr sz="1000" b="1" spc="-5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Разговор </a:t>
            </a:r>
            <a:r>
              <a:rPr sz="1000" b="1" spc="-2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в </a:t>
            </a:r>
            <a:r>
              <a:rPr sz="1000" b="1" spc="-1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режиме </a:t>
            </a:r>
            <a:r>
              <a:rPr sz="1000" b="1" spc="-3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рация </a:t>
            </a:r>
            <a:r>
              <a:rPr sz="1000" b="1" spc="-5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(Walkie-talkie)  </a:t>
            </a:r>
            <a:r>
              <a:rPr sz="1000" b="1" spc="-6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Выборочное</a:t>
            </a:r>
            <a:r>
              <a:rPr sz="1000" b="1" spc="-10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000" b="1" spc="-3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разрешение</a:t>
            </a:r>
            <a:r>
              <a:rPr sz="1000" b="1" spc="-12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000" b="1" spc="-4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входящих</a:t>
            </a:r>
            <a:r>
              <a:rPr sz="1000" b="1" spc="-12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000" b="1" spc="-6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вызовов</a:t>
            </a:r>
            <a:endParaRPr sz="10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marL="12700" marR="250825">
              <a:lnSpc>
                <a:spcPct val="108400"/>
              </a:lnSpc>
              <a:spcBef>
                <a:spcPts val="5"/>
              </a:spcBef>
            </a:pPr>
            <a:r>
              <a:rPr sz="1000" b="1" spc="-7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(Selective </a:t>
            </a:r>
            <a:r>
              <a:rPr sz="1000" b="1" spc="-6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Call </a:t>
            </a:r>
            <a:r>
              <a:rPr sz="1000" b="1" spc="-7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Acceptance, </a:t>
            </a:r>
            <a:r>
              <a:rPr sz="1000" b="1" spc="-5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Incoming </a:t>
            </a:r>
            <a:r>
              <a:rPr sz="1000" b="1" spc="-5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Whitelist)  </a:t>
            </a:r>
            <a:r>
              <a:rPr sz="1000" b="1" spc="-6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Выборочный </a:t>
            </a:r>
            <a:r>
              <a:rPr sz="1000" b="1" spc="-3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запрет </a:t>
            </a:r>
            <a:r>
              <a:rPr sz="1000" b="1" spc="-4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входящих </a:t>
            </a:r>
            <a:r>
              <a:rPr sz="1000" b="1" spc="-6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вызовов  </a:t>
            </a:r>
            <a:r>
              <a:rPr sz="1000" b="1" spc="-7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(Selective </a:t>
            </a:r>
            <a:r>
              <a:rPr sz="1000" b="1" spc="-6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Call </a:t>
            </a:r>
            <a:r>
              <a:rPr sz="1000" b="1" spc="-6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Rejection, </a:t>
            </a:r>
            <a:r>
              <a:rPr sz="1000" b="1" spc="-5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Incoming </a:t>
            </a:r>
            <a:r>
              <a:rPr sz="1000" b="1" spc="-7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Blacklist)  </a:t>
            </a:r>
            <a:r>
              <a:rPr sz="1000" b="1" spc="-6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Выборочное</a:t>
            </a:r>
            <a:r>
              <a:rPr sz="1000" b="1" spc="-11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000" b="1" spc="-3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разрешение</a:t>
            </a:r>
            <a:r>
              <a:rPr sz="1000" b="1" spc="-12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000" b="1" spc="-4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исходящих</a:t>
            </a:r>
            <a:r>
              <a:rPr sz="1000" b="1" spc="-12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000" b="1" spc="-6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вызовов  </a:t>
            </a:r>
            <a:r>
              <a:rPr sz="1000" b="1" spc="-7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(Selective </a:t>
            </a:r>
            <a:r>
              <a:rPr sz="1000" b="1" spc="-6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Call </a:t>
            </a:r>
            <a:r>
              <a:rPr sz="1000" b="1" spc="-5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Origination, </a:t>
            </a:r>
            <a:r>
              <a:rPr sz="1000" b="1" spc="-5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Outgoing </a:t>
            </a:r>
            <a:r>
              <a:rPr sz="1000" b="1" spc="-5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Whitelist)  </a:t>
            </a:r>
            <a:r>
              <a:rPr sz="1000" b="1" spc="-6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Выборочный </a:t>
            </a:r>
            <a:r>
              <a:rPr sz="1000" b="1" spc="-3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запрет </a:t>
            </a:r>
            <a:r>
              <a:rPr sz="1000" b="1" spc="-4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исходящих </a:t>
            </a:r>
            <a:r>
              <a:rPr sz="1000" b="1" spc="-6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вызовов  </a:t>
            </a:r>
            <a:r>
              <a:rPr sz="1000" b="1" spc="-7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(Selective </a:t>
            </a:r>
            <a:r>
              <a:rPr sz="1000" b="1" spc="-6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Call </a:t>
            </a:r>
            <a:r>
              <a:rPr sz="1000" b="1" spc="-5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Origination, </a:t>
            </a:r>
            <a:r>
              <a:rPr sz="1000" b="1" spc="-5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Outgoing </a:t>
            </a:r>
            <a:r>
              <a:rPr sz="1000" b="1" spc="-7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Blacklist)  </a:t>
            </a:r>
            <a:r>
              <a:rPr sz="1000" b="1" spc="-4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Уведомление </a:t>
            </a:r>
            <a:r>
              <a:rPr sz="1000" b="1" spc="-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 </a:t>
            </a:r>
            <a:r>
              <a:rPr sz="1000" b="1" spc="-4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пропущенных </a:t>
            </a:r>
            <a:r>
              <a:rPr sz="1000" b="1" spc="-6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вызовах  </a:t>
            </a:r>
            <a:r>
              <a:rPr sz="1000" b="1" spc="-4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Управление </a:t>
            </a:r>
            <a:r>
              <a:rPr sz="1000" b="1" spc="-5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дополнительными </a:t>
            </a:r>
            <a:r>
              <a:rPr sz="1000" b="1" spc="-6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услугамис  </a:t>
            </a:r>
            <a:r>
              <a:rPr sz="1000" b="1" spc="-6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телефона</a:t>
            </a:r>
            <a:r>
              <a:rPr sz="1000" b="1" spc="-14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000" b="1" spc="-4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абонента</a:t>
            </a:r>
            <a:endParaRPr sz="10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-5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Запись</a:t>
            </a:r>
            <a:r>
              <a:rPr sz="1000" b="1" spc="-13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000" b="1" spc="-5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разговоров</a:t>
            </a:r>
            <a:r>
              <a:rPr sz="1000" b="1" spc="-13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000" b="1" spc="-7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(Call</a:t>
            </a:r>
            <a:r>
              <a:rPr sz="1000" b="1" spc="-14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000" b="1" spc="-7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Recording)</a:t>
            </a:r>
            <a:endParaRPr sz="10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spc="-5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Запись</a:t>
            </a:r>
            <a:r>
              <a:rPr sz="1000" b="1" spc="-13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000" b="1" spc="-5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разговоров</a:t>
            </a:r>
            <a:r>
              <a:rPr sz="1000" b="1" spc="-13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000" b="1" spc="-6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</a:t>
            </a:r>
            <a:r>
              <a:rPr sz="1000" b="1" spc="-12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000" b="1" spc="-3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поддержкой</a:t>
            </a:r>
            <a:r>
              <a:rPr sz="1000" b="1" spc="-12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000" b="1" spc="-4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видео</a:t>
            </a:r>
            <a:endParaRPr sz="10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000" b="1" spc="-6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(Video </a:t>
            </a:r>
            <a:r>
              <a:rPr sz="1000" b="1" spc="-6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Call</a:t>
            </a:r>
            <a:r>
              <a:rPr sz="1000" b="1" spc="-21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000" b="1" spc="-7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Recording)</a:t>
            </a:r>
            <a:endParaRPr sz="10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spc="-7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Голосовая </a:t>
            </a:r>
            <a:r>
              <a:rPr sz="1000" b="1" spc="-3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почта</a:t>
            </a:r>
            <a:r>
              <a:rPr sz="1000" b="1" spc="-23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000" b="1" spc="-7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(Voice </a:t>
            </a:r>
            <a:r>
              <a:rPr sz="1000" b="1" spc="-4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Mail)</a:t>
            </a:r>
            <a:endParaRPr sz="10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marL="12700" marR="305435">
              <a:lnSpc>
                <a:spcPts val="1310"/>
              </a:lnSpc>
              <a:spcBef>
                <a:spcPts val="50"/>
              </a:spcBef>
            </a:pPr>
            <a:r>
              <a:rPr sz="1000" b="1" spc="-2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Индикация</a:t>
            </a:r>
            <a:r>
              <a:rPr sz="1000" b="1" spc="-13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000" b="1" spc="-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</a:t>
            </a:r>
            <a:r>
              <a:rPr sz="1000" b="1" spc="-14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000" b="1" spc="-2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наличии</a:t>
            </a:r>
            <a:r>
              <a:rPr sz="1000" b="1" spc="-13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000" b="1" spc="-7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голосовых</a:t>
            </a:r>
            <a:r>
              <a:rPr sz="1000" b="1" spc="-13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000" b="1" spc="-3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сообщений  </a:t>
            </a:r>
            <a:r>
              <a:rPr sz="1000" b="1" spc="-2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в</a:t>
            </a:r>
            <a:r>
              <a:rPr sz="1000" b="1" spc="-14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000" b="1" spc="-4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почтовом</a:t>
            </a:r>
            <a:r>
              <a:rPr sz="1000" b="1" spc="-13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000" b="1" spc="-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ящике</a:t>
            </a:r>
            <a:r>
              <a:rPr sz="1000" b="1" spc="-13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000" b="1" spc="-4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(MWI)</a:t>
            </a:r>
            <a:endParaRPr sz="10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z="1000" b="1" spc="-4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Отслеживание</a:t>
            </a:r>
            <a:r>
              <a:rPr sz="1000" b="1" spc="-12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000" b="1" spc="-6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состояния</a:t>
            </a:r>
            <a:r>
              <a:rPr sz="1000" b="1" spc="-12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000" b="1" spc="-4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абонента</a:t>
            </a:r>
            <a:r>
              <a:rPr sz="1000" b="1" spc="-12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000" b="1" spc="-10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(BLF)</a:t>
            </a:r>
            <a:endParaRPr sz="10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334873" y="1385569"/>
            <a:ext cx="48260" cy="50800"/>
          </a:xfrm>
          <a:custGeom>
            <a:avLst/>
            <a:gdLst/>
            <a:ahLst/>
            <a:cxnLst/>
            <a:rect l="l" t="t" r="r" b="b"/>
            <a:pathLst>
              <a:path w="48260" h="50800">
                <a:moveTo>
                  <a:pt x="42735" y="0"/>
                </a:moveTo>
                <a:lnTo>
                  <a:pt x="5003" y="0"/>
                </a:lnTo>
                <a:lnTo>
                  <a:pt x="0" y="5206"/>
                </a:lnTo>
                <a:lnTo>
                  <a:pt x="0" y="45212"/>
                </a:lnTo>
                <a:lnTo>
                  <a:pt x="5003" y="50545"/>
                </a:lnTo>
                <a:lnTo>
                  <a:pt x="42735" y="50545"/>
                </a:lnTo>
                <a:lnTo>
                  <a:pt x="47739" y="45212"/>
                </a:lnTo>
                <a:lnTo>
                  <a:pt x="47739" y="5206"/>
                </a:lnTo>
                <a:close/>
              </a:path>
            </a:pathLst>
          </a:custGeom>
          <a:solidFill>
            <a:srgbClr val="97C1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334873" y="1551686"/>
            <a:ext cx="48260" cy="50800"/>
          </a:xfrm>
          <a:custGeom>
            <a:avLst/>
            <a:gdLst/>
            <a:ahLst/>
            <a:cxnLst/>
            <a:rect l="l" t="t" r="r" b="b"/>
            <a:pathLst>
              <a:path w="48260" h="50800">
                <a:moveTo>
                  <a:pt x="42735" y="0"/>
                </a:moveTo>
                <a:lnTo>
                  <a:pt x="5003" y="0"/>
                </a:lnTo>
                <a:lnTo>
                  <a:pt x="0" y="5206"/>
                </a:lnTo>
                <a:lnTo>
                  <a:pt x="0" y="45212"/>
                </a:lnTo>
                <a:lnTo>
                  <a:pt x="5003" y="50546"/>
                </a:lnTo>
                <a:lnTo>
                  <a:pt x="42735" y="50546"/>
                </a:lnTo>
                <a:lnTo>
                  <a:pt x="47739" y="45212"/>
                </a:lnTo>
                <a:lnTo>
                  <a:pt x="47739" y="5206"/>
                </a:lnTo>
                <a:close/>
              </a:path>
            </a:pathLst>
          </a:custGeom>
          <a:solidFill>
            <a:srgbClr val="97C1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334873" y="1880870"/>
            <a:ext cx="48260" cy="50800"/>
          </a:xfrm>
          <a:custGeom>
            <a:avLst/>
            <a:gdLst/>
            <a:ahLst/>
            <a:cxnLst/>
            <a:rect l="l" t="t" r="r" b="b"/>
            <a:pathLst>
              <a:path w="48260" h="50800">
                <a:moveTo>
                  <a:pt x="42735" y="0"/>
                </a:moveTo>
                <a:lnTo>
                  <a:pt x="5003" y="0"/>
                </a:lnTo>
                <a:lnTo>
                  <a:pt x="0" y="5206"/>
                </a:lnTo>
                <a:lnTo>
                  <a:pt x="0" y="45212"/>
                </a:lnTo>
                <a:lnTo>
                  <a:pt x="5003" y="50545"/>
                </a:lnTo>
                <a:lnTo>
                  <a:pt x="42735" y="50545"/>
                </a:lnTo>
                <a:lnTo>
                  <a:pt x="47739" y="45212"/>
                </a:lnTo>
                <a:lnTo>
                  <a:pt x="47739" y="5206"/>
                </a:lnTo>
                <a:close/>
              </a:path>
            </a:pathLst>
          </a:custGeom>
          <a:solidFill>
            <a:srgbClr val="97C1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334873" y="2046985"/>
            <a:ext cx="48260" cy="50800"/>
          </a:xfrm>
          <a:custGeom>
            <a:avLst/>
            <a:gdLst/>
            <a:ahLst/>
            <a:cxnLst/>
            <a:rect l="l" t="t" r="r" b="b"/>
            <a:pathLst>
              <a:path w="48260" h="50800">
                <a:moveTo>
                  <a:pt x="42735" y="0"/>
                </a:moveTo>
                <a:lnTo>
                  <a:pt x="5003" y="0"/>
                </a:lnTo>
                <a:lnTo>
                  <a:pt x="0" y="5206"/>
                </a:lnTo>
                <a:lnTo>
                  <a:pt x="0" y="45212"/>
                </a:lnTo>
                <a:lnTo>
                  <a:pt x="5003" y="50546"/>
                </a:lnTo>
                <a:lnTo>
                  <a:pt x="42735" y="50546"/>
                </a:lnTo>
                <a:lnTo>
                  <a:pt x="47739" y="45212"/>
                </a:lnTo>
                <a:lnTo>
                  <a:pt x="47739" y="5206"/>
                </a:lnTo>
                <a:close/>
              </a:path>
            </a:pathLst>
          </a:custGeom>
          <a:solidFill>
            <a:srgbClr val="97C1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334873" y="2211577"/>
            <a:ext cx="48260" cy="50800"/>
          </a:xfrm>
          <a:custGeom>
            <a:avLst/>
            <a:gdLst/>
            <a:ahLst/>
            <a:cxnLst/>
            <a:rect l="l" t="t" r="r" b="b"/>
            <a:pathLst>
              <a:path w="48260" h="50800">
                <a:moveTo>
                  <a:pt x="42735" y="0"/>
                </a:moveTo>
                <a:lnTo>
                  <a:pt x="5003" y="0"/>
                </a:lnTo>
                <a:lnTo>
                  <a:pt x="0" y="5207"/>
                </a:lnTo>
                <a:lnTo>
                  <a:pt x="0" y="45212"/>
                </a:lnTo>
                <a:lnTo>
                  <a:pt x="5003" y="50546"/>
                </a:lnTo>
                <a:lnTo>
                  <a:pt x="42735" y="50546"/>
                </a:lnTo>
                <a:lnTo>
                  <a:pt x="47739" y="45212"/>
                </a:lnTo>
                <a:lnTo>
                  <a:pt x="47739" y="5207"/>
                </a:lnTo>
                <a:close/>
              </a:path>
            </a:pathLst>
          </a:custGeom>
          <a:solidFill>
            <a:srgbClr val="97C1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334873" y="2376170"/>
            <a:ext cx="48260" cy="50800"/>
          </a:xfrm>
          <a:custGeom>
            <a:avLst/>
            <a:gdLst/>
            <a:ahLst/>
            <a:cxnLst/>
            <a:rect l="l" t="t" r="r" b="b"/>
            <a:pathLst>
              <a:path w="48260" h="50800">
                <a:moveTo>
                  <a:pt x="42735" y="0"/>
                </a:moveTo>
                <a:lnTo>
                  <a:pt x="5003" y="0"/>
                </a:lnTo>
                <a:lnTo>
                  <a:pt x="0" y="5206"/>
                </a:lnTo>
                <a:lnTo>
                  <a:pt x="0" y="45212"/>
                </a:lnTo>
                <a:lnTo>
                  <a:pt x="5003" y="50545"/>
                </a:lnTo>
                <a:lnTo>
                  <a:pt x="42735" y="50545"/>
                </a:lnTo>
                <a:lnTo>
                  <a:pt x="47739" y="45212"/>
                </a:lnTo>
                <a:lnTo>
                  <a:pt x="47739" y="5206"/>
                </a:lnTo>
                <a:close/>
              </a:path>
            </a:pathLst>
          </a:custGeom>
          <a:solidFill>
            <a:srgbClr val="97C1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334873" y="2542285"/>
            <a:ext cx="48260" cy="50800"/>
          </a:xfrm>
          <a:custGeom>
            <a:avLst/>
            <a:gdLst/>
            <a:ahLst/>
            <a:cxnLst/>
            <a:rect l="l" t="t" r="r" b="b"/>
            <a:pathLst>
              <a:path w="48260" h="50800">
                <a:moveTo>
                  <a:pt x="42735" y="0"/>
                </a:moveTo>
                <a:lnTo>
                  <a:pt x="5003" y="0"/>
                </a:lnTo>
                <a:lnTo>
                  <a:pt x="0" y="5206"/>
                </a:lnTo>
                <a:lnTo>
                  <a:pt x="0" y="45212"/>
                </a:lnTo>
                <a:lnTo>
                  <a:pt x="5003" y="50546"/>
                </a:lnTo>
                <a:lnTo>
                  <a:pt x="42735" y="50546"/>
                </a:lnTo>
                <a:lnTo>
                  <a:pt x="47739" y="45212"/>
                </a:lnTo>
                <a:lnTo>
                  <a:pt x="47739" y="5206"/>
                </a:lnTo>
                <a:close/>
              </a:path>
            </a:pathLst>
          </a:custGeom>
          <a:solidFill>
            <a:srgbClr val="97C1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8190610" y="1122299"/>
            <a:ext cx="48260" cy="50800"/>
          </a:xfrm>
          <a:custGeom>
            <a:avLst/>
            <a:gdLst/>
            <a:ahLst/>
            <a:cxnLst/>
            <a:rect l="l" t="t" r="r" b="b"/>
            <a:pathLst>
              <a:path w="48259" h="50800">
                <a:moveTo>
                  <a:pt x="42672" y="0"/>
                </a:moveTo>
                <a:lnTo>
                  <a:pt x="4953" y="0"/>
                </a:lnTo>
                <a:lnTo>
                  <a:pt x="0" y="5206"/>
                </a:lnTo>
                <a:lnTo>
                  <a:pt x="0" y="45212"/>
                </a:lnTo>
                <a:lnTo>
                  <a:pt x="4953" y="50546"/>
                </a:lnTo>
                <a:lnTo>
                  <a:pt x="42672" y="50546"/>
                </a:lnTo>
                <a:lnTo>
                  <a:pt x="47752" y="45212"/>
                </a:lnTo>
                <a:lnTo>
                  <a:pt x="47752" y="5206"/>
                </a:lnTo>
                <a:close/>
              </a:path>
            </a:pathLst>
          </a:custGeom>
          <a:solidFill>
            <a:srgbClr val="97C1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8190610" y="1288414"/>
            <a:ext cx="48260" cy="50800"/>
          </a:xfrm>
          <a:custGeom>
            <a:avLst/>
            <a:gdLst/>
            <a:ahLst/>
            <a:cxnLst/>
            <a:rect l="l" t="t" r="r" b="b"/>
            <a:pathLst>
              <a:path w="48259" h="50800">
                <a:moveTo>
                  <a:pt x="42672" y="0"/>
                </a:moveTo>
                <a:lnTo>
                  <a:pt x="4953" y="0"/>
                </a:lnTo>
                <a:lnTo>
                  <a:pt x="0" y="5207"/>
                </a:lnTo>
                <a:lnTo>
                  <a:pt x="0" y="45212"/>
                </a:lnTo>
                <a:lnTo>
                  <a:pt x="4953" y="50546"/>
                </a:lnTo>
                <a:lnTo>
                  <a:pt x="42672" y="50546"/>
                </a:lnTo>
                <a:lnTo>
                  <a:pt x="47752" y="45212"/>
                </a:lnTo>
                <a:lnTo>
                  <a:pt x="47752" y="5207"/>
                </a:lnTo>
                <a:close/>
              </a:path>
            </a:pathLst>
          </a:custGeom>
          <a:solidFill>
            <a:srgbClr val="97C1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8190610" y="1453007"/>
            <a:ext cx="48260" cy="50800"/>
          </a:xfrm>
          <a:custGeom>
            <a:avLst/>
            <a:gdLst/>
            <a:ahLst/>
            <a:cxnLst/>
            <a:rect l="l" t="t" r="r" b="b"/>
            <a:pathLst>
              <a:path w="48259" h="50800">
                <a:moveTo>
                  <a:pt x="42672" y="0"/>
                </a:moveTo>
                <a:lnTo>
                  <a:pt x="4953" y="0"/>
                </a:lnTo>
                <a:lnTo>
                  <a:pt x="0" y="5206"/>
                </a:lnTo>
                <a:lnTo>
                  <a:pt x="0" y="45212"/>
                </a:lnTo>
                <a:lnTo>
                  <a:pt x="4953" y="50545"/>
                </a:lnTo>
                <a:lnTo>
                  <a:pt x="42672" y="50545"/>
                </a:lnTo>
                <a:lnTo>
                  <a:pt x="47752" y="45212"/>
                </a:lnTo>
                <a:lnTo>
                  <a:pt x="47752" y="5206"/>
                </a:lnTo>
                <a:close/>
              </a:path>
            </a:pathLst>
          </a:custGeom>
          <a:solidFill>
            <a:srgbClr val="97C1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8190610" y="1617599"/>
            <a:ext cx="48260" cy="50800"/>
          </a:xfrm>
          <a:custGeom>
            <a:avLst/>
            <a:gdLst/>
            <a:ahLst/>
            <a:cxnLst/>
            <a:rect l="l" t="t" r="r" b="b"/>
            <a:pathLst>
              <a:path w="48259" h="50800">
                <a:moveTo>
                  <a:pt x="42672" y="0"/>
                </a:moveTo>
                <a:lnTo>
                  <a:pt x="4953" y="0"/>
                </a:lnTo>
                <a:lnTo>
                  <a:pt x="0" y="5206"/>
                </a:lnTo>
                <a:lnTo>
                  <a:pt x="0" y="45212"/>
                </a:lnTo>
                <a:lnTo>
                  <a:pt x="4953" y="50546"/>
                </a:lnTo>
                <a:lnTo>
                  <a:pt x="42672" y="50546"/>
                </a:lnTo>
                <a:lnTo>
                  <a:pt x="47752" y="45212"/>
                </a:lnTo>
                <a:lnTo>
                  <a:pt x="47752" y="5206"/>
                </a:lnTo>
                <a:close/>
              </a:path>
            </a:pathLst>
          </a:custGeom>
          <a:solidFill>
            <a:srgbClr val="97C1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8190610" y="1783714"/>
            <a:ext cx="48260" cy="50800"/>
          </a:xfrm>
          <a:custGeom>
            <a:avLst/>
            <a:gdLst/>
            <a:ahLst/>
            <a:cxnLst/>
            <a:rect l="l" t="t" r="r" b="b"/>
            <a:pathLst>
              <a:path w="48259" h="50800">
                <a:moveTo>
                  <a:pt x="42672" y="0"/>
                </a:moveTo>
                <a:lnTo>
                  <a:pt x="4953" y="0"/>
                </a:lnTo>
                <a:lnTo>
                  <a:pt x="0" y="5207"/>
                </a:lnTo>
                <a:lnTo>
                  <a:pt x="0" y="45212"/>
                </a:lnTo>
                <a:lnTo>
                  <a:pt x="4953" y="50546"/>
                </a:lnTo>
                <a:lnTo>
                  <a:pt x="42672" y="50546"/>
                </a:lnTo>
                <a:lnTo>
                  <a:pt x="47752" y="45212"/>
                </a:lnTo>
                <a:lnTo>
                  <a:pt x="47752" y="5207"/>
                </a:lnTo>
                <a:close/>
              </a:path>
            </a:pathLst>
          </a:custGeom>
          <a:solidFill>
            <a:srgbClr val="97C1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8190610" y="1948307"/>
            <a:ext cx="48260" cy="50800"/>
          </a:xfrm>
          <a:custGeom>
            <a:avLst/>
            <a:gdLst/>
            <a:ahLst/>
            <a:cxnLst/>
            <a:rect l="l" t="t" r="r" b="b"/>
            <a:pathLst>
              <a:path w="48259" h="50800">
                <a:moveTo>
                  <a:pt x="42672" y="0"/>
                </a:moveTo>
                <a:lnTo>
                  <a:pt x="4953" y="0"/>
                </a:lnTo>
                <a:lnTo>
                  <a:pt x="0" y="5206"/>
                </a:lnTo>
                <a:lnTo>
                  <a:pt x="0" y="45212"/>
                </a:lnTo>
                <a:lnTo>
                  <a:pt x="4953" y="50545"/>
                </a:lnTo>
                <a:lnTo>
                  <a:pt x="42672" y="50545"/>
                </a:lnTo>
                <a:lnTo>
                  <a:pt x="47752" y="45212"/>
                </a:lnTo>
                <a:lnTo>
                  <a:pt x="47752" y="5206"/>
                </a:lnTo>
                <a:close/>
              </a:path>
            </a:pathLst>
          </a:custGeom>
          <a:solidFill>
            <a:srgbClr val="97C1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8190610" y="2112898"/>
            <a:ext cx="48260" cy="50800"/>
          </a:xfrm>
          <a:custGeom>
            <a:avLst/>
            <a:gdLst/>
            <a:ahLst/>
            <a:cxnLst/>
            <a:rect l="l" t="t" r="r" b="b"/>
            <a:pathLst>
              <a:path w="48259" h="50800">
                <a:moveTo>
                  <a:pt x="42672" y="0"/>
                </a:moveTo>
                <a:lnTo>
                  <a:pt x="4953" y="0"/>
                </a:lnTo>
                <a:lnTo>
                  <a:pt x="0" y="5206"/>
                </a:lnTo>
                <a:lnTo>
                  <a:pt x="0" y="45212"/>
                </a:lnTo>
                <a:lnTo>
                  <a:pt x="4953" y="50546"/>
                </a:lnTo>
                <a:lnTo>
                  <a:pt x="42672" y="50546"/>
                </a:lnTo>
                <a:lnTo>
                  <a:pt x="47752" y="45212"/>
                </a:lnTo>
                <a:lnTo>
                  <a:pt x="47752" y="5206"/>
                </a:lnTo>
                <a:close/>
              </a:path>
            </a:pathLst>
          </a:custGeom>
          <a:solidFill>
            <a:srgbClr val="97C1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8190610" y="2443607"/>
            <a:ext cx="48260" cy="50800"/>
          </a:xfrm>
          <a:custGeom>
            <a:avLst/>
            <a:gdLst/>
            <a:ahLst/>
            <a:cxnLst/>
            <a:rect l="l" t="t" r="r" b="b"/>
            <a:pathLst>
              <a:path w="48259" h="50800">
                <a:moveTo>
                  <a:pt x="42672" y="0"/>
                </a:moveTo>
                <a:lnTo>
                  <a:pt x="4953" y="0"/>
                </a:lnTo>
                <a:lnTo>
                  <a:pt x="0" y="5206"/>
                </a:lnTo>
                <a:lnTo>
                  <a:pt x="0" y="45212"/>
                </a:lnTo>
                <a:lnTo>
                  <a:pt x="4953" y="50545"/>
                </a:lnTo>
                <a:lnTo>
                  <a:pt x="42672" y="50545"/>
                </a:lnTo>
                <a:lnTo>
                  <a:pt x="47752" y="45212"/>
                </a:lnTo>
                <a:lnTo>
                  <a:pt x="47752" y="5206"/>
                </a:lnTo>
                <a:close/>
              </a:path>
            </a:pathLst>
          </a:custGeom>
          <a:solidFill>
            <a:srgbClr val="97C1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8190610" y="2608198"/>
            <a:ext cx="48260" cy="50800"/>
          </a:xfrm>
          <a:custGeom>
            <a:avLst/>
            <a:gdLst/>
            <a:ahLst/>
            <a:cxnLst/>
            <a:rect l="l" t="t" r="r" b="b"/>
            <a:pathLst>
              <a:path w="48259" h="50800">
                <a:moveTo>
                  <a:pt x="42672" y="0"/>
                </a:moveTo>
                <a:lnTo>
                  <a:pt x="4953" y="0"/>
                </a:lnTo>
                <a:lnTo>
                  <a:pt x="0" y="5206"/>
                </a:lnTo>
                <a:lnTo>
                  <a:pt x="0" y="45212"/>
                </a:lnTo>
                <a:lnTo>
                  <a:pt x="4953" y="50546"/>
                </a:lnTo>
                <a:lnTo>
                  <a:pt x="42672" y="50546"/>
                </a:lnTo>
                <a:lnTo>
                  <a:pt x="47752" y="45212"/>
                </a:lnTo>
                <a:lnTo>
                  <a:pt x="47752" y="5206"/>
                </a:lnTo>
                <a:close/>
              </a:path>
            </a:pathLst>
          </a:custGeom>
          <a:solidFill>
            <a:srgbClr val="97C1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8190610" y="2774314"/>
            <a:ext cx="48260" cy="50800"/>
          </a:xfrm>
          <a:custGeom>
            <a:avLst/>
            <a:gdLst/>
            <a:ahLst/>
            <a:cxnLst/>
            <a:rect l="l" t="t" r="r" b="b"/>
            <a:pathLst>
              <a:path w="48259" h="50800">
                <a:moveTo>
                  <a:pt x="42672" y="0"/>
                </a:moveTo>
                <a:lnTo>
                  <a:pt x="4953" y="0"/>
                </a:lnTo>
                <a:lnTo>
                  <a:pt x="0" y="5207"/>
                </a:lnTo>
                <a:lnTo>
                  <a:pt x="0" y="45212"/>
                </a:lnTo>
                <a:lnTo>
                  <a:pt x="4953" y="50546"/>
                </a:lnTo>
                <a:lnTo>
                  <a:pt x="42672" y="50546"/>
                </a:lnTo>
                <a:lnTo>
                  <a:pt x="47752" y="45212"/>
                </a:lnTo>
                <a:lnTo>
                  <a:pt x="47752" y="5207"/>
                </a:lnTo>
                <a:close/>
              </a:path>
            </a:pathLst>
          </a:custGeom>
          <a:solidFill>
            <a:srgbClr val="97C1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8190610" y="2938907"/>
            <a:ext cx="48260" cy="50800"/>
          </a:xfrm>
          <a:custGeom>
            <a:avLst/>
            <a:gdLst/>
            <a:ahLst/>
            <a:cxnLst/>
            <a:rect l="l" t="t" r="r" b="b"/>
            <a:pathLst>
              <a:path w="48259" h="50800">
                <a:moveTo>
                  <a:pt x="42672" y="0"/>
                </a:moveTo>
                <a:lnTo>
                  <a:pt x="4953" y="0"/>
                </a:lnTo>
                <a:lnTo>
                  <a:pt x="0" y="5206"/>
                </a:lnTo>
                <a:lnTo>
                  <a:pt x="0" y="45212"/>
                </a:lnTo>
                <a:lnTo>
                  <a:pt x="4953" y="50545"/>
                </a:lnTo>
                <a:lnTo>
                  <a:pt x="42672" y="50545"/>
                </a:lnTo>
                <a:lnTo>
                  <a:pt x="47752" y="45212"/>
                </a:lnTo>
                <a:lnTo>
                  <a:pt x="47752" y="5206"/>
                </a:lnTo>
                <a:close/>
              </a:path>
            </a:pathLst>
          </a:custGeom>
          <a:solidFill>
            <a:srgbClr val="97C1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8190610" y="3103498"/>
            <a:ext cx="48260" cy="50800"/>
          </a:xfrm>
          <a:custGeom>
            <a:avLst/>
            <a:gdLst/>
            <a:ahLst/>
            <a:cxnLst/>
            <a:rect l="l" t="t" r="r" b="b"/>
            <a:pathLst>
              <a:path w="48259" h="50800">
                <a:moveTo>
                  <a:pt x="42672" y="0"/>
                </a:moveTo>
                <a:lnTo>
                  <a:pt x="4953" y="0"/>
                </a:lnTo>
                <a:lnTo>
                  <a:pt x="0" y="5206"/>
                </a:lnTo>
                <a:lnTo>
                  <a:pt x="0" y="45212"/>
                </a:lnTo>
                <a:lnTo>
                  <a:pt x="4953" y="50546"/>
                </a:lnTo>
                <a:lnTo>
                  <a:pt x="42672" y="50546"/>
                </a:lnTo>
                <a:lnTo>
                  <a:pt x="47752" y="45212"/>
                </a:lnTo>
                <a:lnTo>
                  <a:pt x="47752" y="5206"/>
                </a:lnTo>
                <a:close/>
              </a:path>
            </a:pathLst>
          </a:custGeom>
          <a:solidFill>
            <a:srgbClr val="97C1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8190610" y="3269615"/>
            <a:ext cx="48260" cy="50800"/>
          </a:xfrm>
          <a:custGeom>
            <a:avLst/>
            <a:gdLst/>
            <a:ahLst/>
            <a:cxnLst/>
            <a:rect l="l" t="t" r="r" b="b"/>
            <a:pathLst>
              <a:path w="48259" h="50800">
                <a:moveTo>
                  <a:pt x="42672" y="0"/>
                </a:moveTo>
                <a:lnTo>
                  <a:pt x="4953" y="0"/>
                </a:lnTo>
                <a:lnTo>
                  <a:pt x="0" y="5207"/>
                </a:lnTo>
                <a:lnTo>
                  <a:pt x="0" y="45212"/>
                </a:lnTo>
                <a:lnTo>
                  <a:pt x="4953" y="50546"/>
                </a:lnTo>
                <a:lnTo>
                  <a:pt x="42672" y="50546"/>
                </a:lnTo>
                <a:lnTo>
                  <a:pt x="47752" y="45212"/>
                </a:lnTo>
                <a:lnTo>
                  <a:pt x="47752" y="5207"/>
                </a:lnTo>
                <a:close/>
              </a:path>
            </a:pathLst>
          </a:custGeom>
          <a:solidFill>
            <a:srgbClr val="97C1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8190610" y="3434079"/>
            <a:ext cx="48260" cy="50800"/>
          </a:xfrm>
          <a:custGeom>
            <a:avLst/>
            <a:gdLst/>
            <a:ahLst/>
            <a:cxnLst/>
            <a:rect l="l" t="t" r="r" b="b"/>
            <a:pathLst>
              <a:path w="48259" h="50800">
                <a:moveTo>
                  <a:pt x="42672" y="0"/>
                </a:moveTo>
                <a:lnTo>
                  <a:pt x="4953" y="0"/>
                </a:lnTo>
                <a:lnTo>
                  <a:pt x="0" y="5334"/>
                </a:lnTo>
                <a:lnTo>
                  <a:pt x="0" y="45339"/>
                </a:lnTo>
                <a:lnTo>
                  <a:pt x="4953" y="50673"/>
                </a:lnTo>
                <a:lnTo>
                  <a:pt x="42672" y="50673"/>
                </a:lnTo>
                <a:lnTo>
                  <a:pt x="47752" y="45339"/>
                </a:lnTo>
                <a:lnTo>
                  <a:pt x="47752" y="5334"/>
                </a:lnTo>
                <a:close/>
              </a:path>
            </a:pathLst>
          </a:custGeom>
          <a:solidFill>
            <a:srgbClr val="97C1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8190610" y="3764915"/>
            <a:ext cx="48260" cy="50800"/>
          </a:xfrm>
          <a:custGeom>
            <a:avLst/>
            <a:gdLst/>
            <a:ahLst/>
            <a:cxnLst/>
            <a:rect l="l" t="t" r="r" b="b"/>
            <a:pathLst>
              <a:path w="48259" h="50800">
                <a:moveTo>
                  <a:pt x="42672" y="0"/>
                </a:moveTo>
                <a:lnTo>
                  <a:pt x="4953" y="0"/>
                </a:lnTo>
                <a:lnTo>
                  <a:pt x="0" y="5207"/>
                </a:lnTo>
                <a:lnTo>
                  <a:pt x="0" y="45212"/>
                </a:lnTo>
                <a:lnTo>
                  <a:pt x="4953" y="50546"/>
                </a:lnTo>
                <a:lnTo>
                  <a:pt x="42672" y="50546"/>
                </a:lnTo>
                <a:lnTo>
                  <a:pt x="47752" y="45212"/>
                </a:lnTo>
                <a:lnTo>
                  <a:pt x="47752" y="5207"/>
                </a:lnTo>
                <a:close/>
              </a:path>
            </a:pathLst>
          </a:custGeom>
          <a:solidFill>
            <a:srgbClr val="97C1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8190610" y="4094098"/>
            <a:ext cx="48260" cy="50800"/>
          </a:xfrm>
          <a:custGeom>
            <a:avLst/>
            <a:gdLst/>
            <a:ahLst/>
            <a:cxnLst/>
            <a:rect l="l" t="t" r="r" b="b"/>
            <a:pathLst>
              <a:path w="48259" h="50800">
                <a:moveTo>
                  <a:pt x="42672" y="0"/>
                </a:moveTo>
                <a:lnTo>
                  <a:pt x="4953" y="0"/>
                </a:lnTo>
                <a:lnTo>
                  <a:pt x="0" y="5206"/>
                </a:lnTo>
                <a:lnTo>
                  <a:pt x="0" y="45212"/>
                </a:lnTo>
                <a:lnTo>
                  <a:pt x="4953" y="50545"/>
                </a:lnTo>
                <a:lnTo>
                  <a:pt x="42672" y="50545"/>
                </a:lnTo>
                <a:lnTo>
                  <a:pt x="47752" y="45212"/>
                </a:lnTo>
                <a:lnTo>
                  <a:pt x="47752" y="5206"/>
                </a:lnTo>
                <a:close/>
              </a:path>
            </a:pathLst>
          </a:custGeom>
          <a:solidFill>
            <a:srgbClr val="97C1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8190610" y="4260215"/>
            <a:ext cx="48260" cy="50800"/>
          </a:xfrm>
          <a:custGeom>
            <a:avLst/>
            <a:gdLst/>
            <a:ahLst/>
            <a:cxnLst/>
            <a:rect l="l" t="t" r="r" b="b"/>
            <a:pathLst>
              <a:path w="48259" h="50800">
                <a:moveTo>
                  <a:pt x="42672" y="0"/>
                </a:moveTo>
                <a:lnTo>
                  <a:pt x="4953" y="0"/>
                </a:lnTo>
                <a:lnTo>
                  <a:pt x="0" y="5207"/>
                </a:lnTo>
                <a:lnTo>
                  <a:pt x="0" y="45212"/>
                </a:lnTo>
                <a:lnTo>
                  <a:pt x="4953" y="50546"/>
                </a:lnTo>
                <a:lnTo>
                  <a:pt x="42672" y="50546"/>
                </a:lnTo>
                <a:lnTo>
                  <a:pt x="47752" y="45212"/>
                </a:lnTo>
                <a:lnTo>
                  <a:pt x="47752" y="5207"/>
                </a:lnTo>
                <a:close/>
              </a:path>
            </a:pathLst>
          </a:custGeom>
          <a:solidFill>
            <a:srgbClr val="97C1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8190610" y="4424679"/>
            <a:ext cx="48260" cy="50800"/>
          </a:xfrm>
          <a:custGeom>
            <a:avLst/>
            <a:gdLst/>
            <a:ahLst/>
            <a:cxnLst/>
            <a:rect l="l" t="t" r="r" b="b"/>
            <a:pathLst>
              <a:path w="48259" h="50800">
                <a:moveTo>
                  <a:pt x="42672" y="0"/>
                </a:moveTo>
                <a:lnTo>
                  <a:pt x="4953" y="0"/>
                </a:lnTo>
                <a:lnTo>
                  <a:pt x="0" y="5334"/>
                </a:lnTo>
                <a:lnTo>
                  <a:pt x="0" y="45339"/>
                </a:lnTo>
                <a:lnTo>
                  <a:pt x="4953" y="50673"/>
                </a:lnTo>
                <a:lnTo>
                  <a:pt x="42672" y="50673"/>
                </a:lnTo>
                <a:lnTo>
                  <a:pt x="47752" y="45339"/>
                </a:lnTo>
                <a:lnTo>
                  <a:pt x="47752" y="5334"/>
                </a:lnTo>
                <a:close/>
              </a:path>
            </a:pathLst>
          </a:custGeom>
          <a:solidFill>
            <a:srgbClr val="97C1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8190610" y="4755515"/>
            <a:ext cx="48260" cy="50800"/>
          </a:xfrm>
          <a:custGeom>
            <a:avLst/>
            <a:gdLst/>
            <a:ahLst/>
            <a:cxnLst/>
            <a:rect l="l" t="t" r="r" b="b"/>
            <a:pathLst>
              <a:path w="48259" h="50800">
                <a:moveTo>
                  <a:pt x="42672" y="0"/>
                </a:moveTo>
                <a:lnTo>
                  <a:pt x="4953" y="0"/>
                </a:lnTo>
                <a:lnTo>
                  <a:pt x="0" y="5207"/>
                </a:lnTo>
                <a:lnTo>
                  <a:pt x="0" y="45212"/>
                </a:lnTo>
                <a:lnTo>
                  <a:pt x="4953" y="50546"/>
                </a:lnTo>
                <a:lnTo>
                  <a:pt x="42672" y="50546"/>
                </a:lnTo>
                <a:lnTo>
                  <a:pt x="47752" y="45212"/>
                </a:lnTo>
                <a:lnTo>
                  <a:pt x="47752" y="5207"/>
                </a:lnTo>
                <a:close/>
              </a:path>
            </a:pathLst>
          </a:custGeom>
          <a:solidFill>
            <a:srgbClr val="97C1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8190610" y="5084571"/>
            <a:ext cx="48260" cy="50800"/>
          </a:xfrm>
          <a:custGeom>
            <a:avLst/>
            <a:gdLst/>
            <a:ahLst/>
            <a:cxnLst/>
            <a:rect l="l" t="t" r="r" b="b"/>
            <a:pathLst>
              <a:path w="48259" h="50800">
                <a:moveTo>
                  <a:pt x="42672" y="0"/>
                </a:moveTo>
                <a:lnTo>
                  <a:pt x="4953" y="0"/>
                </a:lnTo>
                <a:lnTo>
                  <a:pt x="0" y="5333"/>
                </a:lnTo>
                <a:lnTo>
                  <a:pt x="0" y="45338"/>
                </a:lnTo>
                <a:lnTo>
                  <a:pt x="4953" y="50672"/>
                </a:lnTo>
                <a:lnTo>
                  <a:pt x="42672" y="50672"/>
                </a:lnTo>
                <a:lnTo>
                  <a:pt x="47752" y="45338"/>
                </a:lnTo>
                <a:lnTo>
                  <a:pt x="47752" y="5333"/>
                </a:lnTo>
                <a:close/>
              </a:path>
            </a:pathLst>
          </a:custGeom>
          <a:solidFill>
            <a:srgbClr val="97C1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8190610" y="5250815"/>
            <a:ext cx="48260" cy="50800"/>
          </a:xfrm>
          <a:custGeom>
            <a:avLst/>
            <a:gdLst/>
            <a:ahLst/>
            <a:cxnLst/>
            <a:rect l="l" t="t" r="r" b="b"/>
            <a:pathLst>
              <a:path w="48259" h="50800">
                <a:moveTo>
                  <a:pt x="42672" y="0"/>
                </a:moveTo>
                <a:lnTo>
                  <a:pt x="4953" y="0"/>
                </a:lnTo>
                <a:lnTo>
                  <a:pt x="0" y="5207"/>
                </a:lnTo>
                <a:lnTo>
                  <a:pt x="0" y="45212"/>
                </a:lnTo>
                <a:lnTo>
                  <a:pt x="4953" y="50546"/>
                </a:lnTo>
                <a:lnTo>
                  <a:pt x="42672" y="50546"/>
                </a:lnTo>
                <a:lnTo>
                  <a:pt x="47752" y="45212"/>
                </a:lnTo>
                <a:lnTo>
                  <a:pt x="47752" y="5207"/>
                </a:lnTo>
                <a:close/>
              </a:path>
            </a:pathLst>
          </a:custGeom>
          <a:solidFill>
            <a:srgbClr val="97C1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8190610" y="5415407"/>
            <a:ext cx="48260" cy="50800"/>
          </a:xfrm>
          <a:custGeom>
            <a:avLst/>
            <a:gdLst/>
            <a:ahLst/>
            <a:cxnLst/>
            <a:rect l="l" t="t" r="r" b="b"/>
            <a:pathLst>
              <a:path w="48259" h="50800">
                <a:moveTo>
                  <a:pt x="42672" y="0"/>
                </a:moveTo>
                <a:lnTo>
                  <a:pt x="4953" y="0"/>
                </a:lnTo>
                <a:lnTo>
                  <a:pt x="0" y="5207"/>
                </a:lnTo>
                <a:lnTo>
                  <a:pt x="0" y="45212"/>
                </a:lnTo>
                <a:lnTo>
                  <a:pt x="4953" y="50546"/>
                </a:lnTo>
                <a:lnTo>
                  <a:pt x="42672" y="50546"/>
                </a:lnTo>
                <a:lnTo>
                  <a:pt x="47752" y="45212"/>
                </a:lnTo>
                <a:lnTo>
                  <a:pt x="47752" y="5207"/>
                </a:lnTo>
                <a:close/>
              </a:path>
            </a:pathLst>
          </a:custGeom>
          <a:solidFill>
            <a:srgbClr val="97C1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 txBox="1"/>
          <p:nvPr/>
        </p:nvSpPr>
        <p:spPr>
          <a:xfrm>
            <a:off x="8356218" y="1023645"/>
            <a:ext cx="3619759" cy="450354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006475">
              <a:lnSpc>
                <a:spcPct val="109000"/>
              </a:lnSpc>
              <a:spcBef>
                <a:spcPts val="100"/>
              </a:spcBef>
            </a:pPr>
            <a:r>
              <a:rPr sz="1000" b="1" spc="-4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Определение </a:t>
            </a:r>
            <a:r>
              <a:rPr sz="1000" b="1" spc="-6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статуса </a:t>
            </a:r>
            <a:r>
              <a:rPr sz="1000" b="1" spc="-4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абонента</a:t>
            </a:r>
            <a:r>
              <a:rPr sz="1000" b="1" spc="-21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000" b="1" spc="-7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(Presence)  </a:t>
            </a:r>
            <a:r>
              <a:rPr sz="1000" b="1" spc="-4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Обратный</a:t>
            </a:r>
            <a:r>
              <a:rPr sz="1000" b="1" spc="-12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000" b="1" spc="-6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вызов</a:t>
            </a:r>
            <a:r>
              <a:rPr sz="1000" b="1" spc="-11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000" b="1" spc="-7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(Call</a:t>
            </a:r>
            <a:r>
              <a:rPr sz="1000" b="1" spc="-14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000" b="1" spc="-7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Back)</a:t>
            </a:r>
            <a:endParaRPr sz="10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spc="-6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Автодозвон </a:t>
            </a:r>
            <a:r>
              <a:rPr sz="1000" b="1" spc="-5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(Auto</a:t>
            </a:r>
            <a:r>
              <a:rPr sz="1000" b="1" spc="-17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000" b="1" spc="-6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Redial)</a:t>
            </a:r>
            <a:endParaRPr sz="10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spc="-6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Автодозвон</a:t>
            </a:r>
            <a:r>
              <a:rPr sz="1000" b="1" spc="-11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000" b="1" spc="-6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</a:t>
            </a:r>
            <a:r>
              <a:rPr sz="1000" b="1" spc="-14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000" b="1" spc="-4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обратным</a:t>
            </a:r>
            <a:r>
              <a:rPr sz="1000" b="1" spc="-10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000" b="1" spc="-6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вызовом</a:t>
            </a:r>
            <a:r>
              <a:rPr sz="1000" b="1" spc="-12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000" b="1" spc="-5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(Auto</a:t>
            </a:r>
            <a:r>
              <a:rPr sz="1000" b="1" spc="-13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000" b="1" spc="-6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Redial</a:t>
            </a:r>
            <a:r>
              <a:rPr sz="1000" b="1" spc="-13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000" b="1" spc="-2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with</a:t>
            </a:r>
            <a:r>
              <a:rPr sz="1000" b="1" spc="-13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000" b="1" spc="-7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Callback)</a:t>
            </a:r>
            <a:endParaRPr sz="10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marL="12700" marR="683895">
              <a:lnSpc>
                <a:spcPct val="108000"/>
              </a:lnSpc>
              <a:spcBef>
                <a:spcPts val="15"/>
              </a:spcBef>
            </a:pPr>
            <a:r>
              <a:rPr sz="1000" b="1" spc="-5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Повтор</a:t>
            </a:r>
            <a:r>
              <a:rPr sz="1000" b="1" spc="-13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000" b="1" spc="-5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последнего</a:t>
            </a:r>
            <a:r>
              <a:rPr sz="1000" b="1" spc="-11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000" b="1" spc="-4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набранного</a:t>
            </a:r>
            <a:r>
              <a:rPr sz="1000" b="1" spc="-12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000" b="1" spc="-3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номера</a:t>
            </a:r>
            <a:r>
              <a:rPr sz="1000" b="1" spc="-14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000" b="1" spc="-6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(Redial)  </a:t>
            </a:r>
            <a:r>
              <a:rPr sz="1000" b="1" spc="-8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Быстрый </a:t>
            </a:r>
            <a:r>
              <a:rPr sz="1000" b="1" spc="-4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набор</a:t>
            </a:r>
            <a:r>
              <a:rPr sz="1000" b="1" spc="-22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000" b="1" spc="-6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(Speed </a:t>
            </a:r>
            <a:r>
              <a:rPr sz="1000" b="1" spc="-5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Dial)</a:t>
            </a:r>
            <a:endParaRPr sz="10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spc="-1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Не</a:t>
            </a:r>
            <a:r>
              <a:rPr sz="1000" b="1" spc="-14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000" b="1" spc="-5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беспокоить</a:t>
            </a:r>
            <a:r>
              <a:rPr sz="1000" b="1" spc="-11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000" b="1" spc="-6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</a:t>
            </a:r>
            <a:r>
              <a:rPr sz="1000" b="1" spc="-14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000" b="1" spc="-3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опциональной</a:t>
            </a:r>
            <a:r>
              <a:rPr sz="1000" b="1" spc="-114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000" b="1" spc="-5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возможностью</a:t>
            </a:r>
            <a:endParaRPr sz="10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00" b="1" spc="-4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проигрывания</a:t>
            </a:r>
            <a:r>
              <a:rPr sz="1000" b="1" spc="-12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000" b="1" spc="-6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голосового</a:t>
            </a:r>
            <a:r>
              <a:rPr sz="1000" b="1" spc="-13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000" b="1" spc="-4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сообщения</a:t>
            </a:r>
            <a:r>
              <a:rPr sz="1000" b="1" spc="-11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000" b="1" spc="-4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(DND)</a:t>
            </a:r>
            <a:endParaRPr sz="10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-5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Будильник</a:t>
            </a:r>
            <a:r>
              <a:rPr sz="1000" b="1" spc="-12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000" b="1" spc="-5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(Alarm)</a:t>
            </a:r>
            <a:endParaRPr sz="10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marL="12700" marR="693420">
              <a:lnSpc>
                <a:spcPts val="1310"/>
              </a:lnSpc>
              <a:spcBef>
                <a:spcPts val="50"/>
              </a:spcBef>
            </a:pPr>
            <a:r>
              <a:rPr sz="1000" b="1" spc="-4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Отслеживание</a:t>
            </a:r>
            <a:r>
              <a:rPr sz="1000" b="1" spc="-13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000" b="1" spc="-4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злонамеренного</a:t>
            </a:r>
            <a:r>
              <a:rPr sz="1000" b="1" spc="-13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000" b="1" spc="-6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вызова</a:t>
            </a:r>
            <a:r>
              <a:rPr sz="1000" b="1" spc="-12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000" b="1" spc="-5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(MCID)  </a:t>
            </a:r>
            <a:r>
              <a:rPr sz="1000" b="1" spc="-3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Номер</a:t>
            </a:r>
            <a:r>
              <a:rPr sz="1000" b="1" spc="-12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000" b="1" spc="-3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моего</a:t>
            </a:r>
            <a:r>
              <a:rPr sz="1000" b="1" spc="-13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000" b="1" spc="-6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телефона</a:t>
            </a:r>
            <a:r>
              <a:rPr sz="1000" b="1" spc="-14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000" b="1" spc="-3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(My</a:t>
            </a:r>
            <a:r>
              <a:rPr sz="1000" b="1" spc="-114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000" b="1" spc="-2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Number)</a:t>
            </a:r>
            <a:endParaRPr sz="10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z="1000" b="1" spc="-2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Ограничение</a:t>
            </a:r>
            <a:r>
              <a:rPr sz="1000" b="1" spc="-114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000" b="1" spc="-4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исходящих</a:t>
            </a:r>
            <a:r>
              <a:rPr sz="1000" b="1" spc="-11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000" b="1" spc="-6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вызовов</a:t>
            </a:r>
            <a:r>
              <a:rPr sz="1000" b="1" spc="-12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000" b="1" spc="-10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(RBP)</a:t>
            </a:r>
            <a:endParaRPr sz="10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marL="12700" marR="311150">
              <a:lnSpc>
                <a:spcPts val="1310"/>
              </a:lnSpc>
              <a:spcBef>
                <a:spcPts val="50"/>
              </a:spcBef>
            </a:pPr>
            <a:r>
              <a:rPr sz="1000" b="1" spc="-4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Горячая/теплая </a:t>
            </a:r>
            <a:r>
              <a:rPr sz="1000" b="1" spc="-2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линия </a:t>
            </a:r>
            <a:r>
              <a:rPr sz="1000" b="1" spc="-4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(Hotline/Warmline)  </a:t>
            </a:r>
            <a:r>
              <a:rPr sz="1000" b="1" spc="-4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Авторизация</a:t>
            </a:r>
            <a:r>
              <a:rPr sz="1000" b="1" spc="-12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000" b="1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на</a:t>
            </a:r>
            <a:r>
              <a:rPr sz="1000" b="1" spc="-14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000" b="1" spc="-4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удаленном</a:t>
            </a:r>
            <a:r>
              <a:rPr sz="1000" b="1" spc="-10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000" b="1" spc="-6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телефоне</a:t>
            </a:r>
            <a:r>
              <a:rPr sz="1000" b="1" spc="-13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000" b="1" spc="-5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(Remote</a:t>
            </a:r>
            <a:r>
              <a:rPr sz="1000" b="1" spc="-12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000" b="1" spc="-4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phone)</a:t>
            </a:r>
            <a:endParaRPr sz="10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z="1000" b="1" spc="-6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Услуга</a:t>
            </a:r>
            <a:r>
              <a:rPr sz="1000" b="1" spc="-13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000" b="1" spc="-5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дублирования</a:t>
            </a:r>
            <a:r>
              <a:rPr sz="1000" b="1" spc="-10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000" b="1" spc="-4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входящего</a:t>
            </a:r>
            <a:r>
              <a:rPr sz="1000" b="1" spc="-12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000" b="1" spc="-6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вызова</a:t>
            </a:r>
            <a:r>
              <a:rPr sz="1000" b="1" spc="-13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000" b="1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на</a:t>
            </a:r>
            <a:r>
              <a:rPr sz="1000" b="1" spc="-14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000" b="1" spc="-4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дополни-</a:t>
            </a:r>
            <a:endParaRPr sz="10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spc="-4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тельный</a:t>
            </a:r>
            <a:r>
              <a:rPr sz="1000" b="1" spc="-13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000" b="1" spc="-1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внешний</a:t>
            </a:r>
            <a:r>
              <a:rPr sz="1000" b="1" spc="-14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000" b="1" spc="-1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или</a:t>
            </a:r>
            <a:r>
              <a:rPr sz="1000" b="1" spc="-13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000" b="1" spc="-3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внутренний</a:t>
            </a:r>
            <a:r>
              <a:rPr sz="1000" b="1" spc="-13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000" b="1" spc="-3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номер</a:t>
            </a:r>
            <a:r>
              <a:rPr sz="1000" b="1" spc="-12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000" b="1" spc="-7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(FlexiCall)</a:t>
            </a:r>
            <a:endParaRPr sz="10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marL="12700" marR="784225">
              <a:lnSpc>
                <a:spcPct val="108300"/>
              </a:lnSpc>
              <a:spcBef>
                <a:spcPts val="10"/>
              </a:spcBef>
            </a:pPr>
            <a:r>
              <a:rPr sz="1000" b="1" spc="-5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Вступительное</a:t>
            </a:r>
            <a:r>
              <a:rPr sz="1000" b="1" spc="-13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000" b="1" spc="-4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сообщение</a:t>
            </a:r>
            <a:r>
              <a:rPr sz="1000" b="1" spc="-12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000" b="1" spc="-6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для</a:t>
            </a:r>
            <a:r>
              <a:rPr sz="1000" b="1" spc="-13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000" b="1" spc="-6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вызываемого  </a:t>
            </a:r>
            <a:r>
              <a:rPr sz="1000" b="1" spc="-4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абонента</a:t>
            </a:r>
            <a:r>
              <a:rPr sz="1000" b="1" spc="-13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000" b="1" spc="-5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(Introduce)</a:t>
            </a:r>
            <a:endParaRPr sz="10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spc="-5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Вторая</a:t>
            </a:r>
            <a:r>
              <a:rPr sz="1000" b="1" spc="-13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000" b="1" spc="-4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трубка</a:t>
            </a:r>
            <a:r>
              <a:rPr sz="1000" b="1" spc="-12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000" b="1" spc="-7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(Second</a:t>
            </a:r>
            <a:r>
              <a:rPr sz="1000" b="1" spc="-12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000" b="1" spc="-5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handset)</a:t>
            </a:r>
            <a:endParaRPr sz="10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000" b="1" spc="-3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Умный </a:t>
            </a:r>
            <a:r>
              <a:rPr sz="1000" b="1" spc="-4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отбой</a:t>
            </a:r>
            <a:r>
              <a:rPr sz="1000" b="1" spc="-22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000" b="1" spc="-4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(Smartcancel)</a:t>
            </a:r>
            <a:endParaRPr sz="10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marL="12700" marR="104775">
              <a:lnSpc>
                <a:spcPct val="108000"/>
              </a:lnSpc>
            </a:pPr>
            <a:r>
              <a:rPr sz="1000" b="1" spc="-4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Настраиваемый</a:t>
            </a:r>
            <a:r>
              <a:rPr sz="1000" b="1" spc="-114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000" b="1" spc="-4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абонентом</a:t>
            </a:r>
            <a:r>
              <a:rPr sz="1000" b="1" spc="-12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000" b="1" spc="-5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персональный</a:t>
            </a:r>
            <a:r>
              <a:rPr sz="1000" b="1" spc="-114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000" b="1" spc="-4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графический  </a:t>
            </a:r>
            <a:r>
              <a:rPr sz="1000" b="1" spc="-3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сценарий</a:t>
            </a:r>
            <a:r>
              <a:rPr sz="1000" b="1" spc="-13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000" b="1" spc="-5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обслуживания</a:t>
            </a:r>
            <a:r>
              <a:rPr sz="1000" b="1" spc="-9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000" b="1" spc="-6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вызова</a:t>
            </a:r>
            <a:r>
              <a:rPr sz="1000" b="1" spc="-12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000" b="1" spc="-6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(IVR-скрипт)</a:t>
            </a:r>
            <a:endParaRPr sz="10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00" b="1" spc="-5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Конфиденциальность</a:t>
            </a:r>
            <a:r>
              <a:rPr sz="1000" b="1" spc="-10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000" b="1" spc="-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—</a:t>
            </a:r>
            <a:r>
              <a:rPr sz="1000" b="1" spc="-13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000" b="1" spc="-3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запрет</a:t>
            </a:r>
            <a:r>
              <a:rPr sz="1000" b="1" spc="-12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000" b="1" spc="-3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вторжения</a:t>
            </a:r>
            <a:r>
              <a:rPr sz="1000" b="1" spc="-14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000" b="1" spc="-2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в</a:t>
            </a:r>
            <a:r>
              <a:rPr sz="1000" b="1" spc="-13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000" b="1" spc="-6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вызов</a:t>
            </a:r>
            <a:endParaRPr sz="10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-7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(Privacy)</a:t>
            </a:r>
            <a:endParaRPr sz="10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spc="-4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Настраиваемый</a:t>
            </a:r>
            <a:r>
              <a:rPr sz="1000" b="1" spc="-114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000" b="1" spc="-2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рингтон</a:t>
            </a:r>
            <a:r>
              <a:rPr sz="1000" b="1" spc="-13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000" b="1" spc="-4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удаленной</a:t>
            </a:r>
            <a:r>
              <a:rPr sz="1000" b="1" spc="-114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000" b="1" spc="-6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стороны</a:t>
            </a:r>
            <a:r>
              <a:rPr sz="1000" b="1" spc="-114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000" b="1" spc="-5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(Remote</a:t>
            </a:r>
            <a:r>
              <a:rPr sz="1000" b="1" spc="-13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000" b="1" spc="-5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ring)</a:t>
            </a:r>
            <a:endParaRPr sz="10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marL="12700" marR="504190">
              <a:lnSpc>
                <a:spcPct val="108200"/>
              </a:lnSpc>
              <a:spcBef>
                <a:spcPts val="10"/>
              </a:spcBef>
            </a:pPr>
            <a:r>
              <a:rPr sz="1000" b="1" spc="-5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Виртуальный </a:t>
            </a:r>
            <a:r>
              <a:rPr sz="1000" b="1" spc="-7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факс </a:t>
            </a:r>
            <a:r>
              <a:rPr sz="1000" b="1" spc="-7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(Fax2Email, Email2Fax)  </a:t>
            </a:r>
            <a:r>
              <a:rPr sz="1000" b="1" spc="-4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Озвучивание</a:t>
            </a:r>
            <a:r>
              <a:rPr sz="1000" b="1" spc="-10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000" b="1" spc="-3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номера</a:t>
            </a:r>
            <a:r>
              <a:rPr sz="1000" b="1" spc="-14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000" b="1" spc="-3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звонящего</a:t>
            </a:r>
            <a:r>
              <a:rPr sz="1000" b="1" spc="-13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000" b="1" spc="-7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(cnip_audio)</a:t>
            </a:r>
            <a:r>
              <a:rPr sz="1000" b="1" spc="-14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000" b="1" spc="6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и</a:t>
            </a:r>
            <a:r>
              <a:rPr sz="1000" b="1" spc="-14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000" b="1" spc="-5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т.д.</a:t>
            </a:r>
            <a:endParaRPr sz="10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58" name="object 58"/>
          <p:cNvSpPr/>
          <p:nvPr/>
        </p:nvSpPr>
        <p:spPr>
          <a:xfrm>
            <a:off x="334873" y="3118611"/>
            <a:ext cx="48260" cy="50800"/>
          </a:xfrm>
          <a:custGeom>
            <a:avLst/>
            <a:gdLst/>
            <a:ahLst/>
            <a:cxnLst/>
            <a:rect l="l" t="t" r="r" b="b"/>
            <a:pathLst>
              <a:path w="48260" h="50800">
                <a:moveTo>
                  <a:pt x="42735" y="0"/>
                </a:moveTo>
                <a:lnTo>
                  <a:pt x="5003" y="0"/>
                </a:lnTo>
                <a:lnTo>
                  <a:pt x="0" y="5334"/>
                </a:lnTo>
                <a:lnTo>
                  <a:pt x="0" y="45338"/>
                </a:lnTo>
                <a:lnTo>
                  <a:pt x="5003" y="50673"/>
                </a:lnTo>
                <a:lnTo>
                  <a:pt x="42735" y="50673"/>
                </a:lnTo>
                <a:lnTo>
                  <a:pt x="47739" y="45338"/>
                </a:lnTo>
                <a:lnTo>
                  <a:pt x="47739" y="5334"/>
                </a:lnTo>
                <a:close/>
              </a:path>
            </a:pathLst>
          </a:custGeom>
          <a:solidFill>
            <a:srgbClr val="97C1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334873" y="3284728"/>
            <a:ext cx="48260" cy="50800"/>
          </a:xfrm>
          <a:custGeom>
            <a:avLst/>
            <a:gdLst/>
            <a:ahLst/>
            <a:cxnLst/>
            <a:rect l="l" t="t" r="r" b="b"/>
            <a:pathLst>
              <a:path w="48260" h="50800">
                <a:moveTo>
                  <a:pt x="42735" y="0"/>
                </a:moveTo>
                <a:lnTo>
                  <a:pt x="5003" y="0"/>
                </a:lnTo>
                <a:lnTo>
                  <a:pt x="0" y="5334"/>
                </a:lnTo>
                <a:lnTo>
                  <a:pt x="0" y="45338"/>
                </a:lnTo>
                <a:lnTo>
                  <a:pt x="5003" y="50673"/>
                </a:lnTo>
                <a:lnTo>
                  <a:pt x="42735" y="50673"/>
                </a:lnTo>
                <a:lnTo>
                  <a:pt x="47739" y="45338"/>
                </a:lnTo>
                <a:lnTo>
                  <a:pt x="47739" y="5334"/>
                </a:lnTo>
                <a:close/>
              </a:path>
            </a:pathLst>
          </a:custGeom>
          <a:solidFill>
            <a:srgbClr val="97C1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334873" y="3449320"/>
            <a:ext cx="48260" cy="50800"/>
          </a:xfrm>
          <a:custGeom>
            <a:avLst/>
            <a:gdLst/>
            <a:ahLst/>
            <a:cxnLst/>
            <a:rect l="l" t="t" r="r" b="b"/>
            <a:pathLst>
              <a:path w="48260" h="50800">
                <a:moveTo>
                  <a:pt x="42735" y="0"/>
                </a:moveTo>
                <a:lnTo>
                  <a:pt x="5003" y="0"/>
                </a:lnTo>
                <a:lnTo>
                  <a:pt x="0" y="5333"/>
                </a:lnTo>
                <a:lnTo>
                  <a:pt x="0" y="45338"/>
                </a:lnTo>
                <a:lnTo>
                  <a:pt x="5003" y="50672"/>
                </a:lnTo>
                <a:lnTo>
                  <a:pt x="42735" y="50672"/>
                </a:lnTo>
                <a:lnTo>
                  <a:pt x="47739" y="45338"/>
                </a:lnTo>
                <a:lnTo>
                  <a:pt x="47739" y="5333"/>
                </a:lnTo>
                <a:close/>
              </a:path>
            </a:pathLst>
          </a:custGeom>
          <a:solidFill>
            <a:srgbClr val="97C1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334873" y="3613911"/>
            <a:ext cx="48260" cy="50800"/>
          </a:xfrm>
          <a:custGeom>
            <a:avLst/>
            <a:gdLst/>
            <a:ahLst/>
            <a:cxnLst/>
            <a:rect l="l" t="t" r="r" b="b"/>
            <a:pathLst>
              <a:path w="48260" h="50800">
                <a:moveTo>
                  <a:pt x="42735" y="0"/>
                </a:moveTo>
                <a:lnTo>
                  <a:pt x="5003" y="0"/>
                </a:lnTo>
                <a:lnTo>
                  <a:pt x="0" y="5333"/>
                </a:lnTo>
                <a:lnTo>
                  <a:pt x="0" y="45338"/>
                </a:lnTo>
                <a:lnTo>
                  <a:pt x="5003" y="50673"/>
                </a:lnTo>
                <a:lnTo>
                  <a:pt x="42735" y="50673"/>
                </a:lnTo>
                <a:lnTo>
                  <a:pt x="47739" y="45338"/>
                </a:lnTo>
                <a:lnTo>
                  <a:pt x="47739" y="5333"/>
                </a:lnTo>
                <a:close/>
              </a:path>
            </a:pathLst>
          </a:custGeom>
          <a:solidFill>
            <a:srgbClr val="97C1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334873" y="3780028"/>
            <a:ext cx="48260" cy="50800"/>
          </a:xfrm>
          <a:custGeom>
            <a:avLst/>
            <a:gdLst/>
            <a:ahLst/>
            <a:cxnLst/>
            <a:rect l="l" t="t" r="r" b="b"/>
            <a:pathLst>
              <a:path w="48260" h="50800">
                <a:moveTo>
                  <a:pt x="42735" y="0"/>
                </a:moveTo>
                <a:lnTo>
                  <a:pt x="5003" y="0"/>
                </a:lnTo>
                <a:lnTo>
                  <a:pt x="0" y="5334"/>
                </a:lnTo>
                <a:lnTo>
                  <a:pt x="0" y="45339"/>
                </a:lnTo>
                <a:lnTo>
                  <a:pt x="5003" y="50673"/>
                </a:lnTo>
                <a:lnTo>
                  <a:pt x="42735" y="50673"/>
                </a:lnTo>
                <a:lnTo>
                  <a:pt x="47739" y="45339"/>
                </a:lnTo>
                <a:lnTo>
                  <a:pt x="47739" y="5334"/>
                </a:lnTo>
                <a:close/>
              </a:path>
            </a:pathLst>
          </a:custGeom>
          <a:solidFill>
            <a:srgbClr val="97C1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334873" y="3944620"/>
            <a:ext cx="48260" cy="50800"/>
          </a:xfrm>
          <a:custGeom>
            <a:avLst/>
            <a:gdLst/>
            <a:ahLst/>
            <a:cxnLst/>
            <a:rect l="l" t="t" r="r" b="b"/>
            <a:pathLst>
              <a:path w="48260" h="50800">
                <a:moveTo>
                  <a:pt x="42735" y="0"/>
                </a:moveTo>
                <a:lnTo>
                  <a:pt x="5003" y="0"/>
                </a:lnTo>
                <a:lnTo>
                  <a:pt x="0" y="5333"/>
                </a:lnTo>
                <a:lnTo>
                  <a:pt x="0" y="45338"/>
                </a:lnTo>
                <a:lnTo>
                  <a:pt x="5003" y="50672"/>
                </a:lnTo>
                <a:lnTo>
                  <a:pt x="42735" y="50672"/>
                </a:lnTo>
                <a:lnTo>
                  <a:pt x="47739" y="45338"/>
                </a:lnTo>
                <a:lnTo>
                  <a:pt x="47739" y="5333"/>
                </a:lnTo>
                <a:close/>
              </a:path>
            </a:pathLst>
          </a:custGeom>
          <a:solidFill>
            <a:srgbClr val="97C1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334873" y="4109211"/>
            <a:ext cx="48260" cy="50800"/>
          </a:xfrm>
          <a:custGeom>
            <a:avLst/>
            <a:gdLst/>
            <a:ahLst/>
            <a:cxnLst/>
            <a:rect l="l" t="t" r="r" b="b"/>
            <a:pathLst>
              <a:path w="48260" h="50800">
                <a:moveTo>
                  <a:pt x="42735" y="0"/>
                </a:moveTo>
                <a:lnTo>
                  <a:pt x="5003" y="0"/>
                </a:lnTo>
                <a:lnTo>
                  <a:pt x="0" y="5333"/>
                </a:lnTo>
                <a:lnTo>
                  <a:pt x="0" y="45338"/>
                </a:lnTo>
                <a:lnTo>
                  <a:pt x="5003" y="50673"/>
                </a:lnTo>
                <a:lnTo>
                  <a:pt x="42735" y="50673"/>
                </a:lnTo>
                <a:lnTo>
                  <a:pt x="47739" y="45338"/>
                </a:lnTo>
                <a:lnTo>
                  <a:pt x="47739" y="5333"/>
                </a:lnTo>
                <a:close/>
              </a:path>
            </a:pathLst>
          </a:custGeom>
          <a:solidFill>
            <a:srgbClr val="97C1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334873" y="4275328"/>
            <a:ext cx="48260" cy="50800"/>
          </a:xfrm>
          <a:custGeom>
            <a:avLst/>
            <a:gdLst/>
            <a:ahLst/>
            <a:cxnLst/>
            <a:rect l="l" t="t" r="r" b="b"/>
            <a:pathLst>
              <a:path w="48260" h="50800">
                <a:moveTo>
                  <a:pt x="42735" y="0"/>
                </a:moveTo>
                <a:lnTo>
                  <a:pt x="5003" y="0"/>
                </a:lnTo>
                <a:lnTo>
                  <a:pt x="0" y="5334"/>
                </a:lnTo>
                <a:lnTo>
                  <a:pt x="0" y="45339"/>
                </a:lnTo>
                <a:lnTo>
                  <a:pt x="5003" y="50673"/>
                </a:lnTo>
                <a:lnTo>
                  <a:pt x="42735" y="50673"/>
                </a:lnTo>
                <a:lnTo>
                  <a:pt x="47739" y="45339"/>
                </a:lnTo>
                <a:lnTo>
                  <a:pt x="47739" y="5334"/>
                </a:lnTo>
                <a:close/>
              </a:path>
            </a:pathLst>
          </a:custGeom>
          <a:solidFill>
            <a:srgbClr val="97C1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334873" y="4439920"/>
            <a:ext cx="48260" cy="50800"/>
          </a:xfrm>
          <a:custGeom>
            <a:avLst/>
            <a:gdLst/>
            <a:ahLst/>
            <a:cxnLst/>
            <a:rect l="l" t="t" r="r" b="b"/>
            <a:pathLst>
              <a:path w="48260" h="50800">
                <a:moveTo>
                  <a:pt x="42735" y="0"/>
                </a:moveTo>
                <a:lnTo>
                  <a:pt x="5003" y="0"/>
                </a:lnTo>
                <a:lnTo>
                  <a:pt x="0" y="5333"/>
                </a:lnTo>
                <a:lnTo>
                  <a:pt x="0" y="45338"/>
                </a:lnTo>
                <a:lnTo>
                  <a:pt x="5003" y="50672"/>
                </a:lnTo>
                <a:lnTo>
                  <a:pt x="42735" y="50672"/>
                </a:lnTo>
                <a:lnTo>
                  <a:pt x="47739" y="45338"/>
                </a:lnTo>
                <a:lnTo>
                  <a:pt x="47739" y="5333"/>
                </a:lnTo>
                <a:close/>
              </a:path>
            </a:pathLst>
          </a:custGeom>
          <a:solidFill>
            <a:srgbClr val="97C1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334873" y="4604511"/>
            <a:ext cx="48260" cy="50800"/>
          </a:xfrm>
          <a:custGeom>
            <a:avLst/>
            <a:gdLst/>
            <a:ahLst/>
            <a:cxnLst/>
            <a:rect l="l" t="t" r="r" b="b"/>
            <a:pathLst>
              <a:path w="48260" h="50800">
                <a:moveTo>
                  <a:pt x="42735" y="0"/>
                </a:moveTo>
                <a:lnTo>
                  <a:pt x="5003" y="0"/>
                </a:lnTo>
                <a:lnTo>
                  <a:pt x="0" y="5333"/>
                </a:lnTo>
                <a:lnTo>
                  <a:pt x="0" y="45338"/>
                </a:lnTo>
                <a:lnTo>
                  <a:pt x="5003" y="50673"/>
                </a:lnTo>
                <a:lnTo>
                  <a:pt x="42735" y="50673"/>
                </a:lnTo>
                <a:lnTo>
                  <a:pt x="47739" y="45338"/>
                </a:lnTo>
                <a:lnTo>
                  <a:pt x="47739" y="5333"/>
                </a:lnTo>
                <a:close/>
              </a:path>
            </a:pathLst>
          </a:custGeom>
          <a:solidFill>
            <a:srgbClr val="97C1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334873" y="4770628"/>
            <a:ext cx="48260" cy="50800"/>
          </a:xfrm>
          <a:custGeom>
            <a:avLst/>
            <a:gdLst/>
            <a:ahLst/>
            <a:cxnLst/>
            <a:rect l="l" t="t" r="r" b="b"/>
            <a:pathLst>
              <a:path w="48260" h="50800">
                <a:moveTo>
                  <a:pt x="42735" y="0"/>
                </a:moveTo>
                <a:lnTo>
                  <a:pt x="5003" y="0"/>
                </a:lnTo>
                <a:lnTo>
                  <a:pt x="0" y="5334"/>
                </a:lnTo>
                <a:lnTo>
                  <a:pt x="0" y="45339"/>
                </a:lnTo>
                <a:lnTo>
                  <a:pt x="5003" y="50673"/>
                </a:lnTo>
                <a:lnTo>
                  <a:pt x="42735" y="50673"/>
                </a:lnTo>
                <a:lnTo>
                  <a:pt x="47739" y="45339"/>
                </a:lnTo>
                <a:lnTo>
                  <a:pt x="47739" y="5334"/>
                </a:lnTo>
                <a:close/>
              </a:path>
            </a:pathLst>
          </a:custGeom>
          <a:solidFill>
            <a:srgbClr val="97C1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334873" y="4935220"/>
            <a:ext cx="48260" cy="50800"/>
          </a:xfrm>
          <a:custGeom>
            <a:avLst/>
            <a:gdLst/>
            <a:ahLst/>
            <a:cxnLst/>
            <a:rect l="l" t="t" r="r" b="b"/>
            <a:pathLst>
              <a:path w="48260" h="50800">
                <a:moveTo>
                  <a:pt x="42735" y="0"/>
                </a:moveTo>
                <a:lnTo>
                  <a:pt x="5003" y="0"/>
                </a:lnTo>
                <a:lnTo>
                  <a:pt x="0" y="5333"/>
                </a:lnTo>
                <a:lnTo>
                  <a:pt x="0" y="45338"/>
                </a:lnTo>
                <a:lnTo>
                  <a:pt x="5003" y="50672"/>
                </a:lnTo>
                <a:lnTo>
                  <a:pt x="42735" y="50672"/>
                </a:lnTo>
                <a:lnTo>
                  <a:pt x="47739" y="45338"/>
                </a:lnTo>
                <a:lnTo>
                  <a:pt x="47739" y="5333"/>
                </a:lnTo>
                <a:close/>
              </a:path>
            </a:pathLst>
          </a:custGeom>
          <a:solidFill>
            <a:srgbClr val="97C1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334873" y="5099811"/>
            <a:ext cx="48260" cy="50800"/>
          </a:xfrm>
          <a:custGeom>
            <a:avLst/>
            <a:gdLst/>
            <a:ahLst/>
            <a:cxnLst/>
            <a:rect l="l" t="t" r="r" b="b"/>
            <a:pathLst>
              <a:path w="48260" h="50800">
                <a:moveTo>
                  <a:pt x="42735" y="0"/>
                </a:moveTo>
                <a:lnTo>
                  <a:pt x="5003" y="0"/>
                </a:lnTo>
                <a:lnTo>
                  <a:pt x="0" y="5333"/>
                </a:lnTo>
                <a:lnTo>
                  <a:pt x="0" y="45338"/>
                </a:lnTo>
                <a:lnTo>
                  <a:pt x="5003" y="50673"/>
                </a:lnTo>
                <a:lnTo>
                  <a:pt x="42735" y="50673"/>
                </a:lnTo>
                <a:lnTo>
                  <a:pt x="47739" y="45338"/>
                </a:lnTo>
                <a:lnTo>
                  <a:pt x="47739" y="5333"/>
                </a:lnTo>
                <a:close/>
              </a:path>
            </a:pathLst>
          </a:custGeom>
          <a:solidFill>
            <a:srgbClr val="97C1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334873" y="5430520"/>
            <a:ext cx="48260" cy="50800"/>
          </a:xfrm>
          <a:custGeom>
            <a:avLst/>
            <a:gdLst/>
            <a:ahLst/>
            <a:cxnLst/>
            <a:rect l="l" t="t" r="r" b="b"/>
            <a:pathLst>
              <a:path w="48260" h="50800">
                <a:moveTo>
                  <a:pt x="42735" y="0"/>
                </a:moveTo>
                <a:lnTo>
                  <a:pt x="5003" y="0"/>
                </a:lnTo>
                <a:lnTo>
                  <a:pt x="0" y="5333"/>
                </a:lnTo>
                <a:lnTo>
                  <a:pt x="0" y="45338"/>
                </a:lnTo>
                <a:lnTo>
                  <a:pt x="5003" y="50672"/>
                </a:lnTo>
                <a:lnTo>
                  <a:pt x="42735" y="50672"/>
                </a:lnTo>
                <a:lnTo>
                  <a:pt x="47739" y="45338"/>
                </a:lnTo>
                <a:lnTo>
                  <a:pt x="47739" y="5333"/>
                </a:lnTo>
                <a:close/>
              </a:path>
            </a:pathLst>
          </a:custGeom>
          <a:solidFill>
            <a:srgbClr val="97C1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334873" y="5761253"/>
            <a:ext cx="48260" cy="50800"/>
          </a:xfrm>
          <a:custGeom>
            <a:avLst/>
            <a:gdLst/>
            <a:ahLst/>
            <a:cxnLst/>
            <a:rect l="l" t="t" r="r" b="b"/>
            <a:pathLst>
              <a:path w="48260" h="50800">
                <a:moveTo>
                  <a:pt x="42735" y="0"/>
                </a:moveTo>
                <a:lnTo>
                  <a:pt x="5003" y="0"/>
                </a:lnTo>
                <a:lnTo>
                  <a:pt x="0" y="5308"/>
                </a:lnTo>
                <a:lnTo>
                  <a:pt x="0" y="45313"/>
                </a:lnTo>
                <a:lnTo>
                  <a:pt x="5003" y="50634"/>
                </a:lnTo>
                <a:lnTo>
                  <a:pt x="42735" y="50634"/>
                </a:lnTo>
                <a:lnTo>
                  <a:pt x="47739" y="45313"/>
                </a:lnTo>
                <a:lnTo>
                  <a:pt x="47739" y="5308"/>
                </a:lnTo>
                <a:close/>
              </a:path>
            </a:pathLst>
          </a:custGeom>
          <a:solidFill>
            <a:srgbClr val="97C1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334873" y="5925845"/>
            <a:ext cx="48260" cy="50800"/>
          </a:xfrm>
          <a:custGeom>
            <a:avLst/>
            <a:gdLst/>
            <a:ahLst/>
            <a:cxnLst/>
            <a:rect l="l" t="t" r="r" b="b"/>
            <a:pathLst>
              <a:path w="48260" h="50800">
                <a:moveTo>
                  <a:pt x="42735" y="0"/>
                </a:moveTo>
                <a:lnTo>
                  <a:pt x="5003" y="0"/>
                </a:lnTo>
                <a:lnTo>
                  <a:pt x="0" y="5308"/>
                </a:lnTo>
                <a:lnTo>
                  <a:pt x="0" y="45313"/>
                </a:lnTo>
                <a:lnTo>
                  <a:pt x="5003" y="50634"/>
                </a:lnTo>
                <a:lnTo>
                  <a:pt x="42735" y="50634"/>
                </a:lnTo>
                <a:lnTo>
                  <a:pt x="47739" y="45313"/>
                </a:lnTo>
                <a:lnTo>
                  <a:pt x="47739" y="5308"/>
                </a:lnTo>
                <a:close/>
              </a:path>
            </a:pathLst>
          </a:custGeom>
          <a:solidFill>
            <a:srgbClr val="97C1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334873" y="6090437"/>
            <a:ext cx="48260" cy="50800"/>
          </a:xfrm>
          <a:custGeom>
            <a:avLst/>
            <a:gdLst/>
            <a:ahLst/>
            <a:cxnLst/>
            <a:rect l="l" t="t" r="r" b="b"/>
            <a:pathLst>
              <a:path w="48260" h="50800">
                <a:moveTo>
                  <a:pt x="42735" y="0"/>
                </a:moveTo>
                <a:lnTo>
                  <a:pt x="5003" y="0"/>
                </a:lnTo>
                <a:lnTo>
                  <a:pt x="0" y="5308"/>
                </a:lnTo>
                <a:lnTo>
                  <a:pt x="0" y="45313"/>
                </a:lnTo>
                <a:lnTo>
                  <a:pt x="5003" y="50634"/>
                </a:lnTo>
                <a:lnTo>
                  <a:pt x="42735" y="50634"/>
                </a:lnTo>
                <a:lnTo>
                  <a:pt x="47739" y="45313"/>
                </a:lnTo>
                <a:lnTo>
                  <a:pt x="47739" y="5308"/>
                </a:lnTo>
                <a:close/>
              </a:path>
            </a:pathLst>
          </a:custGeom>
          <a:solidFill>
            <a:srgbClr val="97C1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 txBox="1"/>
          <p:nvPr/>
        </p:nvSpPr>
        <p:spPr>
          <a:xfrm>
            <a:off x="318008" y="970615"/>
            <a:ext cx="3837304" cy="5380355"/>
          </a:xfrm>
          <a:prstGeom prst="rect">
            <a:avLst/>
          </a:prstGeom>
        </p:spPr>
        <p:txBody>
          <a:bodyPr vert="horz" wrap="square" lIns="0" tIns="81280" rIns="0" bIns="0" rtlCol="0">
            <a:spAutoFit/>
          </a:bodyPr>
          <a:lstStyle/>
          <a:p>
            <a:pPr marL="13970">
              <a:lnSpc>
                <a:spcPct val="100000"/>
              </a:lnSpc>
              <a:spcBef>
                <a:spcPts val="640"/>
              </a:spcBef>
            </a:pPr>
            <a:r>
              <a:rPr sz="1400" b="1" spc="110" dirty="0">
                <a:solidFill>
                  <a:srgbClr val="97C1F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Функционал </a:t>
            </a:r>
            <a:r>
              <a:rPr sz="1400" b="1" spc="75" dirty="0">
                <a:solidFill>
                  <a:srgbClr val="97C1F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групп</a:t>
            </a:r>
            <a:r>
              <a:rPr sz="1400" b="1" spc="-210" dirty="0">
                <a:solidFill>
                  <a:srgbClr val="97C1F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sz="1400" b="1" spc="40" dirty="0">
                <a:solidFill>
                  <a:srgbClr val="97C1F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вызова</a:t>
            </a:r>
            <a:endParaRPr sz="14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  <a:p>
            <a:pPr marL="194310">
              <a:lnSpc>
                <a:spcPct val="100000"/>
              </a:lnSpc>
              <a:spcBef>
                <a:spcPts val="380"/>
              </a:spcBef>
            </a:pPr>
            <a:r>
              <a:rPr sz="1000" b="1" spc="-5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Список</a:t>
            </a:r>
            <a:r>
              <a:rPr sz="1000" b="1" spc="-13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000" b="1" spc="-5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обзвона</a:t>
            </a:r>
            <a:r>
              <a:rPr sz="1000" b="1" spc="-114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000" b="1" spc="-7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(Call</a:t>
            </a:r>
            <a:r>
              <a:rPr sz="1000" b="1" spc="-14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000" b="1" spc="-3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Hunt)</a:t>
            </a:r>
            <a:endParaRPr sz="10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marL="194310" marR="675005">
              <a:lnSpc>
                <a:spcPct val="108000"/>
              </a:lnSpc>
              <a:spcBef>
                <a:spcPts val="10"/>
              </a:spcBef>
            </a:pPr>
            <a:r>
              <a:rPr sz="1000" b="1" spc="-5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Групповой</a:t>
            </a:r>
            <a:r>
              <a:rPr sz="1000" b="1" spc="-12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000" b="1" spc="-6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вызов</a:t>
            </a:r>
            <a:r>
              <a:rPr sz="1000" b="1" spc="-12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000" b="1" spc="-10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(CGG)</a:t>
            </a:r>
            <a:r>
              <a:rPr sz="1000" b="1" spc="-12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000" b="1" spc="-6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</a:t>
            </a:r>
            <a:r>
              <a:rPr sz="1000" b="1" spc="-114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000" b="1" spc="-4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опциональным</a:t>
            </a:r>
            <a:r>
              <a:rPr sz="1000" b="1" spc="-114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000" b="1" spc="-2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режимом  </a:t>
            </a:r>
            <a:r>
              <a:rPr sz="1000" b="1" spc="-5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скрытой</a:t>
            </a:r>
            <a:r>
              <a:rPr sz="1000" b="1" spc="-13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000" b="1" spc="-4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переадресации</a:t>
            </a:r>
            <a:endParaRPr sz="10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marL="194310" marR="1616710">
              <a:lnSpc>
                <a:spcPts val="1310"/>
              </a:lnSpc>
              <a:spcBef>
                <a:spcPts val="50"/>
              </a:spcBef>
            </a:pPr>
            <a:r>
              <a:rPr sz="1000" b="1" spc="-10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Босс </a:t>
            </a:r>
            <a:r>
              <a:rPr sz="1000" b="1" spc="-3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группа </a:t>
            </a:r>
            <a:r>
              <a:rPr sz="1000" b="1" spc="-8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(Boss-group)  </a:t>
            </a:r>
            <a:r>
              <a:rPr sz="1000" b="1" spc="-5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Групповое </a:t>
            </a:r>
            <a:r>
              <a:rPr sz="1000" b="1" spc="-3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оповещение</a:t>
            </a:r>
            <a:r>
              <a:rPr sz="1000" b="1" spc="-229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000" b="1" spc="-7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(ZonePage)</a:t>
            </a:r>
            <a:endParaRPr sz="10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marL="194310">
              <a:lnSpc>
                <a:spcPct val="100000"/>
              </a:lnSpc>
              <a:spcBef>
                <a:spcPts val="30"/>
              </a:spcBef>
            </a:pPr>
            <a:r>
              <a:rPr sz="1000" b="1" spc="-4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Перехват</a:t>
            </a:r>
            <a:r>
              <a:rPr sz="1000" b="1" spc="-13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000" b="1" spc="-6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вызова</a:t>
            </a:r>
            <a:r>
              <a:rPr sz="1000" b="1" spc="-12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000" b="1" spc="-2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в</a:t>
            </a:r>
            <a:r>
              <a:rPr sz="1000" b="1" spc="-13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000" b="1" spc="-3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группе</a:t>
            </a:r>
            <a:r>
              <a:rPr sz="1000" b="1" spc="-13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000" b="1" spc="-6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(GroupPickup)</a:t>
            </a:r>
            <a:endParaRPr sz="10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marL="194310">
              <a:lnSpc>
                <a:spcPct val="100000"/>
              </a:lnSpc>
              <a:spcBef>
                <a:spcPts val="95"/>
              </a:spcBef>
            </a:pPr>
            <a:r>
              <a:rPr sz="1000" b="1" spc="-5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Автосекретарь </a:t>
            </a:r>
            <a:r>
              <a:rPr sz="1000" b="1" spc="-5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(Auto</a:t>
            </a:r>
            <a:r>
              <a:rPr sz="1000" b="1" spc="-204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000" b="1" spc="-4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Attendant)</a:t>
            </a:r>
            <a:endParaRPr sz="10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marL="194310">
              <a:lnSpc>
                <a:spcPct val="100000"/>
              </a:lnSpc>
              <a:spcBef>
                <a:spcPts val="110"/>
              </a:spcBef>
            </a:pPr>
            <a:r>
              <a:rPr sz="1000" b="1" spc="-5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Донабор</a:t>
            </a:r>
            <a:r>
              <a:rPr sz="1000" b="1" spc="-11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000" b="1" spc="-4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внутреннего</a:t>
            </a:r>
            <a:r>
              <a:rPr sz="1000" b="1" spc="-13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000" b="1" spc="-3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номера</a:t>
            </a:r>
            <a:r>
              <a:rPr sz="1000" b="1" spc="-12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000" b="1" spc="-5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(Direct</a:t>
            </a:r>
            <a:r>
              <a:rPr sz="1000" b="1" spc="-12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000" b="1" spc="-3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Inward</a:t>
            </a:r>
            <a:r>
              <a:rPr sz="1000" b="1" spc="-13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000" b="1" spc="-6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Dialing)</a:t>
            </a:r>
            <a:endParaRPr sz="10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0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400" b="1" spc="85" dirty="0">
                <a:solidFill>
                  <a:srgbClr val="97C1F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Абонентские</a:t>
            </a:r>
            <a:r>
              <a:rPr sz="1400" b="1" spc="-80" dirty="0">
                <a:solidFill>
                  <a:srgbClr val="97C1F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sz="1400" b="1" spc="70" dirty="0">
                <a:solidFill>
                  <a:srgbClr val="97C1F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услуги</a:t>
            </a:r>
            <a:endParaRPr sz="14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  <a:p>
            <a:pPr marL="194310" marR="5080">
              <a:lnSpc>
                <a:spcPct val="108500"/>
              </a:lnSpc>
              <a:spcBef>
                <a:spcPts val="305"/>
              </a:spcBef>
            </a:pPr>
            <a:r>
              <a:rPr sz="1000" b="1" spc="-5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Предоставление </a:t>
            </a:r>
            <a:r>
              <a:rPr sz="1000" b="1" spc="-3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номера </a:t>
            </a:r>
            <a:r>
              <a:rPr sz="1000" b="1" spc="-5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вызывающего </a:t>
            </a:r>
            <a:r>
              <a:rPr sz="1000" b="1" spc="-4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абонента </a:t>
            </a:r>
            <a:r>
              <a:rPr sz="1000" b="1" spc="-9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(CLIP)  </a:t>
            </a:r>
            <a:r>
              <a:rPr sz="1000" b="1" spc="-4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Запрет</a:t>
            </a:r>
            <a:r>
              <a:rPr sz="1000" b="1" spc="-13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000" b="1" spc="-3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идентификации</a:t>
            </a:r>
            <a:r>
              <a:rPr sz="1000" b="1" spc="-11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000" b="1" spc="-3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номера</a:t>
            </a:r>
            <a:r>
              <a:rPr sz="1000" b="1" spc="-12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000" b="1" spc="-5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вызывающего</a:t>
            </a:r>
            <a:r>
              <a:rPr sz="1000" b="1" spc="-114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000" b="1" spc="-4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абонента</a:t>
            </a:r>
            <a:r>
              <a:rPr sz="1000" b="1" spc="-12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000" b="1" spc="-10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(CLIR)  </a:t>
            </a:r>
            <a:r>
              <a:rPr sz="1000" b="1" spc="-4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Преодоление </a:t>
            </a:r>
            <a:r>
              <a:rPr sz="1000" b="1" spc="-10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CLIR</a:t>
            </a:r>
            <a:r>
              <a:rPr sz="1000" b="1" spc="-204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000" b="1" spc="-9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(CLIRO)</a:t>
            </a:r>
            <a:endParaRPr sz="10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marL="194310">
              <a:lnSpc>
                <a:spcPct val="100000"/>
              </a:lnSpc>
              <a:spcBef>
                <a:spcPts val="95"/>
              </a:spcBef>
            </a:pPr>
            <a:r>
              <a:rPr sz="1000" b="1" spc="-5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Предоставление</a:t>
            </a:r>
            <a:r>
              <a:rPr sz="1000" b="1" spc="-11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000" b="1" spc="-1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имени</a:t>
            </a:r>
            <a:r>
              <a:rPr sz="1000" b="1" spc="-12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000" b="1" spc="-5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вызывающего</a:t>
            </a:r>
            <a:r>
              <a:rPr sz="1000" b="1" spc="-11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000" b="1" spc="-4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абонента</a:t>
            </a:r>
            <a:r>
              <a:rPr sz="1000" b="1" spc="-14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000" b="1" spc="-7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(CNIP)</a:t>
            </a:r>
            <a:endParaRPr sz="10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marL="194310" marR="225425">
              <a:lnSpc>
                <a:spcPct val="108400"/>
              </a:lnSpc>
              <a:spcBef>
                <a:spcPts val="10"/>
              </a:spcBef>
            </a:pPr>
            <a:r>
              <a:rPr sz="1000" b="1" spc="-3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Отображение</a:t>
            </a:r>
            <a:r>
              <a:rPr sz="1000" b="1" spc="-11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000" b="1" spc="-3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изображения</a:t>
            </a:r>
            <a:r>
              <a:rPr sz="1000" b="1" spc="-8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000" b="1" spc="-5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вызывающего</a:t>
            </a:r>
            <a:r>
              <a:rPr sz="1000" b="1" spc="-10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000" b="1" spc="-4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абонента</a:t>
            </a:r>
            <a:r>
              <a:rPr sz="1000" b="1" spc="-114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000" b="1" spc="-9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(CPIP)  </a:t>
            </a:r>
            <a:r>
              <a:rPr sz="1000" b="1" spc="-5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Гудок </a:t>
            </a:r>
            <a:r>
              <a:rPr sz="1000" b="1" spc="-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— </a:t>
            </a:r>
            <a:r>
              <a:rPr sz="1000" b="1" spc="-4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настраиваемая </a:t>
            </a:r>
            <a:r>
              <a:rPr sz="1000" b="1" spc="-5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мелодия </a:t>
            </a:r>
            <a:r>
              <a:rPr sz="1000" b="1" spc="-3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ожидания </a:t>
            </a:r>
            <a:r>
              <a:rPr sz="1000" b="1" spc="-4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ответа </a:t>
            </a:r>
            <a:r>
              <a:rPr sz="1000" b="1" spc="-10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(RBT)  </a:t>
            </a:r>
            <a:r>
              <a:rPr sz="1000" b="1" spc="-4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Индивидуальное </a:t>
            </a:r>
            <a:r>
              <a:rPr sz="1000" b="1" spc="-2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оповещение/интерком </a:t>
            </a:r>
            <a:r>
              <a:rPr sz="1000" b="1" spc="-7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(VoicePage)  </a:t>
            </a:r>
            <a:r>
              <a:rPr sz="1000" b="1" spc="-3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Вторжение</a:t>
            </a:r>
            <a:r>
              <a:rPr sz="1000" b="1" spc="-14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000" b="1" spc="-4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(Intervention)</a:t>
            </a:r>
            <a:endParaRPr sz="10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marL="194310">
              <a:lnSpc>
                <a:spcPct val="100000"/>
              </a:lnSpc>
              <a:spcBef>
                <a:spcPts val="95"/>
              </a:spcBef>
            </a:pPr>
            <a:r>
              <a:rPr sz="1000" b="1" spc="-5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Настраиваемые</a:t>
            </a:r>
            <a:r>
              <a:rPr sz="1000" b="1" spc="-11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000" b="1" spc="-3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изображения</a:t>
            </a:r>
            <a:r>
              <a:rPr sz="1000" b="1" spc="-10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000" b="1" spc="-6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вызовов</a:t>
            </a:r>
            <a:r>
              <a:rPr sz="1000" b="1" spc="-12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000" b="1" spc="-6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(Distinctive</a:t>
            </a:r>
            <a:r>
              <a:rPr sz="1000" b="1" spc="-10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000" b="1" spc="-5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Picture)</a:t>
            </a:r>
            <a:endParaRPr sz="10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marL="194310">
              <a:lnSpc>
                <a:spcPct val="100000"/>
              </a:lnSpc>
              <a:spcBef>
                <a:spcPts val="95"/>
              </a:spcBef>
            </a:pPr>
            <a:r>
              <a:rPr sz="1000" b="1" spc="-4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Звонок</a:t>
            </a:r>
            <a:r>
              <a:rPr sz="1000" b="1" spc="-14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000" b="1" spc="-6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особого</a:t>
            </a:r>
            <a:r>
              <a:rPr sz="1000" b="1" spc="-12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000" b="1" spc="-1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типа</a:t>
            </a:r>
            <a:r>
              <a:rPr sz="1000" b="1" spc="-14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000" b="1" spc="-6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(Distinctive</a:t>
            </a:r>
            <a:r>
              <a:rPr sz="1000" b="1" spc="-10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000" b="1" spc="-8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Ring)</a:t>
            </a:r>
            <a:endParaRPr sz="10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marL="194310" marR="355600">
              <a:lnSpc>
                <a:spcPct val="108300"/>
              </a:lnSpc>
              <a:spcBef>
                <a:spcPts val="10"/>
              </a:spcBef>
            </a:pPr>
            <a:r>
              <a:rPr sz="1000" b="1" spc="-4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Запрет</a:t>
            </a:r>
            <a:r>
              <a:rPr sz="1000" b="1" spc="-13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000" b="1" spc="-2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приема</a:t>
            </a:r>
            <a:r>
              <a:rPr sz="1000" b="1" spc="-13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000" b="1" spc="-6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вызова</a:t>
            </a:r>
            <a:r>
              <a:rPr sz="1000" b="1" spc="-11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000" b="1" spc="-6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</a:t>
            </a:r>
            <a:r>
              <a:rPr sz="1000" b="1" spc="-13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000" b="1" spc="-4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неизвестными</a:t>
            </a:r>
            <a:r>
              <a:rPr sz="1000" b="1" spc="-10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000" b="1" spc="-3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номерами</a:t>
            </a:r>
            <a:r>
              <a:rPr sz="1000" b="1" spc="-11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000" b="1" spc="-10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(ACB)  </a:t>
            </a:r>
            <a:r>
              <a:rPr sz="1000" b="1" spc="-5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Переадресации:</a:t>
            </a:r>
            <a:r>
              <a:rPr sz="1000" b="1" spc="-10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000" b="1" spc="-6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безусловная,</a:t>
            </a:r>
            <a:r>
              <a:rPr sz="1000" b="1" spc="-8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000" b="1" spc="-2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по</a:t>
            </a:r>
            <a:r>
              <a:rPr sz="1000" b="1" spc="-12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000" b="1" spc="-4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занятости,</a:t>
            </a:r>
            <a:r>
              <a:rPr sz="1000" b="1" spc="-12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000" b="1" spc="-2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по</a:t>
            </a:r>
            <a:r>
              <a:rPr sz="1000" b="1" spc="-11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000" b="1" spc="-5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неответу,  </a:t>
            </a:r>
            <a:r>
              <a:rPr sz="1000" b="1" spc="-2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по </a:t>
            </a:r>
            <a:r>
              <a:rPr sz="1000" b="1" spc="-5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недоступности, </a:t>
            </a:r>
            <a:r>
              <a:rPr sz="1000" b="1" spc="-2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по </a:t>
            </a:r>
            <a:r>
              <a:rPr sz="1000" b="1" spc="-3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времени, </a:t>
            </a:r>
            <a:r>
              <a:rPr sz="1000" b="1" spc="-2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по </a:t>
            </a:r>
            <a:r>
              <a:rPr sz="1000" b="1" spc="-5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АОН </a:t>
            </a:r>
            <a:r>
              <a:rPr sz="1000" b="1" spc="-9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(CFU, </a:t>
            </a:r>
            <a:r>
              <a:rPr sz="1000" b="1" spc="-11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CFB, </a:t>
            </a:r>
            <a:r>
              <a:rPr sz="1000" b="1" spc="-9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CFNR,  </a:t>
            </a:r>
            <a:r>
              <a:rPr sz="1000" b="1" spc="-11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CFOS, </a:t>
            </a:r>
            <a:r>
              <a:rPr sz="1000" b="1" spc="-10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CFT,</a:t>
            </a:r>
            <a:r>
              <a:rPr sz="1000" b="1" spc="-13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000" b="1" spc="-8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CFAON)</a:t>
            </a:r>
            <a:endParaRPr sz="10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marL="194310">
              <a:lnSpc>
                <a:spcPct val="100000"/>
              </a:lnSpc>
              <a:spcBef>
                <a:spcPts val="95"/>
              </a:spcBef>
            </a:pPr>
            <a:r>
              <a:rPr sz="1000" b="1" spc="-6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Скрытая</a:t>
            </a:r>
            <a:r>
              <a:rPr sz="1000" b="1" spc="-13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000" b="1" spc="-7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(для</a:t>
            </a:r>
            <a:r>
              <a:rPr sz="1000" b="1" spc="-12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000" b="1" spc="-5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вызывающей</a:t>
            </a:r>
            <a:r>
              <a:rPr sz="1000" b="1" spc="-114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000" b="1" spc="-6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стороны)</a:t>
            </a:r>
            <a:r>
              <a:rPr sz="1000" b="1" spc="-114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000" b="1" spc="-5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переадресация</a:t>
            </a:r>
            <a:endParaRPr sz="10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marL="194310">
              <a:lnSpc>
                <a:spcPct val="100000"/>
              </a:lnSpc>
              <a:spcBef>
                <a:spcPts val="100"/>
              </a:spcBef>
            </a:pPr>
            <a:r>
              <a:rPr sz="1000" b="1" spc="-6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(HideCFName)</a:t>
            </a:r>
            <a:endParaRPr sz="10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marL="194310" marR="407670">
              <a:lnSpc>
                <a:spcPct val="108300"/>
              </a:lnSpc>
              <a:spcBef>
                <a:spcPts val="5"/>
              </a:spcBef>
            </a:pPr>
            <a:r>
              <a:rPr sz="1000" b="1" spc="-5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Запреты переадресации: </a:t>
            </a:r>
            <a:r>
              <a:rPr sz="1000" b="1" spc="-4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исходящих </a:t>
            </a:r>
            <a:r>
              <a:rPr sz="1000" b="1" spc="-6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вызовов </a:t>
            </a:r>
            <a:r>
              <a:rPr sz="1000" b="1" spc="-10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(FBC),  </a:t>
            </a:r>
            <a:r>
              <a:rPr sz="1000" b="1" spc="-4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входящих </a:t>
            </a:r>
            <a:r>
              <a:rPr sz="1000" b="1" spc="-5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переадресованных </a:t>
            </a:r>
            <a:r>
              <a:rPr sz="1000" b="1" spc="-6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вызовов </a:t>
            </a:r>
            <a:r>
              <a:rPr sz="1000" b="1" spc="-11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(RFC)  </a:t>
            </a:r>
            <a:r>
              <a:rPr sz="1000" b="1" spc="-7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Безусловная </a:t>
            </a:r>
            <a:r>
              <a:rPr sz="1000" b="1" spc="-5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переадресация </a:t>
            </a:r>
            <a:r>
              <a:rPr sz="1000" b="1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на </a:t>
            </a:r>
            <a:r>
              <a:rPr sz="1000" b="1" spc="-5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список </a:t>
            </a:r>
            <a:r>
              <a:rPr sz="1000" b="1" spc="-4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номеров </a:t>
            </a:r>
            <a:r>
              <a:rPr sz="1000" b="1" spc="-2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по  </a:t>
            </a:r>
            <a:r>
              <a:rPr sz="1000" b="1" spc="-5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расписанию</a:t>
            </a:r>
            <a:r>
              <a:rPr sz="1000" b="1" spc="-10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000" b="1" spc="-5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(FindMe)</a:t>
            </a:r>
            <a:r>
              <a:rPr sz="1000" b="1" spc="-11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000" b="1" spc="6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и</a:t>
            </a:r>
            <a:r>
              <a:rPr sz="1000" b="1" spc="-14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000" b="1" spc="-2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по</a:t>
            </a:r>
            <a:r>
              <a:rPr sz="1000" b="1" spc="-12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000" b="1" spc="-4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неответу</a:t>
            </a:r>
            <a:r>
              <a:rPr sz="1000" b="1" spc="-13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000" b="1" spc="-6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(FindMeNoResponse)</a:t>
            </a:r>
            <a:endParaRPr sz="10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76" name="object 76"/>
          <p:cNvSpPr/>
          <p:nvPr/>
        </p:nvSpPr>
        <p:spPr>
          <a:xfrm>
            <a:off x="9572625" y="5686361"/>
            <a:ext cx="2175382" cy="117163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11538457" y="332395"/>
            <a:ext cx="325755" cy="297180"/>
          </a:xfrm>
          <a:custGeom>
            <a:avLst/>
            <a:gdLst/>
            <a:ahLst/>
            <a:cxnLst/>
            <a:rect l="l" t="t" r="r" b="b"/>
            <a:pathLst>
              <a:path w="325754" h="297180">
                <a:moveTo>
                  <a:pt x="52096" y="188364"/>
                </a:moveTo>
                <a:lnTo>
                  <a:pt x="9808" y="211528"/>
                </a:lnTo>
                <a:lnTo>
                  <a:pt x="0" y="242752"/>
                </a:lnTo>
                <a:lnTo>
                  <a:pt x="2575" y="259294"/>
                </a:lnTo>
                <a:lnTo>
                  <a:pt x="9838" y="273966"/>
                </a:lnTo>
                <a:lnTo>
                  <a:pt x="21122" y="285810"/>
                </a:lnTo>
                <a:lnTo>
                  <a:pt x="35758" y="293871"/>
                </a:lnTo>
                <a:lnTo>
                  <a:pt x="52140" y="297103"/>
                </a:lnTo>
                <a:lnTo>
                  <a:pt x="68361" y="295280"/>
                </a:lnTo>
                <a:lnTo>
                  <a:pt x="83305" y="288703"/>
                </a:lnTo>
                <a:lnTo>
                  <a:pt x="95854" y="277670"/>
                </a:lnTo>
                <a:lnTo>
                  <a:pt x="117419" y="259070"/>
                </a:lnTo>
                <a:lnTo>
                  <a:pt x="143141" y="248580"/>
                </a:lnTo>
                <a:lnTo>
                  <a:pt x="170851" y="246696"/>
                </a:lnTo>
                <a:lnTo>
                  <a:pt x="197278" y="246696"/>
                </a:lnTo>
                <a:lnTo>
                  <a:pt x="197277" y="238778"/>
                </a:lnTo>
                <a:lnTo>
                  <a:pt x="143157" y="236891"/>
                </a:lnTo>
                <a:lnTo>
                  <a:pt x="95854" y="207803"/>
                </a:lnTo>
                <a:lnTo>
                  <a:pt x="83288" y="196760"/>
                </a:lnTo>
                <a:lnTo>
                  <a:pt x="68328" y="190184"/>
                </a:lnTo>
                <a:lnTo>
                  <a:pt x="52096" y="188364"/>
                </a:lnTo>
                <a:close/>
              </a:path>
              <a:path w="325754" h="297180">
                <a:moveTo>
                  <a:pt x="208970" y="111964"/>
                </a:moveTo>
                <a:lnTo>
                  <a:pt x="203131" y="116651"/>
                </a:lnTo>
                <a:lnTo>
                  <a:pt x="196616" y="120421"/>
                </a:lnTo>
                <a:lnTo>
                  <a:pt x="189647" y="123146"/>
                </a:lnTo>
                <a:lnTo>
                  <a:pt x="209650" y="143427"/>
                </a:lnTo>
                <a:lnTo>
                  <a:pt x="221870" y="168428"/>
                </a:lnTo>
                <a:lnTo>
                  <a:pt x="225664" y="196013"/>
                </a:lnTo>
                <a:lnTo>
                  <a:pt x="220389" y="224047"/>
                </a:lnTo>
                <a:lnTo>
                  <a:pt x="217145" y="240472"/>
                </a:lnTo>
                <a:lnTo>
                  <a:pt x="218946" y="256749"/>
                </a:lnTo>
                <a:lnTo>
                  <a:pt x="225493" y="271756"/>
                </a:lnTo>
                <a:lnTo>
                  <a:pt x="236482" y="284369"/>
                </a:lnTo>
                <a:lnTo>
                  <a:pt x="250775" y="293034"/>
                </a:lnTo>
                <a:lnTo>
                  <a:pt x="266648" y="296894"/>
                </a:lnTo>
                <a:lnTo>
                  <a:pt x="282948" y="295850"/>
                </a:lnTo>
                <a:lnTo>
                  <a:pt x="298520" y="289799"/>
                </a:lnTo>
                <a:lnTo>
                  <a:pt x="311521" y="279293"/>
                </a:lnTo>
                <a:lnTo>
                  <a:pt x="320561" y="265654"/>
                </a:lnTo>
                <a:lnTo>
                  <a:pt x="325150" y="249936"/>
                </a:lnTo>
                <a:lnTo>
                  <a:pt x="324792" y="233195"/>
                </a:lnTo>
                <a:lnTo>
                  <a:pt x="319390" y="217359"/>
                </a:lnTo>
                <a:lnTo>
                  <a:pt x="309705" y="204184"/>
                </a:lnTo>
                <a:lnTo>
                  <a:pt x="296555" y="194492"/>
                </a:lnTo>
                <a:lnTo>
                  <a:pt x="280753" y="189109"/>
                </a:lnTo>
                <a:lnTo>
                  <a:pt x="253904" y="179689"/>
                </a:lnTo>
                <a:lnTo>
                  <a:pt x="231981" y="162600"/>
                </a:lnTo>
                <a:lnTo>
                  <a:pt x="216498" y="139479"/>
                </a:lnTo>
                <a:lnTo>
                  <a:pt x="208970" y="111964"/>
                </a:lnTo>
                <a:close/>
              </a:path>
              <a:path w="325754" h="297180">
                <a:moveTo>
                  <a:pt x="197278" y="246696"/>
                </a:moveTo>
                <a:lnTo>
                  <a:pt x="170851" y="246696"/>
                </a:lnTo>
                <a:lnTo>
                  <a:pt x="198382" y="253913"/>
                </a:lnTo>
                <a:lnTo>
                  <a:pt x="197278" y="246696"/>
                </a:lnTo>
                <a:close/>
              </a:path>
              <a:path w="325754" h="297180">
                <a:moveTo>
                  <a:pt x="198382" y="231548"/>
                </a:moveTo>
                <a:lnTo>
                  <a:pt x="170863" y="238778"/>
                </a:lnTo>
                <a:lnTo>
                  <a:pt x="197277" y="238778"/>
                </a:lnTo>
                <a:lnTo>
                  <a:pt x="198382" y="231548"/>
                </a:lnTo>
                <a:close/>
              </a:path>
              <a:path w="325754" h="297180">
                <a:moveTo>
                  <a:pt x="158016" y="0"/>
                </a:moveTo>
                <a:lnTo>
                  <a:pt x="116880" y="25163"/>
                </a:lnTo>
                <a:lnTo>
                  <a:pt x="108545" y="56422"/>
                </a:lnTo>
                <a:lnTo>
                  <a:pt x="111802" y="72841"/>
                </a:lnTo>
                <a:lnTo>
                  <a:pt x="117088" y="100866"/>
                </a:lnTo>
                <a:lnTo>
                  <a:pt x="113291" y="128445"/>
                </a:lnTo>
                <a:lnTo>
                  <a:pt x="101063" y="153446"/>
                </a:lnTo>
                <a:lnTo>
                  <a:pt x="81060" y="173742"/>
                </a:lnTo>
                <a:lnTo>
                  <a:pt x="88030" y="176468"/>
                </a:lnTo>
                <a:lnTo>
                  <a:pt x="94533" y="180241"/>
                </a:lnTo>
                <a:lnTo>
                  <a:pt x="100384" y="184924"/>
                </a:lnTo>
                <a:lnTo>
                  <a:pt x="107902" y="157416"/>
                </a:lnTo>
                <a:lnTo>
                  <a:pt x="123386" y="134307"/>
                </a:lnTo>
                <a:lnTo>
                  <a:pt x="145314" y="117220"/>
                </a:lnTo>
                <a:lnTo>
                  <a:pt x="172166" y="107780"/>
                </a:lnTo>
                <a:lnTo>
                  <a:pt x="187979" y="102390"/>
                </a:lnTo>
                <a:lnTo>
                  <a:pt x="201138" y="92689"/>
                </a:lnTo>
                <a:lnTo>
                  <a:pt x="210824" y="79502"/>
                </a:lnTo>
                <a:lnTo>
                  <a:pt x="216215" y="63652"/>
                </a:lnTo>
                <a:lnTo>
                  <a:pt x="216553" y="46914"/>
                </a:lnTo>
                <a:lnTo>
                  <a:pt x="211950" y="31201"/>
                </a:lnTo>
                <a:lnTo>
                  <a:pt x="202899" y="17568"/>
                </a:lnTo>
                <a:lnTo>
                  <a:pt x="189890" y="7070"/>
                </a:lnTo>
                <a:lnTo>
                  <a:pt x="174317" y="1030"/>
                </a:lnTo>
                <a:lnTo>
                  <a:pt x="158016" y="0"/>
                </a:lnTo>
                <a:close/>
              </a:path>
            </a:pathLst>
          </a:custGeom>
          <a:solidFill>
            <a:srgbClr val="275EC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8" name="Рисунок 77">
            <a:extLst>
              <a:ext uri="{FF2B5EF4-FFF2-40B4-BE49-F238E27FC236}">
                <a16:creationId xmlns:a16="http://schemas.microsoft.com/office/drawing/2014/main" id="{674CEC26-B318-6C80-B435-5D7FE82A1E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4140" y="6116850"/>
            <a:ext cx="1971216" cy="450662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E2ED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362200" y="1836420"/>
            <a:ext cx="3601720" cy="2924810"/>
          </a:xfrm>
          <a:custGeom>
            <a:avLst/>
            <a:gdLst/>
            <a:ahLst/>
            <a:cxnLst/>
            <a:rect l="l" t="t" r="r" b="b"/>
            <a:pathLst>
              <a:path w="3601720" h="2924810">
                <a:moveTo>
                  <a:pt x="3401060" y="0"/>
                </a:moveTo>
                <a:lnTo>
                  <a:pt x="200151" y="0"/>
                </a:lnTo>
                <a:lnTo>
                  <a:pt x="154275" y="5288"/>
                </a:lnTo>
                <a:lnTo>
                  <a:pt x="112152" y="20352"/>
                </a:lnTo>
                <a:lnTo>
                  <a:pt x="74988" y="43987"/>
                </a:lnTo>
                <a:lnTo>
                  <a:pt x="43987" y="74988"/>
                </a:lnTo>
                <a:lnTo>
                  <a:pt x="20352" y="112152"/>
                </a:lnTo>
                <a:lnTo>
                  <a:pt x="5288" y="154275"/>
                </a:lnTo>
                <a:lnTo>
                  <a:pt x="0" y="200151"/>
                </a:lnTo>
                <a:lnTo>
                  <a:pt x="0" y="2724404"/>
                </a:lnTo>
                <a:lnTo>
                  <a:pt x="5288" y="2770320"/>
                </a:lnTo>
                <a:lnTo>
                  <a:pt x="20352" y="2812459"/>
                </a:lnTo>
                <a:lnTo>
                  <a:pt x="43987" y="2849620"/>
                </a:lnTo>
                <a:lnTo>
                  <a:pt x="74988" y="2880608"/>
                </a:lnTo>
                <a:lnTo>
                  <a:pt x="112152" y="2904225"/>
                </a:lnTo>
                <a:lnTo>
                  <a:pt x="154275" y="2919273"/>
                </a:lnTo>
                <a:lnTo>
                  <a:pt x="200151" y="2924555"/>
                </a:lnTo>
                <a:lnTo>
                  <a:pt x="3401060" y="2924555"/>
                </a:lnTo>
                <a:lnTo>
                  <a:pt x="3446936" y="2919273"/>
                </a:lnTo>
                <a:lnTo>
                  <a:pt x="3489059" y="2904225"/>
                </a:lnTo>
                <a:lnTo>
                  <a:pt x="3526223" y="2880608"/>
                </a:lnTo>
                <a:lnTo>
                  <a:pt x="3557224" y="2849620"/>
                </a:lnTo>
                <a:lnTo>
                  <a:pt x="3580859" y="2812459"/>
                </a:lnTo>
                <a:lnTo>
                  <a:pt x="3595923" y="2770320"/>
                </a:lnTo>
                <a:lnTo>
                  <a:pt x="3601212" y="2724404"/>
                </a:lnTo>
                <a:lnTo>
                  <a:pt x="3601212" y="200151"/>
                </a:lnTo>
                <a:lnTo>
                  <a:pt x="3595923" y="154275"/>
                </a:lnTo>
                <a:lnTo>
                  <a:pt x="3580859" y="112152"/>
                </a:lnTo>
                <a:lnTo>
                  <a:pt x="3557224" y="74988"/>
                </a:lnTo>
                <a:lnTo>
                  <a:pt x="3526223" y="43987"/>
                </a:lnTo>
                <a:lnTo>
                  <a:pt x="3489059" y="20352"/>
                </a:lnTo>
                <a:lnTo>
                  <a:pt x="3446936" y="5288"/>
                </a:lnTo>
                <a:lnTo>
                  <a:pt x="340106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237732" y="1836420"/>
            <a:ext cx="3602990" cy="2924810"/>
          </a:xfrm>
          <a:custGeom>
            <a:avLst/>
            <a:gdLst/>
            <a:ahLst/>
            <a:cxnLst/>
            <a:rect l="l" t="t" r="r" b="b"/>
            <a:pathLst>
              <a:path w="3602990" h="2924810">
                <a:moveTo>
                  <a:pt x="3428491" y="0"/>
                </a:moveTo>
                <a:lnTo>
                  <a:pt x="174243" y="0"/>
                </a:lnTo>
                <a:lnTo>
                  <a:pt x="127911" y="6221"/>
                </a:lnTo>
                <a:lnTo>
                  <a:pt x="86284" y="23781"/>
                </a:lnTo>
                <a:lnTo>
                  <a:pt x="51022" y="51022"/>
                </a:lnTo>
                <a:lnTo>
                  <a:pt x="23781" y="86284"/>
                </a:lnTo>
                <a:lnTo>
                  <a:pt x="6221" y="127911"/>
                </a:lnTo>
                <a:lnTo>
                  <a:pt x="0" y="174243"/>
                </a:lnTo>
                <a:lnTo>
                  <a:pt x="0" y="2750311"/>
                </a:lnTo>
                <a:lnTo>
                  <a:pt x="6221" y="2796644"/>
                </a:lnTo>
                <a:lnTo>
                  <a:pt x="23781" y="2838271"/>
                </a:lnTo>
                <a:lnTo>
                  <a:pt x="51022" y="2873533"/>
                </a:lnTo>
                <a:lnTo>
                  <a:pt x="86284" y="2900774"/>
                </a:lnTo>
                <a:lnTo>
                  <a:pt x="127911" y="2918334"/>
                </a:lnTo>
                <a:lnTo>
                  <a:pt x="174243" y="2924555"/>
                </a:lnTo>
                <a:lnTo>
                  <a:pt x="3428491" y="2924555"/>
                </a:lnTo>
                <a:lnTo>
                  <a:pt x="3474824" y="2918334"/>
                </a:lnTo>
                <a:lnTo>
                  <a:pt x="3516451" y="2900774"/>
                </a:lnTo>
                <a:lnTo>
                  <a:pt x="3551713" y="2873533"/>
                </a:lnTo>
                <a:lnTo>
                  <a:pt x="3578954" y="2838271"/>
                </a:lnTo>
                <a:lnTo>
                  <a:pt x="3596514" y="2796644"/>
                </a:lnTo>
                <a:lnTo>
                  <a:pt x="3602736" y="2750311"/>
                </a:lnTo>
                <a:lnTo>
                  <a:pt x="3602736" y="174243"/>
                </a:lnTo>
                <a:lnTo>
                  <a:pt x="3596514" y="127911"/>
                </a:lnTo>
                <a:lnTo>
                  <a:pt x="3578954" y="86284"/>
                </a:lnTo>
                <a:lnTo>
                  <a:pt x="3551713" y="51022"/>
                </a:lnTo>
                <a:lnTo>
                  <a:pt x="3516451" y="23781"/>
                </a:lnTo>
                <a:lnTo>
                  <a:pt x="3474824" y="6221"/>
                </a:lnTo>
                <a:lnTo>
                  <a:pt x="342849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459735" y="1937004"/>
            <a:ext cx="3406140" cy="1355090"/>
          </a:xfrm>
          <a:custGeom>
            <a:avLst/>
            <a:gdLst/>
            <a:ahLst/>
            <a:cxnLst/>
            <a:rect l="l" t="t" r="r" b="b"/>
            <a:pathLst>
              <a:path w="3406140" h="1355089">
                <a:moveTo>
                  <a:pt x="3293364" y="0"/>
                </a:moveTo>
                <a:lnTo>
                  <a:pt x="112775" y="0"/>
                </a:lnTo>
                <a:lnTo>
                  <a:pt x="68847" y="8852"/>
                </a:lnTo>
                <a:lnTo>
                  <a:pt x="33004" y="33004"/>
                </a:lnTo>
                <a:lnTo>
                  <a:pt x="8852" y="68847"/>
                </a:lnTo>
                <a:lnTo>
                  <a:pt x="0" y="112775"/>
                </a:lnTo>
                <a:lnTo>
                  <a:pt x="0" y="1242060"/>
                </a:lnTo>
                <a:lnTo>
                  <a:pt x="8852" y="1285988"/>
                </a:lnTo>
                <a:lnTo>
                  <a:pt x="33004" y="1321831"/>
                </a:lnTo>
                <a:lnTo>
                  <a:pt x="68847" y="1345983"/>
                </a:lnTo>
                <a:lnTo>
                  <a:pt x="112775" y="1354836"/>
                </a:lnTo>
                <a:lnTo>
                  <a:pt x="3293364" y="1354836"/>
                </a:lnTo>
                <a:lnTo>
                  <a:pt x="3337292" y="1345983"/>
                </a:lnTo>
                <a:lnTo>
                  <a:pt x="3373135" y="1321831"/>
                </a:lnTo>
                <a:lnTo>
                  <a:pt x="3397287" y="1285988"/>
                </a:lnTo>
                <a:lnTo>
                  <a:pt x="3406140" y="1242060"/>
                </a:lnTo>
                <a:lnTo>
                  <a:pt x="3406140" y="112775"/>
                </a:lnTo>
                <a:lnTo>
                  <a:pt x="3397287" y="68847"/>
                </a:lnTo>
                <a:lnTo>
                  <a:pt x="3373135" y="33004"/>
                </a:lnTo>
                <a:lnTo>
                  <a:pt x="3337292" y="8852"/>
                </a:lnTo>
                <a:lnTo>
                  <a:pt x="3293364" y="0"/>
                </a:lnTo>
                <a:close/>
              </a:path>
            </a:pathLst>
          </a:custGeom>
          <a:solidFill>
            <a:srgbClr val="E2EDFF">
              <a:alpha val="36862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336791" y="1937004"/>
            <a:ext cx="3406140" cy="1355090"/>
          </a:xfrm>
          <a:custGeom>
            <a:avLst/>
            <a:gdLst/>
            <a:ahLst/>
            <a:cxnLst/>
            <a:rect l="l" t="t" r="r" b="b"/>
            <a:pathLst>
              <a:path w="3406140" h="1355089">
                <a:moveTo>
                  <a:pt x="3309366" y="0"/>
                </a:moveTo>
                <a:lnTo>
                  <a:pt x="96774" y="0"/>
                </a:lnTo>
                <a:lnTo>
                  <a:pt x="59096" y="7602"/>
                </a:lnTo>
                <a:lnTo>
                  <a:pt x="28336" y="28336"/>
                </a:lnTo>
                <a:lnTo>
                  <a:pt x="7602" y="59096"/>
                </a:lnTo>
                <a:lnTo>
                  <a:pt x="0" y="96774"/>
                </a:lnTo>
                <a:lnTo>
                  <a:pt x="0" y="1258062"/>
                </a:lnTo>
                <a:lnTo>
                  <a:pt x="7602" y="1295739"/>
                </a:lnTo>
                <a:lnTo>
                  <a:pt x="28336" y="1326499"/>
                </a:lnTo>
                <a:lnTo>
                  <a:pt x="59096" y="1347233"/>
                </a:lnTo>
                <a:lnTo>
                  <a:pt x="96774" y="1354836"/>
                </a:lnTo>
                <a:lnTo>
                  <a:pt x="3309366" y="1354836"/>
                </a:lnTo>
                <a:lnTo>
                  <a:pt x="3347043" y="1347233"/>
                </a:lnTo>
                <a:lnTo>
                  <a:pt x="3377803" y="1326499"/>
                </a:lnTo>
                <a:lnTo>
                  <a:pt x="3398537" y="1295739"/>
                </a:lnTo>
                <a:lnTo>
                  <a:pt x="3406140" y="1258062"/>
                </a:lnTo>
                <a:lnTo>
                  <a:pt x="3406140" y="96774"/>
                </a:lnTo>
                <a:lnTo>
                  <a:pt x="3398537" y="59096"/>
                </a:lnTo>
                <a:lnTo>
                  <a:pt x="3377803" y="28336"/>
                </a:lnTo>
                <a:lnTo>
                  <a:pt x="3347043" y="7602"/>
                </a:lnTo>
                <a:lnTo>
                  <a:pt x="3309366" y="0"/>
                </a:lnTo>
                <a:close/>
              </a:path>
            </a:pathLst>
          </a:custGeom>
          <a:solidFill>
            <a:srgbClr val="E2EDFF">
              <a:alpha val="36862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92100" y="194713"/>
            <a:ext cx="8274851" cy="5206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300" spc="195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Пограничный </a:t>
            </a:r>
            <a:r>
              <a:rPr sz="3300" spc="204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контроллер</a:t>
            </a:r>
            <a:r>
              <a:rPr sz="3300" spc="-345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sz="3300" spc="110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сессий</a:t>
            </a:r>
            <a:endParaRPr sz="33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1538457" y="332395"/>
            <a:ext cx="325755" cy="297180"/>
          </a:xfrm>
          <a:custGeom>
            <a:avLst/>
            <a:gdLst/>
            <a:ahLst/>
            <a:cxnLst/>
            <a:rect l="l" t="t" r="r" b="b"/>
            <a:pathLst>
              <a:path w="325754" h="297180">
                <a:moveTo>
                  <a:pt x="52096" y="188364"/>
                </a:moveTo>
                <a:lnTo>
                  <a:pt x="9808" y="211528"/>
                </a:lnTo>
                <a:lnTo>
                  <a:pt x="0" y="242752"/>
                </a:lnTo>
                <a:lnTo>
                  <a:pt x="2575" y="259294"/>
                </a:lnTo>
                <a:lnTo>
                  <a:pt x="9838" y="273966"/>
                </a:lnTo>
                <a:lnTo>
                  <a:pt x="21122" y="285810"/>
                </a:lnTo>
                <a:lnTo>
                  <a:pt x="35758" y="293871"/>
                </a:lnTo>
                <a:lnTo>
                  <a:pt x="52140" y="297103"/>
                </a:lnTo>
                <a:lnTo>
                  <a:pt x="68361" y="295280"/>
                </a:lnTo>
                <a:lnTo>
                  <a:pt x="83305" y="288703"/>
                </a:lnTo>
                <a:lnTo>
                  <a:pt x="95854" y="277670"/>
                </a:lnTo>
                <a:lnTo>
                  <a:pt x="117419" y="259070"/>
                </a:lnTo>
                <a:lnTo>
                  <a:pt x="143141" y="248580"/>
                </a:lnTo>
                <a:lnTo>
                  <a:pt x="170851" y="246696"/>
                </a:lnTo>
                <a:lnTo>
                  <a:pt x="197278" y="246696"/>
                </a:lnTo>
                <a:lnTo>
                  <a:pt x="197277" y="238778"/>
                </a:lnTo>
                <a:lnTo>
                  <a:pt x="143157" y="236891"/>
                </a:lnTo>
                <a:lnTo>
                  <a:pt x="95854" y="207803"/>
                </a:lnTo>
                <a:lnTo>
                  <a:pt x="83288" y="196760"/>
                </a:lnTo>
                <a:lnTo>
                  <a:pt x="68328" y="190184"/>
                </a:lnTo>
                <a:lnTo>
                  <a:pt x="52096" y="188364"/>
                </a:lnTo>
                <a:close/>
              </a:path>
              <a:path w="325754" h="297180">
                <a:moveTo>
                  <a:pt x="208970" y="111964"/>
                </a:moveTo>
                <a:lnTo>
                  <a:pt x="203131" y="116651"/>
                </a:lnTo>
                <a:lnTo>
                  <a:pt x="196616" y="120421"/>
                </a:lnTo>
                <a:lnTo>
                  <a:pt x="189647" y="123146"/>
                </a:lnTo>
                <a:lnTo>
                  <a:pt x="209650" y="143427"/>
                </a:lnTo>
                <a:lnTo>
                  <a:pt x="221870" y="168428"/>
                </a:lnTo>
                <a:lnTo>
                  <a:pt x="225664" y="196013"/>
                </a:lnTo>
                <a:lnTo>
                  <a:pt x="220389" y="224047"/>
                </a:lnTo>
                <a:lnTo>
                  <a:pt x="217145" y="240472"/>
                </a:lnTo>
                <a:lnTo>
                  <a:pt x="218946" y="256749"/>
                </a:lnTo>
                <a:lnTo>
                  <a:pt x="225493" y="271756"/>
                </a:lnTo>
                <a:lnTo>
                  <a:pt x="236482" y="284369"/>
                </a:lnTo>
                <a:lnTo>
                  <a:pt x="250775" y="293034"/>
                </a:lnTo>
                <a:lnTo>
                  <a:pt x="266648" y="296894"/>
                </a:lnTo>
                <a:lnTo>
                  <a:pt x="282948" y="295850"/>
                </a:lnTo>
                <a:lnTo>
                  <a:pt x="298520" y="289799"/>
                </a:lnTo>
                <a:lnTo>
                  <a:pt x="311521" y="279293"/>
                </a:lnTo>
                <a:lnTo>
                  <a:pt x="320561" y="265654"/>
                </a:lnTo>
                <a:lnTo>
                  <a:pt x="325150" y="249936"/>
                </a:lnTo>
                <a:lnTo>
                  <a:pt x="324792" y="233195"/>
                </a:lnTo>
                <a:lnTo>
                  <a:pt x="319390" y="217359"/>
                </a:lnTo>
                <a:lnTo>
                  <a:pt x="309705" y="204184"/>
                </a:lnTo>
                <a:lnTo>
                  <a:pt x="296555" y="194492"/>
                </a:lnTo>
                <a:lnTo>
                  <a:pt x="280753" y="189109"/>
                </a:lnTo>
                <a:lnTo>
                  <a:pt x="253904" y="179689"/>
                </a:lnTo>
                <a:lnTo>
                  <a:pt x="231981" y="162600"/>
                </a:lnTo>
                <a:lnTo>
                  <a:pt x="216498" y="139479"/>
                </a:lnTo>
                <a:lnTo>
                  <a:pt x="208970" y="111964"/>
                </a:lnTo>
                <a:close/>
              </a:path>
              <a:path w="325754" h="297180">
                <a:moveTo>
                  <a:pt x="197278" y="246696"/>
                </a:moveTo>
                <a:lnTo>
                  <a:pt x="170851" y="246696"/>
                </a:lnTo>
                <a:lnTo>
                  <a:pt x="198382" y="253913"/>
                </a:lnTo>
                <a:lnTo>
                  <a:pt x="197278" y="246696"/>
                </a:lnTo>
                <a:close/>
              </a:path>
              <a:path w="325754" h="297180">
                <a:moveTo>
                  <a:pt x="198382" y="231548"/>
                </a:moveTo>
                <a:lnTo>
                  <a:pt x="170863" y="238778"/>
                </a:lnTo>
                <a:lnTo>
                  <a:pt x="197277" y="238778"/>
                </a:lnTo>
                <a:lnTo>
                  <a:pt x="198382" y="231548"/>
                </a:lnTo>
                <a:close/>
              </a:path>
              <a:path w="325754" h="297180">
                <a:moveTo>
                  <a:pt x="158016" y="0"/>
                </a:moveTo>
                <a:lnTo>
                  <a:pt x="116880" y="25163"/>
                </a:lnTo>
                <a:lnTo>
                  <a:pt x="108545" y="56422"/>
                </a:lnTo>
                <a:lnTo>
                  <a:pt x="111802" y="72841"/>
                </a:lnTo>
                <a:lnTo>
                  <a:pt x="117088" y="100866"/>
                </a:lnTo>
                <a:lnTo>
                  <a:pt x="113291" y="128445"/>
                </a:lnTo>
                <a:lnTo>
                  <a:pt x="101063" y="153446"/>
                </a:lnTo>
                <a:lnTo>
                  <a:pt x="81060" y="173742"/>
                </a:lnTo>
                <a:lnTo>
                  <a:pt x="88030" y="176468"/>
                </a:lnTo>
                <a:lnTo>
                  <a:pt x="94533" y="180241"/>
                </a:lnTo>
                <a:lnTo>
                  <a:pt x="100384" y="184924"/>
                </a:lnTo>
                <a:lnTo>
                  <a:pt x="107902" y="157416"/>
                </a:lnTo>
                <a:lnTo>
                  <a:pt x="123386" y="134307"/>
                </a:lnTo>
                <a:lnTo>
                  <a:pt x="145314" y="117220"/>
                </a:lnTo>
                <a:lnTo>
                  <a:pt x="172166" y="107780"/>
                </a:lnTo>
                <a:lnTo>
                  <a:pt x="187979" y="102390"/>
                </a:lnTo>
                <a:lnTo>
                  <a:pt x="201138" y="92689"/>
                </a:lnTo>
                <a:lnTo>
                  <a:pt x="210824" y="79502"/>
                </a:lnTo>
                <a:lnTo>
                  <a:pt x="216215" y="63652"/>
                </a:lnTo>
                <a:lnTo>
                  <a:pt x="216553" y="46914"/>
                </a:lnTo>
                <a:lnTo>
                  <a:pt x="211950" y="31201"/>
                </a:lnTo>
                <a:lnTo>
                  <a:pt x="202899" y="17568"/>
                </a:lnTo>
                <a:lnTo>
                  <a:pt x="189890" y="7070"/>
                </a:lnTo>
                <a:lnTo>
                  <a:pt x="174317" y="1030"/>
                </a:lnTo>
                <a:lnTo>
                  <a:pt x="158016" y="0"/>
                </a:lnTo>
                <a:close/>
              </a:path>
            </a:pathLst>
          </a:custGeom>
          <a:solidFill>
            <a:srgbClr val="275E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307949" y="831595"/>
            <a:ext cx="6882964" cy="3212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spc="-20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Для </a:t>
            </a:r>
            <a:r>
              <a:rPr sz="2000" b="1" spc="65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защиты </a:t>
            </a:r>
            <a:r>
              <a:rPr sz="2000" b="1" spc="20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от </a:t>
            </a:r>
            <a:r>
              <a:rPr sz="2000" b="1" spc="45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несанкционированного</a:t>
            </a:r>
            <a:r>
              <a:rPr sz="2000" b="1" spc="-204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sz="2000" b="1" spc="-10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доступа</a:t>
            </a:r>
            <a:endParaRPr sz="20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539110" y="3372992"/>
            <a:ext cx="2254832" cy="8489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30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SBC-1000</a:t>
            </a:r>
            <a:endParaRPr sz="18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  <a:p>
            <a:pPr marL="12700">
              <a:lnSpc>
                <a:spcPct val="100000"/>
              </a:lnSpc>
              <a:spcBef>
                <a:spcPts val="1025"/>
              </a:spcBef>
            </a:pPr>
            <a:r>
              <a:rPr sz="1400" b="1" spc="5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До </a:t>
            </a:r>
            <a:r>
              <a:rPr sz="1400" b="1" spc="2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500</a:t>
            </a:r>
            <a:r>
              <a:rPr sz="1400" b="1" spc="-105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400" b="1" spc="1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одновременных</a:t>
            </a:r>
            <a:endParaRPr sz="14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marL="12700">
              <a:lnSpc>
                <a:spcPct val="100000"/>
              </a:lnSpc>
            </a:pPr>
            <a:r>
              <a:rPr sz="1400" b="1" spc="3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соединений</a:t>
            </a:r>
            <a:endParaRPr sz="14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6430136" y="3866896"/>
            <a:ext cx="64008" cy="746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430136" y="4368291"/>
            <a:ext cx="64008" cy="746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6418325" y="3239213"/>
            <a:ext cx="3116291" cy="1252266"/>
          </a:xfrm>
          <a:prstGeom prst="rect">
            <a:avLst/>
          </a:prstGeom>
        </p:spPr>
        <p:txBody>
          <a:bodyPr vert="horz" wrap="square" lIns="0" tIns="1479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65"/>
              </a:spcBef>
            </a:pPr>
            <a:r>
              <a:rPr sz="1800" b="1" spc="-25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SBC-3000</a:t>
            </a:r>
            <a:endParaRPr sz="18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  <a:p>
            <a:pPr marL="192405">
              <a:lnSpc>
                <a:spcPct val="100000"/>
              </a:lnSpc>
              <a:spcBef>
                <a:spcPts val="835"/>
              </a:spcBef>
            </a:pPr>
            <a:r>
              <a:rPr sz="1400" b="1" spc="5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До </a:t>
            </a:r>
            <a:r>
              <a:rPr sz="1400" b="1" spc="2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2000</a:t>
            </a:r>
            <a:r>
              <a:rPr sz="1400" b="1" spc="-95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400" b="1" spc="1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одновременных</a:t>
            </a:r>
            <a:endParaRPr sz="14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marL="192405">
              <a:lnSpc>
                <a:spcPct val="100000"/>
              </a:lnSpc>
            </a:pPr>
            <a:r>
              <a:rPr sz="1400" b="1" spc="3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соединений</a:t>
            </a:r>
            <a:endParaRPr sz="14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marL="192405">
              <a:lnSpc>
                <a:spcPct val="100000"/>
              </a:lnSpc>
              <a:spcBef>
                <a:spcPts val="590"/>
              </a:spcBef>
            </a:pPr>
            <a:r>
              <a:rPr sz="1400" b="1" spc="2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Резервирование</a:t>
            </a:r>
            <a:r>
              <a:rPr sz="1400" b="1" spc="-8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400" b="1" spc="1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master-sleave</a:t>
            </a:r>
            <a:endParaRPr sz="14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2883407" y="2153411"/>
            <a:ext cx="2718816" cy="106222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783323" y="2080260"/>
            <a:ext cx="2516124" cy="1143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2076069" y="5267325"/>
            <a:ext cx="1376043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b="1" spc="4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Защита</a:t>
            </a:r>
            <a:r>
              <a:rPr sz="1200" b="1" spc="-95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200" b="1" spc="-5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Бизнес-  </a:t>
            </a:r>
            <a:r>
              <a:rPr sz="1200" b="1" spc="-1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процессов</a:t>
            </a:r>
            <a:endParaRPr sz="12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236211" y="5875426"/>
            <a:ext cx="141541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b="1" spc="5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Контроль</a:t>
            </a:r>
            <a:r>
              <a:rPr sz="1200" b="1" spc="-9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200" b="1" spc="-5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доступа  </a:t>
            </a:r>
            <a:r>
              <a:rPr sz="1200" b="1" spc="15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по</a:t>
            </a:r>
            <a:r>
              <a:rPr sz="1200" b="1" spc="-3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200" b="1" spc="-45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RADIUS</a:t>
            </a:r>
            <a:endParaRPr sz="12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9201657" y="5267325"/>
            <a:ext cx="1560830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5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Анализ</a:t>
            </a:r>
            <a:endParaRPr sz="12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marL="12700">
              <a:lnSpc>
                <a:spcPct val="100000"/>
              </a:lnSpc>
            </a:pPr>
            <a:r>
              <a:rPr sz="1200" b="1" spc="75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и </a:t>
            </a:r>
            <a:r>
              <a:rPr sz="1200" b="1" spc="2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верификация</a:t>
            </a:r>
            <a:r>
              <a:rPr sz="1200" b="1" spc="-18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200" b="1" spc="-7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SDP</a:t>
            </a:r>
            <a:endParaRPr sz="12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2076069" y="5875426"/>
            <a:ext cx="10839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b="1" spc="-8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Э</a:t>
            </a:r>
            <a:r>
              <a:rPr sz="1200" b="1" spc="-145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фф</a:t>
            </a:r>
            <a:r>
              <a:rPr sz="1200" b="1" spc="2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е</a:t>
            </a:r>
            <a:r>
              <a:rPr sz="1200" b="1" spc="4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ктивн</a:t>
            </a:r>
            <a:r>
              <a:rPr sz="1200" b="1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ое  </a:t>
            </a:r>
            <a:r>
              <a:rPr sz="1200" b="1" spc="15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управление</a:t>
            </a:r>
            <a:endParaRPr sz="12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236211" y="5267325"/>
            <a:ext cx="1383029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b="1" spc="-75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Р</a:t>
            </a:r>
            <a:r>
              <a:rPr sz="1200" b="1" spc="2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е</a:t>
            </a:r>
            <a:r>
              <a:rPr sz="1200" b="1" spc="25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зе</a:t>
            </a:r>
            <a:r>
              <a:rPr sz="1200" b="1" spc="5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р</a:t>
            </a:r>
            <a:r>
              <a:rPr sz="1200" b="1" spc="2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ви</a:t>
            </a:r>
            <a:r>
              <a:rPr sz="1200" b="1" spc="15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р</a:t>
            </a:r>
            <a:r>
              <a:rPr sz="1200" b="1" spc="2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ован</a:t>
            </a:r>
            <a:r>
              <a:rPr sz="1200" b="1" spc="25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и</a:t>
            </a:r>
            <a:r>
              <a:rPr sz="1200" b="1" spc="15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е  по</a:t>
            </a:r>
            <a:r>
              <a:rPr sz="1200" b="1" spc="-35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200" b="1" spc="35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питанию</a:t>
            </a:r>
            <a:endParaRPr sz="12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6495669" y="5267325"/>
            <a:ext cx="1273175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b="1" spc="5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Скрытие  </a:t>
            </a:r>
            <a:r>
              <a:rPr sz="1200" b="1" spc="2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топологии</a:t>
            </a:r>
            <a:r>
              <a:rPr sz="1200" b="1" spc="-8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200" b="1" spc="1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сети</a:t>
            </a:r>
            <a:endParaRPr sz="12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6473190" y="5875426"/>
            <a:ext cx="1948814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Балансировка </a:t>
            </a:r>
            <a:r>
              <a:rPr sz="1200" b="1" spc="3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нагрузки  </a:t>
            </a:r>
            <a:r>
              <a:rPr sz="1200" b="1" spc="25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между</a:t>
            </a:r>
            <a:r>
              <a:rPr sz="1200" b="1" spc="-45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200" b="1" spc="4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транками</a:t>
            </a:r>
            <a:endParaRPr sz="12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9201657" y="5875426"/>
            <a:ext cx="89725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4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Защита</a:t>
            </a:r>
            <a:endParaRPr sz="12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marL="12700">
              <a:lnSpc>
                <a:spcPct val="100000"/>
              </a:lnSpc>
            </a:pPr>
            <a:r>
              <a:rPr sz="1200" b="1" spc="1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от </a:t>
            </a:r>
            <a:r>
              <a:rPr sz="1200" b="1" spc="-25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Dos</a:t>
            </a:r>
            <a:r>
              <a:rPr sz="1200" b="1" spc="-125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200" b="1" spc="35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атак</a:t>
            </a:r>
            <a:endParaRPr sz="12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1805939" y="5306567"/>
            <a:ext cx="213360" cy="21488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844039" y="5344667"/>
            <a:ext cx="137160" cy="13715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805939" y="5899403"/>
            <a:ext cx="213360" cy="21488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844039" y="5939028"/>
            <a:ext cx="137160" cy="13715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3973067" y="5306567"/>
            <a:ext cx="213360" cy="21488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4011167" y="5344667"/>
            <a:ext cx="137160" cy="13715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3973067" y="5899403"/>
            <a:ext cx="213360" cy="21488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4011167" y="5939028"/>
            <a:ext cx="137160" cy="13715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6217920" y="5306567"/>
            <a:ext cx="213359" cy="21488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6256020" y="5344667"/>
            <a:ext cx="137160" cy="13715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6217920" y="5899403"/>
            <a:ext cx="213359" cy="21488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6256020" y="5939028"/>
            <a:ext cx="137160" cy="13715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8924543" y="5306567"/>
            <a:ext cx="213359" cy="21488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8962643" y="5344667"/>
            <a:ext cx="137159" cy="13715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8924543" y="5899403"/>
            <a:ext cx="213359" cy="21488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8962643" y="5939028"/>
            <a:ext cx="137159" cy="13715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10282681" y="2785872"/>
            <a:ext cx="1050163" cy="87381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496176" y="3992879"/>
            <a:ext cx="830084" cy="605155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E4A54E17-9D1D-EDB7-350C-64FFBE759EA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4140" y="6116850"/>
            <a:ext cx="1971216" cy="450662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355580" y="315468"/>
            <a:ext cx="1501140" cy="31546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706868" y="6057900"/>
            <a:ext cx="289559" cy="228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492240" y="6057900"/>
            <a:ext cx="228600" cy="2286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106923" y="6063996"/>
            <a:ext cx="326136" cy="2286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892296" y="6062471"/>
            <a:ext cx="228600" cy="2286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0" y="0"/>
            <a:ext cx="7213090" cy="685799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743194" y="0"/>
            <a:ext cx="1499323" cy="116014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5480684" y="2787472"/>
            <a:ext cx="3780661" cy="11239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3600" spc="50" dirty="0">
                <a:solidFill>
                  <a:schemeClr val="tx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Беспр</a:t>
            </a:r>
            <a:r>
              <a:rPr sz="3600" spc="35" dirty="0">
                <a:solidFill>
                  <a:schemeClr val="tx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о</a:t>
            </a:r>
            <a:r>
              <a:rPr sz="3600" spc="120" dirty="0">
                <a:solidFill>
                  <a:schemeClr val="tx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водные  </a:t>
            </a:r>
            <a:r>
              <a:rPr sz="3600" spc="254" dirty="0">
                <a:solidFill>
                  <a:schemeClr val="tx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решения</a:t>
            </a:r>
            <a:endParaRPr sz="3600" dirty="0">
              <a:solidFill>
                <a:schemeClr val="tx1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850135" y="1833372"/>
            <a:ext cx="1124712" cy="258165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048255" y="2767583"/>
            <a:ext cx="3121787" cy="235394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260092" y="2784348"/>
            <a:ext cx="3011424" cy="209702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3216323-DD7B-5C89-927A-2F7118D3C13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4140" y="6116850"/>
            <a:ext cx="1971216" cy="450662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/>
          <p:cNvSpPr/>
          <p:nvPr/>
        </p:nvSpPr>
        <p:spPr>
          <a:xfrm>
            <a:off x="0" y="-3276"/>
            <a:ext cx="12192000" cy="6858000"/>
          </a:xfrm>
          <a:prstGeom prst="rect">
            <a:avLst/>
          </a:prstGeom>
          <a:solidFill>
            <a:srgbClr val="0D24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D2451"/>
              </a:solidFill>
            </a:endParaRPr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BBE467E6-8BE4-D347-A3C2-287ECD1266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71038">
            <a:off x="6105102" y="1445919"/>
            <a:ext cx="5754513" cy="5334844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19" t="2176" b="27197"/>
          <a:stretch/>
        </p:blipFill>
        <p:spPr>
          <a:xfrm>
            <a:off x="-53771" y="-355726"/>
            <a:ext cx="7416604" cy="7277100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5788" y="313917"/>
            <a:ext cx="345537" cy="314733"/>
          </a:xfrm>
          <a:prstGeom prst="rect">
            <a:avLst/>
          </a:prstGeom>
        </p:spPr>
      </p:pic>
      <p:sp>
        <p:nvSpPr>
          <p:cNvPr id="32" name="Скругленный прямоугольник 39">
            <a:extLst>
              <a:ext uri="{FF2B5EF4-FFF2-40B4-BE49-F238E27FC236}">
                <a16:creationId xmlns:a16="http://schemas.microsoft.com/office/drawing/2014/main" id="{0A567DA0-1726-4181-A525-E05A19E36815}"/>
              </a:ext>
            </a:extLst>
          </p:cNvPr>
          <p:cNvSpPr/>
          <p:nvPr/>
        </p:nvSpPr>
        <p:spPr>
          <a:xfrm>
            <a:off x="6116594" y="1724025"/>
            <a:ext cx="5743771" cy="4800599"/>
          </a:xfrm>
          <a:prstGeom prst="roundRect">
            <a:avLst>
              <a:gd name="adj" fmla="val 4830"/>
            </a:avLst>
          </a:prstGeom>
          <a:noFill/>
          <a:ln>
            <a:solidFill>
              <a:srgbClr val="275E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Заголовок 1"/>
          <p:cNvSpPr txBox="1">
            <a:spLocks/>
          </p:cNvSpPr>
          <p:nvPr/>
        </p:nvSpPr>
        <p:spPr>
          <a:xfrm>
            <a:off x="131331" y="521326"/>
            <a:ext cx="7029358" cy="57150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lvl="0">
              <a:spcBef>
                <a:spcPct val="0"/>
              </a:spcBef>
            </a:pPr>
            <a:endParaRPr lang="ru-RU" sz="2800" b="1" dirty="0">
              <a:solidFill>
                <a:srgbClr val="444444"/>
              </a:solidFill>
            </a:endParaRPr>
          </a:p>
        </p:txBody>
      </p:sp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92B45E35-A65E-C846-9023-C6FFED4D217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2000"/>
                    </a14:imgEffect>
                    <a14:imgEffect>
                      <a14:brightnessContrast bright="16000" contrast="-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606" y="1724025"/>
            <a:ext cx="4593263" cy="2306241"/>
          </a:xfrm>
          <a:prstGeom prst="rect">
            <a:avLst/>
          </a:prstGeom>
        </p:spPr>
      </p:pic>
      <p:sp>
        <p:nvSpPr>
          <p:cNvPr id="42" name="Заголовок 1">
            <a:extLst>
              <a:ext uri="{FF2B5EF4-FFF2-40B4-BE49-F238E27FC236}">
                <a16:creationId xmlns:a16="http://schemas.microsoft.com/office/drawing/2014/main" id="{68717FB9-A2D7-8140-B1CF-82F638CE4407}"/>
              </a:ext>
            </a:extLst>
          </p:cNvPr>
          <p:cNvSpPr txBox="1">
            <a:spLocks/>
          </p:cNvSpPr>
          <p:nvPr/>
        </p:nvSpPr>
        <p:spPr>
          <a:xfrm>
            <a:off x="329091" y="3844077"/>
            <a:ext cx="3187742" cy="5715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endParaRPr lang="ru-RU" sz="1400" dirty="0">
              <a:solidFill>
                <a:schemeClr val="bg1"/>
              </a:solidFill>
              <a:latin typeface="Open Sans SemiBold" pitchFamily="2" charset="0"/>
              <a:ea typeface="Open Sans SemiBold" pitchFamily="2" charset="0"/>
              <a:cs typeface="Open Sans SemiBold" pitchFamily="2" charset="0"/>
            </a:endParaRPr>
          </a:p>
        </p:txBody>
      </p:sp>
      <p:sp>
        <p:nvSpPr>
          <p:cNvPr id="45" name="Заголовок 1">
            <a:extLst>
              <a:ext uri="{FF2B5EF4-FFF2-40B4-BE49-F238E27FC236}">
                <a16:creationId xmlns:a16="http://schemas.microsoft.com/office/drawing/2014/main" id="{CB683C97-B1F9-2140-8104-C493151C21D4}"/>
              </a:ext>
            </a:extLst>
          </p:cNvPr>
          <p:cNvSpPr txBox="1">
            <a:spLocks/>
          </p:cNvSpPr>
          <p:nvPr/>
        </p:nvSpPr>
        <p:spPr>
          <a:xfrm>
            <a:off x="4153760" y="6268969"/>
            <a:ext cx="7029358" cy="57150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lvl="0">
              <a:spcBef>
                <a:spcPct val="0"/>
              </a:spcBef>
            </a:pPr>
            <a:endParaRPr lang="en" sz="2800" b="1" dirty="0">
              <a:solidFill>
                <a:srgbClr val="2761C7"/>
              </a:solidFill>
              <a:latin typeface="Open Sans ExtraBold" pitchFamily="2" charset="0"/>
              <a:ea typeface="Open Sans ExtraBold" pitchFamily="2" charset="0"/>
              <a:cs typeface="Open Sans ExtraBold" pitchFamily="2" charset="0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6526770" y="1525543"/>
            <a:ext cx="445247" cy="461665"/>
            <a:chOff x="6096000" y="4178573"/>
            <a:chExt cx="445247" cy="461665"/>
          </a:xfrm>
        </p:grpSpPr>
        <p:sp>
          <p:nvSpPr>
            <p:cNvPr id="35" name="Овал 34">
              <a:extLst>
                <a:ext uri="{FF2B5EF4-FFF2-40B4-BE49-F238E27FC236}">
                  <a16:creationId xmlns:a16="http://schemas.microsoft.com/office/drawing/2014/main" id="{A1989757-0BB0-45B3-9D01-5A0190840661}"/>
                </a:ext>
              </a:extLst>
            </p:cNvPr>
            <p:cNvSpPr/>
            <p:nvPr/>
          </p:nvSpPr>
          <p:spPr>
            <a:xfrm>
              <a:off x="6096000" y="4181325"/>
              <a:ext cx="445247" cy="445247"/>
            </a:xfrm>
            <a:prstGeom prst="ellipse">
              <a:avLst/>
            </a:prstGeom>
            <a:solidFill>
              <a:srgbClr val="0D2451"/>
            </a:solidFill>
            <a:ln>
              <a:solidFill>
                <a:srgbClr val="275EC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563DFE6F-81DE-4BFD-A37F-AF754393A6FD}"/>
                </a:ext>
              </a:extLst>
            </p:cNvPr>
            <p:cNvSpPr txBox="1"/>
            <p:nvPr/>
          </p:nvSpPr>
          <p:spPr>
            <a:xfrm>
              <a:off x="6188668" y="4178573"/>
              <a:ext cx="31455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>
                  <a:solidFill>
                    <a:srgbClr val="275EC7"/>
                  </a:solidFill>
                  <a:latin typeface="Open Sans Light" pitchFamily="2" charset="0"/>
                  <a:ea typeface="Open Sans Light" pitchFamily="2" charset="0"/>
                  <a:cs typeface="Open Sans Light" pitchFamily="2" charset="0"/>
                </a:rPr>
                <a:t>i</a:t>
              </a:r>
              <a:endParaRPr lang="ru-RU" sz="2400" dirty="0">
                <a:solidFill>
                  <a:srgbClr val="275EC7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endParaRPr>
            </a:p>
          </p:txBody>
        </p:sp>
      </p:grpSp>
      <p:sp>
        <p:nvSpPr>
          <p:cNvPr id="23" name="Google Shape;158;p6">
            <a:extLst>
              <a:ext uri="{FF2B5EF4-FFF2-40B4-BE49-F238E27FC236}">
                <a16:creationId xmlns:a16="http://schemas.microsoft.com/office/drawing/2014/main" id="{5720B0BB-B323-4CFE-8260-95909495A2C9}"/>
              </a:ext>
            </a:extLst>
          </p:cNvPr>
          <p:cNvSpPr/>
          <p:nvPr/>
        </p:nvSpPr>
        <p:spPr>
          <a:xfrm>
            <a:off x="334963" y="3930163"/>
            <a:ext cx="5232581" cy="2594461"/>
          </a:xfrm>
          <a:prstGeom prst="roundRect">
            <a:avLst>
              <a:gd name="adj" fmla="val 10103"/>
            </a:avLst>
          </a:prstGeom>
          <a:solidFill>
            <a:srgbClr val="2761C7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7" name="Прямоугольник 26"/>
          <p:cNvSpPr/>
          <p:nvPr/>
        </p:nvSpPr>
        <p:spPr>
          <a:xfrm>
            <a:off x="538902" y="4531605"/>
            <a:ext cx="4723500" cy="17697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000" indent="-180000">
              <a:spcAft>
                <a:spcPts val="600"/>
              </a:spcAft>
              <a:buClr>
                <a:schemeClr val="bg1"/>
              </a:buClr>
              <a:buSzPct val="60000"/>
              <a:buBlip>
                <a:blip r:embed="rId8">
                  <a:extLs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</a:buBlip>
            </a:pPr>
            <a:r>
              <a:rPr lang="ru-RU" sz="1400" spc="-50" dirty="0">
                <a:solidFill>
                  <a:schemeClr val="bg1"/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Начало строительства – 2023  г., окончание – 2025  г.</a:t>
            </a:r>
          </a:p>
          <a:p>
            <a:pPr marL="180000" indent="-180000">
              <a:spcAft>
                <a:spcPts val="600"/>
              </a:spcAft>
              <a:buClr>
                <a:schemeClr val="bg1"/>
              </a:buClr>
              <a:buSzPct val="60000"/>
              <a:buBlip>
                <a:blip r:embed="rId8">
                  <a:extLs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</a:buBlip>
            </a:pPr>
            <a:r>
              <a:rPr lang="ru-RU" sz="1400" spc="-50" dirty="0">
                <a:solidFill>
                  <a:schemeClr val="bg1"/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Ввод мощностей:  2025  г.</a:t>
            </a:r>
          </a:p>
          <a:p>
            <a:pPr marL="180000" indent="-180000">
              <a:spcAft>
                <a:spcPts val="600"/>
              </a:spcAft>
              <a:buClr>
                <a:schemeClr val="bg1"/>
              </a:buClr>
              <a:buSzPct val="60000"/>
              <a:buBlip>
                <a:blip r:embed="rId8">
                  <a:extLs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</a:buBlip>
            </a:pPr>
            <a:r>
              <a:rPr lang="ru-RU" sz="1400" spc="-50" dirty="0">
                <a:solidFill>
                  <a:schemeClr val="bg1"/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Этажность: 12  </a:t>
            </a:r>
            <a:r>
              <a:rPr lang="en-US" sz="1400" spc="-50" dirty="0">
                <a:solidFill>
                  <a:schemeClr val="bg1"/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 </a:t>
            </a:r>
            <a:r>
              <a:rPr lang="ru-RU" sz="1400" spc="-50" dirty="0">
                <a:solidFill>
                  <a:schemeClr val="bg1"/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этажей </a:t>
            </a:r>
          </a:p>
          <a:p>
            <a:pPr marL="180000" indent="-180000">
              <a:spcAft>
                <a:spcPts val="600"/>
              </a:spcAft>
              <a:buClr>
                <a:schemeClr val="bg1"/>
              </a:buClr>
              <a:buSzPct val="60000"/>
              <a:buBlip>
                <a:blip r:embed="rId8">
                  <a:extLs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</a:buBlip>
            </a:pPr>
            <a:r>
              <a:rPr lang="ru-RU" sz="1400" spc="-50" dirty="0">
                <a:solidFill>
                  <a:schemeClr val="bg1"/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Общая площадь здания: 32 363  м² </a:t>
            </a:r>
          </a:p>
          <a:p>
            <a:pPr marL="180000" indent="-180000">
              <a:spcAft>
                <a:spcPts val="600"/>
              </a:spcAft>
              <a:buClr>
                <a:schemeClr val="bg1"/>
              </a:buClr>
              <a:buSzPct val="60000"/>
              <a:buBlip>
                <a:blip r:embed="rId8">
                  <a:extLs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</a:buBlip>
            </a:pPr>
            <a:r>
              <a:rPr lang="ru-RU" sz="1400" spc="-50" dirty="0">
                <a:solidFill>
                  <a:schemeClr val="bg1"/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Общее количество сотрудников – 1 </a:t>
            </a:r>
            <a:r>
              <a:rPr lang="en-US" sz="1400" spc="-50" dirty="0">
                <a:solidFill>
                  <a:schemeClr val="bg1"/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 </a:t>
            </a:r>
            <a:r>
              <a:rPr lang="ru-RU" sz="1400" spc="-50" dirty="0">
                <a:solidFill>
                  <a:schemeClr val="bg1"/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190  чел.</a:t>
            </a:r>
          </a:p>
          <a:p>
            <a:pPr marL="180000" indent="-180000">
              <a:spcAft>
                <a:spcPts val="600"/>
              </a:spcAft>
              <a:buClr>
                <a:schemeClr val="bg1"/>
              </a:buClr>
              <a:buSzPct val="60000"/>
              <a:buBlip>
                <a:blip r:embed="rId8">
                  <a:extLs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</a:buBlip>
            </a:pPr>
            <a:r>
              <a:rPr lang="ru-RU" sz="1400" spc="-50" dirty="0">
                <a:solidFill>
                  <a:schemeClr val="bg1"/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Статус проекта: идет строительство </a:t>
            </a:r>
            <a:endParaRPr lang="ru-RU" sz="1400" spc="-50" dirty="0">
              <a:solidFill>
                <a:srgbClr val="FF0000"/>
              </a:solidFill>
              <a:latin typeface="Open Sans SemiBold" pitchFamily="2" charset="0"/>
              <a:ea typeface="Open Sans SemiBold" pitchFamily="2" charset="0"/>
              <a:cs typeface="Open Sans SemiBold" pitchFamily="2" charset="0"/>
            </a:endParaRPr>
          </a:p>
        </p:txBody>
      </p:sp>
      <p:sp>
        <p:nvSpPr>
          <p:cNvPr id="20" name="Заголовок 1"/>
          <p:cNvSpPr txBox="1">
            <a:spLocks/>
          </p:cNvSpPr>
          <p:nvPr/>
        </p:nvSpPr>
        <p:spPr>
          <a:xfrm>
            <a:off x="218585" y="191550"/>
            <a:ext cx="7998440" cy="156482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lvl="0">
              <a:spcBef>
                <a:spcPct val="0"/>
              </a:spcBef>
            </a:pPr>
            <a:r>
              <a:rPr lang="ru-RU" sz="3300" dirty="0">
                <a:solidFill>
                  <a:schemeClr val="bg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Планируемое расширение </a:t>
            </a:r>
            <a:r>
              <a:rPr lang="en-US" sz="3300" dirty="0">
                <a:solidFill>
                  <a:schemeClr val="bg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Eltex</a:t>
            </a:r>
          </a:p>
        </p:txBody>
      </p:sp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64DFFB13-9E2E-4A82-A2EB-AA98FE16DD1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60982">
            <a:off x="4108868" y="1442061"/>
            <a:ext cx="876613" cy="493095"/>
          </a:xfrm>
          <a:prstGeom prst="rect">
            <a:avLst/>
          </a:prstGeom>
        </p:spPr>
      </p:pic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D0595C49-5921-4E76-948E-5FB1B83A1372}"/>
              </a:ext>
            </a:extLst>
          </p:cNvPr>
          <p:cNvSpPr txBox="1">
            <a:spLocks/>
          </p:cNvSpPr>
          <p:nvPr/>
        </p:nvSpPr>
        <p:spPr>
          <a:xfrm>
            <a:off x="538902" y="4108364"/>
            <a:ext cx="4855899" cy="156482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>
              <a:spcAft>
                <a:spcPts val="600"/>
              </a:spcAft>
              <a:buSzPct val="150000"/>
            </a:pPr>
            <a:r>
              <a:rPr lang="ru-RU" spc="-50" dirty="0">
                <a:solidFill>
                  <a:schemeClr val="bg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Строительство третьей очереди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8D97A52-71E0-FA19-8C32-E0B23F4E645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41101" y="71177"/>
            <a:ext cx="819264" cy="80021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B83C28A-2564-EE49-3E35-D8B2AC394BA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4140" y="6116850"/>
            <a:ext cx="1971216" cy="450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72689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D235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912239" y="2728341"/>
            <a:ext cx="72390" cy="810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912239" y="3048380"/>
            <a:ext cx="72390" cy="8102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912239" y="3368421"/>
            <a:ext cx="72390" cy="810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895982" y="2130044"/>
            <a:ext cx="4200017" cy="162672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spc="75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Enterprise </a:t>
            </a:r>
            <a:r>
              <a:rPr sz="2000" b="1" spc="155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&amp;</a:t>
            </a:r>
            <a:r>
              <a:rPr sz="2000" b="1" spc="-155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sz="2000" b="1" spc="-10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SMB</a:t>
            </a:r>
            <a:endParaRPr sz="20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  <a:p>
            <a:pPr marL="192405">
              <a:lnSpc>
                <a:spcPct val="100000"/>
              </a:lnSpc>
              <a:spcBef>
                <a:spcPts val="1310"/>
              </a:spcBef>
            </a:pPr>
            <a:r>
              <a:rPr sz="1600" b="1" spc="3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Точки </a:t>
            </a:r>
            <a:r>
              <a:rPr sz="1600" b="1" spc="-1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доступа </a:t>
            </a:r>
            <a:r>
              <a:rPr sz="1600" b="1" spc="-3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Wi-Fi</a:t>
            </a:r>
            <a:r>
              <a:rPr sz="1600" b="1" spc="33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600" b="1" spc="3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indoor/outdoor</a:t>
            </a:r>
            <a:endParaRPr sz="16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marL="192405">
              <a:lnSpc>
                <a:spcPct val="100000"/>
              </a:lnSpc>
              <a:spcBef>
                <a:spcPts val="605"/>
              </a:spcBef>
            </a:pPr>
            <a:r>
              <a:rPr sz="1600" b="1" spc="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Контроллер </a:t>
            </a:r>
            <a:r>
              <a:rPr sz="1600" b="1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беспроводной</a:t>
            </a:r>
            <a:r>
              <a:rPr sz="1600" b="1" spc="-1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600" b="1" spc="1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сети</a:t>
            </a:r>
            <a:endParaRPr sz="16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marL="192405" marR="391160">
              <a:lnSpc>
                <a:spcPct val="100000"/>
              </a:lnSpc>
              <a:spcBef>
                <a:spcPts val="600"/>
              </a:spcBef>
            </a:pPr>
            <a:r>
              <a:rPr sz="1600" b="1" spc="3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Решения </a:t>
            </a:r>
            <a:r>
              <a:rPr sz="1600" b="1" spc="-3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для </a:t>
            </a:r>
            <a:r>
              <a:rPr sz="1600" b="1" spc="1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операторов</a:t>
            </a:r>
            <a:r>
              <a:rPr sz="1600" b="1" spc="-114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600" b="1" spc="-5" dirty="0" err="1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связи</a:t>
            </a:r>
            <a:r>
              <a:rPr sz="1600" b="1" spc="-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600" b="1" spc="9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и </a:t>
            </a:r>
            <a:r>
              <a:rPr sz="1600" b="1" spc="2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корпоративных</a:t>
            </a:r>
            <a:r>
              <a:rPr sz="1600" b="1" spc="-15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600" b="1" spc="5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заказчиков</a:t>
            </a:r>
            <a:endParaRPr sz="16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304290" y="197210"/>
            <a:ext cx="5791709" cy="102848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300" spc="150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Оборудование</a:t>
            </a:r>
            <a:endParaRPr sz="3300" dirty="0">
              <a:solidFill>
                <a:schemeClr val="bg1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  <a:p>
            <a:pPr marL="12700">
              <a:lnSpc>
                <a:spcPct val="100000"/>
              </a:lnSpc>
            </a:pPr>
            <a:r>
              <a:rPr sz="3300" spc="120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беспроводного</a:t>
            </a:r>
            <a:r>
              <a:rPr sz="3300" spc="-95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sz="3300" spc="170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доступа</a:t>
            </a:r>
            <a:endParaRPr sz="3300" dirty="0">
              <a:solidFill>
                <a:schemeClr val="bg1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0" y="4497451"/>
            <a:ext cx="794677" cy="113578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1526011" y="313943"/>
            <a:ext cx="345948" cy="31546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615439" y="4347971"/>
            <a:ext cx="6152515" cy="1958339"/>
          </a:xfrm>
          <a:custGeom>
            <a:avLst/>
            <a:gdLst/>
            <a:ahLst/>
            <a:cxnLst/>
            <a:rect l="l" t="t" r="r" b="b"/>
            <a:pathLst>
              <a:path w="6152515" h="1958339">
                <a:moveTo>
                  <a:pt x="5949950" y="0"/>
                </a:moveTo>
                <a:lnTo>
                  <a:pt x="202437" y="0"/>
                </a:lnTo>
                <a:lnTo>
                  <a:pt x="156034" y="5348"/>
                </a:lnTo>
                <a:lnTo>
                  <a:pt x="113429" y="20583"/>
                </a:lnTo>
                <a:lnTo>
                  <a:pt x="75841" y="44487"/>
                </a:lnTo>
                <a:lnTo>
                  <a:pt x="44487" y="75841"/>
                </a:lnTo>
                <a:lnTo>
                  <a:pt x="20583" y="113429"/>
                </a:lnTo>
                <a:lnTo>
                  <a:pt x="5348" y="156034"/>
                </a:lnTo>
                <a:lnTo>
                  <a:pt x="0" y="202437"/>
                </a:lnTo>
                <a:lnTo>
                  <a:pt x="0" y="1755889"/>
                </a:lnTo>
                <a:lnTo>
                  <a:pt x="5348" y="1802309"/>
                </a:lnTo>
                <a:lnTo>
                  <a:pt x="20583" y="1844922"/>
                </a:lnTo>
                <a:lnTo>
                  <a:pt x="44487" y="1882512"/>
                </a:lnTo>
                <a:lnTo>
                  <a:pt x="75841" y="1913863"/>
                </a:lnTo>
                <a:lnTo>
                  <a:pt x="113429" y="1937762"/>
                </a:lnTo>
                <a:lnTo>
                  <a:pt x="156034" y="1952993"/>
                </a:lnTo>
                <a:lnTo>
                  <a:pt x="202437" y="1958339"/>
                </a:lnTo>
                <a:lnTo>
                  <a:pt x="5949950" y="1958339"/>
                </a:lnTo>
                <a:lnTo>
                  <a:pt x="5996353" y="1952993"/>
                </a:lnTo>
                <a:lnTo>
                  <a:pt x="6038958" y="1937762"/>
                </a:lnTo>
                <a:lnTo>
                  <a:pt x="6076546" y="1913863"/>
                </a:lnTo>
                <a:lnTo>
                  <a:pt x="6107900" y="1882512"/>
                </a:lnTo>
                <a:lnTo>
                  <a:pt x="6131804" y="1844922"/>
                </a:lnTo>
                <a:lnTo>
                  <a:pt x="6147039" y="1802309"/>
                </a:lnTo>
                <a:lnTo>
                  <a:pt x="6152388" y="1755889"/>
                </a:lnTo>
                <a:lnTo>
                  <a:pt x="6152388" y="202437"/>
                </a:lnTo>
                <a:lnTo>
                  <a:pt x="6147039" y="156034"/>
                </a:lnTo>
                <a:lnTo>
                  <a:pt x="6131804" y="113429"/>
                </a:lnTo>
                <a:lnTo>
                  <a:pt x="6107900" y="75841"/>
                </a:lnTo>
                <a:lnTo>
                  <a:pt x="6076546" y="44487"/>
                </a:lnTo>
                <a:lnTo>
                  <a:pt x="6038958" y="20583"/>
                </a:lnTo>
                <a:lnTo>
                  <a:pt x="5996353" y="5348"/>
                </a:lnTo>
                <a:lnTo>
                  <a:pt x="5949950" y="0"/>
                </a:lnTo>
                <a:close/>
              </a:path>
            </a:pathLst>
          </a:custGeom>
          <a:solidFill>
            <a:srgbClr val="275E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912239" y="5215254"/>
            <a:ext cx="72390" cy="8102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912239" y="5779096"/>
            <a:ext cx="72390" cy="8101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1895982" y="4620895"/>
            <a:ext cx="5871972" cy="13029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60" dirty="0">
                <a:solidFill>
                  <a:srgbClr val="FFFFF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Беспроводной </a:t>
            </a:r>
            <a:r>
              <a:rPr sz="2000" b="1" spc="120" dirty="0">
                <a:solidFill>
                  <a:srgbClr val="FFFFF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широкополосной</a:t>
            </a:r>
            <a:r>
              <a:rPr sz="2000" b="1" spc="-155" dirty="0">
                <a:solidFill>
                  <a:srgbClr val="FFFFF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sz="2000" b="1" spc="90" dirty="0">
                <a:solidFill>
                  <a:srgbClr val="FFFFF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доступ</a:t>
            </a:r>
            <a:endParaRPr sz="20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  <a:p>
            <a:pPr marL="192405">
              <a:lnSpc>
                <a:spcPct val="100000"/>
              </a:lnSpc>
              <a:spcBef>
                <a:spcPts val="1290"/>
              </a:spcBef>
            </a:pPr>
            <a:r>
              <a:rPr sz="1600" b="1" spc="4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Организация </a:t>
            </a:r>
            <a:r>
              <a:rPr sz="1600" b="1" spc="-1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беспроводных </a:t>
            </a:r>
            <a:r>
              <a:rPr sz="1600" b="1" spc="2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сетей по</a:t>
            </a:r>
            <a:r>
              <a:rPr sz="1600" b="1" spc="-9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600" b="1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схемам:</a:t>
            </a:r>
            <a:endParaRPr sz="16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marL="192405">
              <a:lnSpc>
                <a:spcPct val="100000"/>
              </a:lnSpc>
            </a:pPr>
            <a:r>
              <a:rPr sz="1600" b="1" spc="2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«point </a:t>
            </a:r>
            <a:r>
              <a:rPr sz="1600" b="1" spc="4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to </a:t>
            </a:r>
            <a:r>
              <a:rPr sz="1600" b="1" spc="2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point» </a:t>
            </a:r>
            <a:r>
              <a:rPr sz="1600" b="1" spc="-6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(PTP) </a:t>
            </a:r>
            <a:r>
              <a:rPr sz="1600" b="1" spc="10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и </a:t>
            </a:r>
            <a:r>
              <a:rPr sz="1600" b="1" spc="2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«point </a:t>
            </a:r>
            <a:r>
              <a:rPr sz="1600" b="1" spc="4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to</a:t>
            </a:r>
            <a:r>
              <a:rPr sz="1600" b="1" spc="-31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600" b="1" spc="3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multipoint» </a:t>
            </a:r>
            <a:r>
              <a:rPr sz="1600" b="1" spc="-3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(PTMP)</a:t>
            </a:r>
            <a:endParaRPr sz="16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marL="192405">
              <a:lnSpc>
                <a:spcPct val="100000"/>
              </a:lnSpc>
              <a:spcBef>
                <a:spcPts val="605"/>
              </a:spcBef>
            </a:pPr>
            <a:r>
              <a:rPr sz="1600" b="1" spc="6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Широкий </a:t>
            </a:r>
            <a:r>
              <a:rPr sz="1600" b="1" spc="2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температурный </a:t>
            </a:r>
            <a:r>
              <a:rPr sz="1600" b="1" spc="3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диапазон</a:t>
            </a:r>
            <a:r>
              <a:rPr sz="1600" b="1" spc="-10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работы</a:t>
            </a:r>
            <a:endParaRPr sz="16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6401727" y="2597404"/>
            <a:ext cx="786980" cy="63436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1515343" y="323088"/>
            <a:ext cx="345948" cy="31546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0244BD97-7E18-A7E6-5B5A-1B5C855225F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4140" y="6116850"/>
            <a:ext cx="1971216" cy="450662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80644" y="2007107"/>
            <a:ext cx="3526790" cy="4521835"/>
          </a:xfrm>
          <a:custGeom>
            <a:avLst/>
            <a:gdLst/>
            <a:ahLst/>
            <a:cxnLst/>
            <a:rect l="l" t="t" r="r" b="b"/>
            <a:pathLst>
              <a:path w="3526790" h="4521834">
                <a:moveTo>
                  <a:pt x="0" y="202691"/>
                </a:moveTo>
                <a:lnTo>
                  <a:pt x="5352" y="156194"/>
                </a:lnTo>
                <a:lnTo>
                  <a:pt x="20600" y="113522"/>
                </a:lnTo>
                <a:lnTo>
                  <a:pt x="44525" y="75888"/>
                </a:lnTo>
                <a:lnTo>
                  <a:pt x="75910" y="44507"/>
                </a:lnTo>
                <a:lnTo>
                  <a:pt x="113540" y="20589"/>
                </a:lnTo>
                <a:lnTo>
                  <a:pt x="156198" y="5349"/>
                </a:lnTo>
                <a:lnTo>
                  <a:pt x="202666" y="0"/>
                </a:lnTo>
                <a:lnTo>
                  <a:pt x="3323844" y="0"/>
                </a:lnTo>
                <a:lnTo>
                  <a:pt x="3370341" y="5349"/>
                </a:lnTo>
                <a:lnTo>
                  <a:pt x="3413013" y="20589"/>
                </a:lnTo>
                <a:lnTo>
                  <a:pt x="3450647" y="44507"/>
                </a:lnTo>
                <a:lnTo>
                  <a:pt x="3482028" y="75888"/>
                </a:lnTo>
                <a:lnTo>
                  <a:pt x="3505946" y="113522"/>
                </a:lnTo>
                <a:lnTo>
                  <a:pt x="3521186" y="156194"/>
                </a:lnTo>
                <a:lnTo>
                  <a:pt x="3526535" y="202691"/>
                </a:lnTo>
                <a:lnTo>
                  <a:pt x="3526535" y="4319041"/>
                </a:lnTo>
                <a:lnTo>
                  <a:pt x="3521186" y="4365509"/>
                </a:lnTo>
                <a:lnTo>
                  <a:pt x="3505946" y="4408167"/>
                </a:lnTo>
                <a:lnTo>
                  <a:pt x="3482028" y="4445797"/>
                </a:lnTo>
                <a:lnTo>
                  <a:pt x="3450647" y="4477182"/>
                </a:lnTo>
                <a:lnTo>
                  <a:pt x="3413013" y="4501107"/>
                </a:lnTo>
                <a:lnTo>
                  <a:pt x="3370341" y="4516355"/>
                </a:lnTo>
                <a:lnTo>
                  <a:pt x="3323844" y="4521708"/>
                </a:lnTo>
                <a:lnTo>
                  <a:pt x="202666" y="4521708"/>
                </a:lnTo>
                <a:lnTo>
                  <a:pt x="156198" y="4516355"/>
                </a:lnTo>
                <a:lnTo>
                  <a:pt x="113540" y="4501107"/>
                </a:lnTo>
                <a:lnTo>
                  <a:pt x="75910" y="4477182"/>
                </a:lnTo>
                <a:lnTo>
                  <a:pt x="44525" y="4445797"/>
                </a:lnTo>
                <a:lnTo>
                  <a:pt x="20600" y="4408167"/>
                </a:lnTo>
                <a:lnTo>
                  <a:pt x="5352" y="4365509"/>
                </a:lnTo>
                <a:lnTo>
                  <a:pt x="0" y="4319041"/>
                </a:lnTo>
                <a:lnTo>
                  <a:pt x="0" y="202691"/>
                </a:lnTo>
                <a:close/>
              </a:path>
            </a:pathLst>
          </a:custGeom>
          <a:ln w="12700">
            <a:solidFill>
              <a:srgbClr val="2760C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64311" y="4118609"/>
            <a:ext cx="60960" cy="60960"/>
          </a:xfrm>
          <a:custGeom>
            <a:avLst/>
            <a:gdLst/>
            <a:ahLst/>
            <a:cxnLst/>
            <a:rect l="l" t="t" r="r" b="b"/>
            <a:pathLst>
              <a:path w="60959" h="60960">
                <a:moveTo>
                  <a:pt x="54381" y="0"/>
                </a:moveTo>
                <a:lnTo>
                  <a:pt x="6362" y="0"/>
                </a:lnTo>
                <a:lnTo>
                  <a:pt x="0" y="6350"/>
                </a:lnTo>
                <a:lnTo>
                  <a:pt x="0" y="54356"/>
                </a:lnTo>
                <a:lnTo>
                  <a:pt x="6362" y="60706"/>
                </a:lnTo>
                <a:lnTo>
                  <a:pt x="54381" y="60706"/>
                </a:lnTo>
                <a:lnTo>
                  <a:pt x="60756" y="54356"/>
                </a:lnTo>
                <a:lnTo>
                  <a:pt x="60756" y="6350"/>
                </a:lnTo>
                <a:close/>
              </a:path>
            </a:pathLst>
          </a:custGeom>
          <a:solidFill>
            <a:srgbClr val="275E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64311" y="4339590"/>
            <a:ext cx="60960" cy="60960"/>
          </a:xfrm>
          <a:custGeom>
            <a:avLst/>
            <a:gdLst/>
            <a:ahLst/>
            <a:cxnLst/>
            <a:rect l="l" t="t" r="r" b="b"/>
            <a:pathLst>
              <a:path w="60959" h="60960">
                <a:moveTo>
                  <a:pt x="54381" y="0"/>
                </a:moveTo>
                <a:lnTo>
                  <a:pt x="6362" y="0"/>
                </a:lnTo>
                <a:lnTo>
                  <a:pt x="0" y="6350"/>
                </a:lnTo>
                <a:lnTo>
                  <a:pt x="0" y="54356"/>
                </a:lnTo>
                <a:lnTo>
                  <a:pt x="6362" y="60706"/>
                </a:lnTo>
                <a:lnTo>
                  <a:pt x="54381" y="60706"/>
                </a:lnTo>
                <a:lnTo>
                  <a:pt x="60756" y="54356"/>
                </a:lnTo>
                <a:lnTo>
                  <a:pt x="60756" y="6350"/>
                </a:lnTo>
                <a:close/>
              </a:path>
            </a:pathLst>
          </a:custGeom>
          <a:solidFill>
            <a:srgbClr val="275E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64311" y="4560570"/>
            <a:ext cx="60960" cy="60960"/>
          </a:xfrm>
          <a:custGeom>
            <a:avLst/>
            <a:gdLst/>
            <a:ahLst/>
            <a:cxnLst/>
            <a:rect l="l" t="t" r="r" b="b"/>
            <a:pathLst>
              <a:path w="60959" h="60960">
                <a:moveTo>
                  <a:pt x="54381" y="0"/>
                </a:moveTo>
                <a:lnTo>
                  <a:pt x="6362" y="0"/>
                </a:lnTo>
                <a:lnTo>
                  <a:pt x="0" y="6349"/>
                </a:lnTo>
                <a:lnTo>
                  <a:pt x="0" y="54355"/>
                </a:lnTo>
                <a:lnTo>
                  <a:pt x="6362" y="60705"/>
                </a:lnTo>
                <a:lnTo>
                  <a:pt x="54381" y="60705"/>
                </a:lnTo>
                <a:lnTo>
                  <a:pt x="60756" y="54355"/>
                </a:lnTo>
                <a:lnTo>
                  <a:pt x="60756" y="6349"/>
                </a:lnTo>
                <a:close/>
              </a:path>
            </a:pathLst>
          </a:custGeom>
          <a:solidFill>
            <a:srgbClr val="275E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64311" y="4781550"/>
            <a:ext cx="60960" cy="60960"/>
          </a:xfrm>
          <a:custGeom>
            <a:avLst/>
            <a:gdLst/>
            <a:ahLst/>
            <a:cxnLst/>
            <a:rect l="l" t="t" r="r" b="b"/>
            <a:pathLst>
              <a:path w="60959" h="60960">
                <a:moveTo>
                  <a:pt x="54381" y="0"/>
                </a:moveTo>
                <a:lnTo>
                  <a:pt x="6362" y="0"/>
                </a:lnTo>
                <a:lnTo>
                  <a:pt x="0" y="6350"/>
                </a:lnTo>
                <a:lnTo>
                  <a:pt x="0" y="54356"/>
                </a:lnTo>
                <a:lnTo>
                  <a:pt x="6362" y="60706"/>
                </a:lnTo>
                <a:lnTo>
                  <a:pt x="54381" y="60706"/>
                </a:lnTo>
                <a:lnTo>
                  <a:pt x="60756" y="54356"/>
                </a:lnTo>
                <a:lnTo>
                  <a:pt x="60756" y="6350"/>
                </a:lnTo>
                <a:close/>
              </a:path>
            </a:pathLst>
          </a:custGeom>
          <a:solidFill>
            <a:srgbClr val="275E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864311" y="5002529"/>
            <a:ext cx="60960" cy="60960"/>
          </a:xfrm>
          <a:custGeom>
            <a:avLst/>
            <a:gdLst/>
            <a:ahLst/>
            <a:cxnLst/>
            <a:rect l="l" t="t" r="r" b="b"/>
            <a:pathLst>
              <a:path w="60959" h="60960">
                <a:moveTo>
                  <a:pt x="54381" y="0"/>
                </a:moveTo>
                <a:lnTo>
                  <a:pt x="6362" y="0"/>
                </a:lnTo>
                <a:lnTo>
                  <a:pt x="0" y="6350"/>
                </a:lnTo>
                <a:lnTo>
                  <a:pt x="0" y="54356"/>
                </a:lnTo>
                <a:lnTo>
                  <a:pt x="6362" y="60706"/>
                </a:lnTo>
                <a:lnTo>
                  <a:pt x="54381" y="60706"/>
                </a:lnTo>
                <a:lnTo>
                  <a:pt x="60756" y="54356"/>
                </a:lnTo>
                <a:lnTo>
                  <a:pt x="60756" y="6350"/>
                </a:lnTo>
                <a:close/>
              </a:path>
            </a:pathLst>
          </a:custGeom>
          <a:solidFill>
            <a:srgbClr val="275E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64311" y="5223509"/>
            <a:ext cx="60960" cy="60960"/>
          </a:xfrm>
          <a:custGeom>
            <a:avLst/>
            <a:gdLst/>
            <a:ahLst/>
            <a:cxnLst/>
            <a:rect l="l" t="t" r="r" b="b"/>
            <a:pathLst>
              <a:path w="60959" h="60960">
                <a:moveTo>
                  <a:pt x="54381" y="0"/>
                </a:moveTo>
                <a:lnTo>
                  <a:pt x="6362" y="0"/>
                </a:lnTo>
                <a:lnTo>
                  <a:pt x="0" y="6350"/>
                </a:lnTo>
                <a:lnTo>
                  <a:pt x="0" y="54355"/>
                </a:lnTo>
                <a:lnTo>
                  <a:pt x="6362" y="60705"/>
                </a:lnTo>
                <a:lnTo>
                  <a:pt x="54381" y="60705"/>
                </a:lnTo>
                <a:lnTo>
                  <a:pt x="60756" y="54355"/>
                </a:lnTo>
                <a:lnTo>
                  <a:pt x="60756" y="6350"/>
                </a:lnTo>
                <a:close/>
              </a:path>
            </a:pathLst>
          </a:custGeom>
          <a:solidFill>
            <a:srgbClr val="275E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64311" y="5444490"/>
            <a:ext cx="60960" cy="60960"/>
          </a:xfrm>
          <a:custGeom>
            <a:avLst/>
            <a:gdLst/>
            <a:ahLst/>
            <a:cxnLst/>
            <a:rect l="l" t="t" r="r" b="b"/>
            <a:pathLst>
              <a:path w="60959" h="60960">
                <a:moveTo>
                  <a:pt x="54381" y="0"/>
                </a:moveTo>
                <a:lnTo>
                  <a:pt x="6362" y="0"/>
                </a:lnTo>
                <a:lnTo>
                  <a:pt x="0" y="6350"/>
                </a:lnTo>
                <a:lnTo>
                  <a:pt x="0" y="54356"/>
                </a:lnTo>
                <a:lnTo>
                  <a:pt x="6362" y="60706"/>
                </a:lnTo>
                <a:lnTo>
                  <a:pt x="54381" y="60706"/>
                </a:lnTo>
                <a:lnTo>
                  <a:pt x="60756" y="54356"/>
                </a:lnTo>
                <a:lnTo>
                  <a:pt x="60756" y="6350"/>
                </a:lnTo>
                <a:close/>
              </a:path>
            </a:pathLst>
          </a:custGeom>
          <a:solidFill>
            <a:srgbClr val="275E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864311" y="5665406"/>
            <a:ext cx="60960" cy="60960"/>
          </a:xfrm>
          <a:custGeom>
            <a:avLst/>
            <a:gdLst/>
            <a:ahLst/>
            <a:cxnLst/>
            <a:rect l="l" t="t" r="r" b="b"/>
            <a:pathLst>
              <a:path w="60959" h="60960">
                <a:moveTo>
                  <a:pt x="54381" y="0"/>
                </a:moveTo>
                <a:lnTo>
                  <a:pt x="6362" y="0"/>
                </a:lnTo>
                <a:lnTo>
                  <a:pt x="0" y="6375"/>
                </a:lnTo>
                <a:lnTo>
                  <a:pt x="0" y="54394"/>
                </a:lnTo>
                <a:lnTo>
                  <a:pt x="6362" y="60769"/>
                </a:lnTo>
                <a:lnTo>
                  <a:pt x="54381" y="60769"/>
                </a:lnTo>
                <a:lnTo>
                  <a:pt x="60756" y="54394"/>
                </a:lnTo>
                <a:lnTo>
                  <a:pt x="60756" y="6375"/>
                </a:lnTo>
                <a:close/>
              </a:path>
            </a:pathLst>
          </a:custGeom>
          <a:solidFill>
            <a:srgbClr val="275E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1028191" y="3982973"/>
            <a:ext cx="2733294" cy="2167260"/>
          </a:xfrm>
          <a:prstGeom prst="rect">
            <a:avLst/>
          </a:prstGeom>
        </p:spPr>
        <p:txBody>
          <a:bodyPr vert="horz" wrap="square" lIns="0" tIns="508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0"/>
              </a:spcBef>
            </a:pPr>
            <a:r>
              <a:rPr sz="1200" b="1" spc="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2.4 </a:t>
            </a:r>
            <a:r>
              <a:rPr sz="1200" b="1" spc="-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ГГц </a:t>
            </a:r>
            <a:r>
              <a:rPr sz="1200" b="1" spc="1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802.11n </a:t>
            </a:r>
            <a:r>
              <a:rPr sz="1200" b="1" spc="13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/</a:t>
            </a:r>
            <a:r>
              <a:rPr sz="1200" b="1" spc="-16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200" b="1" spc="1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5 </a:t>
            </a:r>
            <a:r>
              <a:rPr sz="1200" b="1" spc="-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ГГц </a:t>
            </a:r>
            <a:r>
              <a:rPr sz="1200" b="1" spc="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802.11ac</a:t>
            </a:r>
            <a:endParaRPr sz="12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1200" b="1" spc="6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MIMO</a:t>
            </a:r>
            <a:r>
              <a:rPr sz="1200" b="1" spc="-3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200" b="1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2×2</a:t>
            </a:r>
            <a:endParaRPr sz="12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1200" b="1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Бесшовный </a:t>
            </a:r>
            <a:r>
              <a:rPr sz="1200" b="1" spc="3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роуминг</a:t>
            </a:r>
            <a:r>
              <a:rPr sz="1200" b="1" spc="-6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200" b="1" spc="3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802.11r/k/v</a:t>
            </a:r>
            <a:endParaRPr sz="12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1200" b="1" spc="-4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WDS</a:t>
            </a:r>
            <a:endParaRPr sz="12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1200" b="1" spc="2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 </a:t>
            </a:r>
            <a:r>
              <a:rPr sz="1200" b="1" spc="1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порт </a:t>
            </a:r>
            <a:r>
              <a:rPr sz="1200" b="1" spc="2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Ethernet</a:t>
            </a:r>
            <a:r>
              <a:rPr sz="1200" b="1" spc="-14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200" b="1" spc="-3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1G</a:t>
            </a:r>
            <a:endParaRPr sz="12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1200" b="1" spc="-7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PoE </a:t>
            </a:r>
            <a:r>
              <a:rPr sz="1200" b="1" spc="1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48 </a:t>
            </a:r>
            <a:r>
              <a:rPr sz="1200" b="1" spc="2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В/56 </a:t>
            </a:r>
            <a:r>
              <a:rPr sz="1200" b="1" spc="-8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В (IEEE</a:t>
            </a:r>
            <a:r>
              <a:rPr sz="1200" b="1" spc="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802.3af-2003)</a:t>
            </a:r>
            <a:endParaRPr sz="12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1200" b="1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До </a:t>
            </a:r>
            <a:r>
              <a:rPr sz="1200" b="1" spc="1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40</a:t>
            </a:r>
            <a:r>
              <a:rPr sz="1200" b="1" spc="-4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200" b="1" spc="1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пользователей</a:t>
            </a:r>
            <a:endParaRPr sz="12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marL="12700" marR="28575">
              <a:lnSpc>
                <a:spcPct val="100000"/>
              </a:lnSpc>
              <a:spcBef>
                <a:spcPts val="300"/>
              </a:spcBef>
            </a:pPr>
            <a:r>
              <a:rPr sz="1200" b="1" spc="2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Централизованное</a:t>
            </a:r>
            <a:r>
              <a:rPr sz="1200" b="1" spc="-6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200" b="1" spc="2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управление  </a:t>
            </a:r>
            <a:r>
              <a:rPr sz="1200" b="1" spc="7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и </a:t>
            </a:r>
            <a:r>
              <a:rPr sz="1200" b="1" spc="3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мониторинг </a:t>
            </a:r>
            <a:r>
              <a:rPr sz="1200" b="1" spc="1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сети </a:t>
            </a:r>
            <a:r>
              <a:rPr sz="1200" b="1" spc="-7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 </a:t>
            </a:r>
            <a:r>
              <a:rPr sz="1200" b="1" spc="2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помощью  </a:t>
            </a:r>
            <a:r>
              <a:rPr sz="1200" b="1" spc="-3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SoftWLC</a:t>
            </a:r>
            <a:r>
              <a:rPr sz="1200" b="1" spc="-23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200" b="1" spc="13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/</a:t>
            </a:r>
            <a:r>
              <a:rPr sz="1200" b="1" spc="-21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200" b="1" spc="-7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WLC</a:t>
            </a:r>
            <a:endParaRPr sz="12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848360" y="2239142"/>
            <a:ext cx="567055" cy="550545"/>
          </a:xfrm>
          <a:prstGeom prst="rect">
            <a:avLst/>
          </a:prstGeom>
        </p:spPr>
        <p:txBody>
          <a:bodyPr vert="horz" wrap="square" lIns="0" tIns="685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40"/>
              </a:spcBef>
            </a:pPr>
            <a:r>
              <a:rPr sz="1600" b="1" spc="60" dirty="0">
                <a:solidFill>
                  <a:srgbClr val="FFFFF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Low</a:t>
            </a:r>
            <a:endParaRPr sz="16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  <a:p>
            <a:pPr marL="12700">
              <a:lnSpc>
                <a:spcPct val="100000"/>
              </a:lnSpc>
              <a:spcBef>
                <a:spcPts val="330"/>
              </a:spcBef>
            </a:pPr>
            <a:r>
              <a:rPr sz="1200" b="1" dirty="0">
                <a:solidFill>
                  <a:srgbClr val="FFFFF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W</a:t>
            </a:r>
            <a:r>
              <a:rPr sz="1200" b="1" spc="-105" dirty="0">
                <a:solidFill>
                  <a:srgbClr val="FFFFF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E</a:t>
            </a:r>
            <a:r>
              <a:rPr sz="1200" b="1" spc="-100" dirty="0">
                <a:solidFill>
                  <a:srgbClr val="FFFFF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P</a:t>
            </a:r>
            <a:r>
              <a:rPr sz="1200" b="1" spc="-20" dirty="0">
                <a:solidFill>
                  <a:srgbClr val="FFFFF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-</a:t>
            </a:r>
            <a:r>
              <a:rPr sz="1200" b="1" spc="-40" dirty="0">
                <a:solidFill>
                  <a:srgbClr val="FFFFF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2L</a:t>
            </a:r>
            <a:endParaRPr sz="12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8842247" y="2441448"/>
            <a:ext cx="2022348" cy="150875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294538" y="192554"/>
            <a:ext cx="3486888" cy="5206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300" spc="65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Wi-Fi </a:t>
            </a:r>
            <a:r>
              <a:rPr sz="3300" spc="-30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5:</a:t>
            </a:r>
            <a:r>
              <a:rPr sz="3300" spc="-250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sz="3300" spc="155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Indoor</a:t>
            </a:r>
            <a:endParaRPr sz="3300" dirty="0">
              <a:solidFill>
                <a:schemeClr val="bg1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4334255" y="2007107"/>
            <a:ext cx="3526790" cy="4521835"/>
          </a:xfrm>
          <a:custGeom>
            <a:avLst/>
            <a:gdLst/>
            <a:ahLst/>
            <a:cxnLst/>
            <a:rect l="l" t="t" r="r" b="b"/>
            <a:pathLst>
              <a:path w="3526790" h="4521834">
                <a:moveTo>
                  <a:pt x="0" y="202691"/>
                </a:moveTo>
                <a:lnTo>
                  <a:pt x="5349" y="156194"/>
                </a:lnTo>
                <a:lnTo>
                  <a:pt x="20589" y="113522"/>
                </a:lnTo>
                <a:lnTo>
                  <a:pt x="44507" y="75888"/>
                </a:lnTo>
                <a:lnTo>
                  <a:pt x="75888" y="44507"/>
                </a:lnTo>
                <a:lnTo>
                  <a:pt x="113522" y="20589"/>
                </a:lnTo>
                <a:lnTo>
                  <a:pt x="156194" y="5349"/>
                </a:lnTo>
                <a:lnTo>
                  <a:pt x="202692" y="0"/>
                </a:lnTo>
                <a:lnTo>
                  <a:pt x="3323844" y="0"/>
                </a:lnTo>
                <a:lnTo>
                  <a:pt x="3370341" y="5349"/>
                </a:lnTo>
                <a:lnTo>
                  <a:pt x="3413013" y="20589"/>
                </a:lnTo>
                <a:lnTo>
                  <a:pt x="3450647" y="44507"/>
                </a:lnTo>
                <a:lnTo>
                  <a:pt x="3482028" y="75888"/>
                </a:lnTo>
                <a:lnTo>
                  <a:pt x="3505946" y="113522"/>
                </a:lnTo>
                <a:lnTo>
                  <a:pt x="3521186" y="156194"/>
                </a:lnTo>
                <a:lnTo>
                  <a:pt x="3526536" y="202691"/>
                </a:lnTo>
                <a:lnTo>
                  <a:pt x="3526536" y="4319041"/>
                </a:lnTo>
                <a:lnTo>
                  <a:pt x="3521186" y="4365509"/>
                </a:lnTo>
                <a:lnTo>
                  <a:pt x="3505946" y="4408167"/>
                </a:lnTo>
                <a:lnTo>
                  <a:pt x="3482028" y="4445797"/>
                </a:lnTo>
                <a:lnTo>
                  <a:pt x="3450647" y="4477182"/>
                </a:lnTo>
                <a:lnTo>
                  <a:pt x="3413013" y="4501107"/>
                </a:lnTo>
                <a:lnTo>
                  <a:pt x="3370341" y="4516355"/>
                </a:lnTo>
                <a:lnTo>
                  <a:pt x="3323844" y="4521708"/>
                </a:lnTo>
                <a:lnTo>
                  <a:pt x="202692" y="4521708"/>
                </a:lnTo>
                <a:lnTo>
                  <a:pt x="156194" y="4516355"/>
                </a:lnTo>
                <a:lnTo>
                  <a:pt x="113522" y="4501107"/>
                </a:lnTo>
                <a:lnTo>
                  <a:pt x="75888" y="4477182"/>
                </a:lnTo>
                <a:lnTo>
                  <a:pt x="44507" y="4445797"/>
                </a:lnTo>
                <a:lnTo>
                  <a:pt x="20589" y="4408167"/>
                </a:lnTo>
                <a:lnTo>
                  <a:pt x="5349" y="4365509"/>
                </a:lnTo>
                <a:lnTo>
                  <a:pt x="0" y="4319041"/>
                </a:lnTo>
                <a:lnTo>
                  <a:pt x="0" y="202691"/>
                </a:lnTo>
                <a:close/>
              </a:path>
            </a:pathLst>
          </a:custGeom>
          <a:ln w="12700">
            <a:solidFill>
              <a:srgbClr val="2760C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624959" y="4118609"/>
            <a:ext cx="60960" cy="60960"/>
          </a:xfrm>
          <a:custGeom>
            <a:avLst/>
            <a:gdLst/>
            <a:ahLst/>
            <a:cxnLst/>
            <a:rect l="l" t="t" r="r" b="b"/>
            <a:pathLst>
              <a:path w="60960" h="60960">
                <a:moveTo>
                  <a:pt x="54355" y="0"/>
                </a:moveTo>
                <a:lnTo>
                  <a:pt x="6350" y="0"/>
                </a:lnTo>
                <a:lnTo>
                  <a:pt x="0" y="6350"/>
                </a:lnTo>
                <a:lnTo>
                  <a:pt x="0" y="54356"/>
                </a:lnTo>
                <a:lnTo>
                  <a:pt x="6350" y="60706"/>
                </a:lnTo>
                <a:lnTo>
                  <a:pt x="54355" y="60706"/>
                </a:lnTo>
                <a:lnTo>
                  <a:pt x="60832" y="54356"/>
                </a:lnTo>
                <a:lnTo>
                  <a:pt x="60832" y="6350"/>
                </a:lnTo>
                <a:close/>
              </a:path>
            </a:pathLst>
          </a:custGeom>
          <a:solidFill>
            <a:srgbClr val="275E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624959" y="4339590"/>
            <a:ext cx="60960" cy="60960"/>
          </a:xfrm>
          <a:custGeom>
            <a:avLst/>
            <a:gdLst/>
            <a:ahLst/>
            <a:cxnLst/>
            <a:rect l="l" t="t" r="r" b="b"/>
            <a:pathLst>
              <a:path w="60960" h="60960">
                <a:moveTo>
                  <a:pt x="54355" y="0"/>
                </a:moveTo>
                <a:lnTo>
                  <a:pt x="6350" y="0"/>
                </a:lnTo>
                <a:lnTo>
                  <a:pt x="0" y="6350"/>
                </a:lnTo>
                <a:lnTo>
                  <a:pt x="0" y="54356"/>
                </a:lnTo>
                <a:lnTo>
                  <a:pt x="6350" y="60706"/>
                </a:lnTo>
                <a:lnTo>
                  <a:pt x="54355" y="60706"/>
                </a:lnTo>
                <a:lnTo>
                  <a:pt x="60832" y="54356"/>
                </a:lnTo>
                <a:lnTo>
                  <a:pt x="60832" y="6350"/>
                </a:lnTo>
                <a:close/>
              </a:path>
            </a:pathLst>
          </a:custGeom>
          <a:solidFill>
            <a:srgbClr val="275E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4624959" y="4560570"/>
            <a:ext cx="60960" cy="60960"/>
          </a:xfrm>
          <a:custGeom>
            <a:avLst/>
            <a:gdLst/>
            <a:ahLst/>
            <a:cxnLst/>
            <a:rect l="l" t="t" r="r" b="b"/>
            <a:pathLst>
              <a:path w="60960" h="60960">
                <a:moveTo>
                  <a:pt x="54355" y="0"/>
                </a:moveTo>
                <a:lnTo>
                  <a:pt x="6350" y="0"/>
                </a:lnTo>
                <a:lnTo>
                  <a:pt x="0" y="6349"/>
                </a:lnTo>
                <a:lnTo>
                  <a:pt x="0" y="54355"/>
                </a:lnTo>
                <a:lnTo>
                  <a:pt x="6350" y="60705"/>
                </a:lnTo>
                <a:lnTo>
                  <a:pt x="54355" y="60705"/>
                </a:lnTo>
                <a:lnTo>
                  <a:pt x="60832" y="54355"/>
                </a:lnTo>
                <a:lnTo>
                  <a:pt x="60832" y="6349"/>
                </a:lnTo>
                <a:close/>
              </a:path>
            </a:pathLst>
          </a:custGeom>
          <a:solidFill>
            <a:srgbClr val="275E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4624959" y="4781550"/>
            <a:ext cx="60960" cy="60960"/>
          </a:xfrm>
          <a:custGeom>
            <a:avLst/>
            <a:gdLst/>
            <a:ahLst/>
            <a:cxnLst/>
            <a:rect l="l" t="t" r="r" b="b"/>
            <a:pathLst>
              <a:path w="60960" h="60960">
                <a:moveTo>
                  <a:pt x="54355" y="0"/>
                </a:moveTo>
                <a:lnTo>
                  <a:pt x="6350" y="0"/>
                </a:lnTo>
                <a:lnTo>
                  <a:pt x="0" y="6350"/>
                </a:lnTo>
                <a:lnTo>
                  <a:pt x="0" y="54356"/>
                </a:lnTo>
                <a:lnTo>
                  <a:pt x="6350" y="60706"/>
                </a:lnTo>
                <a:lnTo>
                  <a:pt x="54355" y="60706"/>
                </a:lnTo>
                <a:lnTo>
                  <a:pt x="60832" y="54356"/>
                </a:lnTo>
                <a:lnTo>
                  <a:pt x="60832" y="6350"/>
                </a:lnTo>
                <a:close/>
              </a:path>
            </a:pathLst>
          </a:custGeom>
          <a:solidFill>
            <a:srgbClr val="275E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4624959" y="5002529"/>
            <a:ext cx="60960" cy="60960"/>
          </a:xfrm>
          <a:custGeom>
            <a:avLst/>
            <a:gdLst/>
            <a:ahLst/>
            <a:cxnLst/>
            <a:rect l="l" t="t" r="r" b="b"/>
            <a:pathLst>
              <a:path w="60960" h="60960">
                <a:moveTo>
                  <a:pt x="54355" y="0"/>
                </a:moveTo>
                <a:lnTo>
                  <a:pt x="6350" y="0"/>
                </a:lnTo>
                <a:lnTo>
                  <a:pt x="0" y="6350"/>
                </a:lnTo>
                <a:lnTo>
                  <a:pt x="0" y="54356"/>
                </a:lnTo>
                <a:lnTo>
                  <a:pt x="6350" y="60706"/>
                </a:lnTo>
                <a:lnTo>
                  <a:pt x="54355" y="60706"/>
                </a:lnTo>
                <a:lnTo>
                  <a:pt x="60832" y="54356"/>
                </a:lnTo>
                <a:lnTo>
                  <a:pt x="60832" y="6350"/>
                </a:lnTo>
                <a:close/>
              </a:path>
            </a:pathLst>
          </a:custGeom>
          <a:solidFill>
            <a:srgbClr val="275E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4624959" y="5223509"/>
            <a:ext cx="60960" cy="60960"/>
          </a:xfrm>
          <a:custGeom>
            <a:avLst/>
            <a:gdLst/>
            <a:ahLst/>
            <a:cxnLst/>
            <a:rect l="l" t="t" r="r" b="b"/>
            <a:pathLst>
              <a:path w="60960" h="60960">
                <a:moveTo>
                  <a:pt x="54355" y="0"/>
                </a:moveTo>
                <a:lnTo>
                  <a:pt x="6350" y="0"/>
                </a:lnTo>
                <a:lnTo>
                  <a:pt x="0" y="6350"/>
                </a:lnTo>
                <a:lnTo>
                  <a:pt x="0" y="54355"/>
                </a:lnTo>
                <a:lnTo>
                  <a:pt x="6350" y="60705"/>
                </a:lnTo>
                <a:lnTo>
                  <a:pt x="54355" y="60705"/>
                </a:lnTo>
                <a:lnTo>
                  <a:pt x="60832" y="54355"/>
                </a:lnTo>
                <a:lnTo>
                  <a:pt x="60832" y="6350"/>
                </a:lnTo>
                <a:close/>
              </a:path>
            </a:pathLst>
          </a:custGeom>
          <a:solidFill>
            <a:srgbClr val="275E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4624959" y="5444490"/>
            <a:ext cx="60960" cy="60960"/>
          </a:xfrm>
          <a:custGeom>
            <a:avLst/>
            <a:gdLst/>
            <a:ahLst/>
            <a:cxnLst/>
            <a:rect l="l" t="t" r="r" b="b"/>
            <a:pathLst>
              <a:path w="60960" h="60960">
                <a:moveTo>
                  <a:pt x="54355" y="0"/>
                </a:moveTo>
                <a:lnTo>
                  <a:pt x="6350" y="0"/>
                </a:lnTo>
                <a:lnTo>
                  <a:pt x="0" y="6350"/>
                </a:lnTo>
                <a:lnTo>
                  <a:pt x="0" y="54356"/>
                </a:lnTo>
                <a:lnTo>
                  <a:pt x="6350" y="60706"/>
                </a:lnTo>
                <a:lnTo>
                  <a:pt x="54355" y="60706"/>
                </a:lnTo>
                <a:lnTo>
                  <a:pt x="60832" y="54356"/>
                </a:lnTo>
                <a:lnTo>
                  <a:pt x="60832" y="6350"/>
                </a:lnTo>
                <a:close/>
              </a:path>
            </a:pathLst>
          </a:custGeom>
          <a:solidFill>
            <a:srgbClr val="275E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4624959" y="5665406"/>
            <a:ext cx="60960" cy="60960"/>
          </a:xfrm>
          <a:custGeom>
            <a:avLst/>
            <a:gdLst/>
            <a:ahLst/>
            <a:cxnLst/>
            <a:rect l="l" t="t" r="r" b="b"/>
            <a:pathLst>
              <a:path w="60960" h="60960">
                <a:moveTo>
                  <a:pt x="54355" y="0"/>
                </a:moveTo>
                <a:lnTo>
                  <a:pt x="6350" y="0"/>
                </a:lnTo>
                <a:lnTo>
                  <a:pt x="0" y="6375"/>
                </a:lnTo>
                <a:lnTo>
                  <a:pt x="0" y="54394"/>
                </a:lnTo>
                <a:lnTo>
                  <a:pt x="6350" y="60769"/>
                </a:lnTo>
                <a:lnTo>
                  <a:pt x="54355" y="60769"/>
                </a:lnTo>
                <a:lnTo>
                  <a:pt x="60832" y="54394"/>
                </a:lnTo>
                <a:lnTo>
                  <a:pt x="60832" y="6375"/>
                </a:lnTo>
                <a:close/>
              </a:path>
            </a:pathLst>
          </a:custGeom>
          <a:solidFill>
            <a:srgbClr val="275E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4624959" y="5886386"/>
            <a:ext cx="60960" cy="60960"/>
          </a:xfrm>
          <a:custGeom>
            <a:avLst/>
            <a:gdLst/>
            <a:ahLst/>
            <a:cxnLst/>
            <a:rect l="l" t="t" r="r" b="b"/>
            <a:pathLst>
              <a:path w="60960" h="60960">
                <a:moveTo>
                  <a:pt x="54355" y="0"/>
                </a:moveTo>
                <a:lnTo>
                  <a:pt x="6350" y="0"/>
                </a:lnTo>
                <a:lnTo>
                  <a:pt x="0" y="6375"/>
                </a:lnTo>
                <a:lnTo>
                  <a:pt x="0" y="54394"/>
                </a:lnTo>
                <a:lnTo>
                  <a:pt x="6350" y="60769"/>
                </a:lnTo>
                <a:lnTo>
                  <a:pt x="54355" y="60769"/>
                </a:lnTo>
                <a:lnTo>
                  <a:pt x="60832" y="54394"/>
                </a:lnTo>
                <a:lnTo>
                  <a:pt x="60832" y="6375"/>
                </a:lnTo>
                <a:close/>
              </a:path>
            </a:pathLst>
          </a:custGeom>
          <a:solidFill>
            <a:srgbClr val="275E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4789423" y="3982973"/>
            <a:ext cx="2716660" cy="2391039"/>
          </a:xfrm>
          <a:prstGeom prst="rect">
            <a:avLst/>
          </a:prstGeom>
        </p:spPr>
        <p:txBody>
          <a:bodyPr vert="horz" wrap="square" lIns="0" tIns="508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0"/>
              </a:spcBef>
            </a:pPr>
            <a:r>
              <a:rPr sz="1200" b="1" spc="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2.4 </a:t>
            </a:r>
            <a:r>
              <a:rPr sz="1200" b="1" spc="-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ГГц </a:t>
            </a:r>
            <a:r>
              <a:rPr sz="1200" b="1" spc="1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802.11n </a:t>
            </a:r>
            <a:r>
              <a:rPr sz="1200" b="1" spc="13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/</a:t>
            </a:r>
            <a:r>
              <a:rPr sz="1200" b="1" spc="-16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200" b="1" spc="1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5 </a:t>
            </a:r>
            <a:r>
              <a:rPr sz="1200" b="1" spc="-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ГГц </a:t>
            </a:r>
            <a:r>
              <a:rPr sz="1200" b="1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802.11ac</a:t>
            </a:r>
            <a:endParaRPr sz="12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1200" b="1" spc="6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MIMO</a:t>
            </a:r>
            <a:r>
              <a:rPr sz="1200" b="1" spc="-4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200" b="1" spc="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2×2</a:t>
            </a:r>
            <a:endParaRPr sz="12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1200" b="1" spc="-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Бесшовный </a:t>
            </a:r>
            <a:r>
              <a:rPr sz="1200" b="1" spc="2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роуминг </a:t>
            </a:r>
            <a:r>
              <a:rPr sz="1200" b="1" spc="1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802.11</a:t>
            </a:r>
            <a:r>
              <a:rPr sz="1200" b="1" spc="-9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200" b="1" spc="6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r/k</a:t>
            </a:r>
            <a:endParaRPr sz="12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1200" b="1" spc="-4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WDS</a:t>
            </a:r>
            <a:endParaRPr sz="12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1200" b="1" spc="2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 </a:t>
            </a:r>
            <a:r>
              <a:rPr sz="1200" b="1" spc="1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порт </a:t>
            </a:r>
            <a:r>
              <a:rPr sz="1200" b="1" spc="2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Ethernet</a:t>
            </a:r>
            <a:r>
              <a:rPr sz="1200" b="1" spc="-13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200" b="1" spc="-3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1G</a:t>
            </a:r>
            <a:endParaRPr sz="12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1200" b="1" spc="-6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PoE+ </a:t>
            </a:r>
            <a:r>
              <a:rPr sz="1200" b="1" spc="1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48 </a:t>
            </a:r>
            <a:r>
              <a:rPr sz="1200" b="1" spc="2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В/54 </a:t>
            </a:r>
            <a:r>
              <a:rPr sz="1200" b="1" spc="-8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В (IEEE</a:t>
            </a:r>
            <a:r>
              <a:rPr sz="1200" b="1" spc="-3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200" b="1" spc="1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802.3at-2009)</a:t>
            </a:r>
            <a:endParaRPr sz="12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marL="12700" marR="50800">
              <a:lnSpc>
                <a:spcPct val="120800"/>
              </a:lnSpc>
            </a:pPr>
            <a:r>
              <a:rPr sz="1200" b="1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До </a:t>
            </a:r>
            <a:r>
              <a:rPr sz="1200" b="1" spc="1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50 </a:t>
            </a:r>
            <a:r>
              <a:rPr sz="1200" b="1" spc="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пользователей  Кластерное</a:t>
            </a:r>
            <a:r>
              <a:rPr sz="1200" b="1" spc="-2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200" b="1" spc="1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управление</a:t>
            </a:r>
            <a:endParaRPr sz="12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marL="12700" marR="50800">
              <a:lnSpc>
                <a:spcPct val="100000"/>
              </a:lnSpc>
              <a:spcBef>
                <a:spcPts val="300"/>
              </a:spcBef>
            </a:pPr>
            <a:r>
              <a:rPr sz="1200" b="1" spc="2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Централизованное</a:t>
            </a:r>
            <a:r>
              <a:rPr sz="1200" b="1" spc="-8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200" b="1" spc="1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управление  </a:t>
            </a:r>
            <a:r>
              <a:rPr sz="1200" b="1" spc="7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и </a:t>
            </a:r>
            <a:r>
              <a:rPr sz="1200" b="1" spc="3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мониторинг </a:t>
            </a:r>
            <a:r>
              <a:rPr sz="1200" b="1" spc="1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сети </a:t>
            </a:r>
            <a:r>
              <a:rPr sz="1200" b="1" spc="-7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 </a:t>
            </a:r>
            <a:r>
              <a:rPr sz="1200" b="1" spc="2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помощью  </a:t>
            </a:r>
            <a:r>
              <a:rPr sz="1200" b="1" spc="-3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SoftWLC</a:t>
            </a:r>
            <a:endParaRPr sz="12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4609590" y="2239142"/>
            <a:ext cx="867931" cy="538609"/>
          </a:xfrm>
          <a:prstGeom prst="rect">
            <a:avLst/>
          </a:prstGeom>
        </p:spPr>
        <p:txBody>
          <a:bodyPr vert="horz" wrap="square" lIns="0" tIns="685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40"/>
              </a:spcBef>
            </a:pPr>
            <a:r>
              <a:rPr sz="1600" b="1" spc="105" dirty="0">
                <a:solidFill>
                  <a:srgbClr val="FFFFF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Mi</a:t>
            </a:r>
            <a:r>
              <a:rPr sz="1600" b="1" spc="120" dirty="0">
                <a:solidFill>
                  <a:srgbClr val="FFFFF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d</a:t>
            </a:r>
            <a:r>
              <a:rPr sz="1600" b="1" spc="45" dirty="0">
                <a:solidFill>
                  <a:srgbClr val="FFFFF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d</a:t>
            </a:r>
            <a:r>
              <a:rPr sz="1600" b="1" spc="75" dirty="0">
                <a:solidFill>
                  <a:srgbClr val="FFFFF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le</a:t>
            </a:r>
            <a:endParaRPr sz="16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  <a:p>
            <a:pPr marL="12700">
              <a:lnSpc>
                <a:spcPct val="100000"/>
              </a:lnSpc>
              <a:spcBef>
                <a:spcPts val="330"/>
              </a:spcBef>
            </a:pPr>
            <a:r>
              <a:rPr sz="1200" b="1" spc="-35" dirty="0">
                <a:solidFill>
                  <a:srgbClr val="FFFFF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WEP-2ac</a:t>
            </a:r>
            <a:endParaRPr sz="12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11535156" y="313943"/>
            <a:ext cx="345948" cy="31546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8092440" y="2007107"/>
            <a:ext cx="3526790" cy="4521835"/>
          </a:xfrm>
          <a:custGeom>
            <a:avLst/>
            <a:gdLst/>
            <a:ahLst/>
            <a:cxnLst/>
            <a:rect l="l" t="t" r="r" b="b"/>
            <a:pathLst>
              <a:path w="3526790" h="4521834">
                <a:moveTo>
                  <a:pt x="0" y="202691"/>
                </a:moveTo>
                <a:lnTo>
                  <a:pt x="5349" y="156194"/>
                </a:lnTo>
                <a:lnTo>
                  <a:pt x="20589" y="113522"/>
                </a:lnTo>
                <a:lnTo>
                  <a:pt x="44507" y="75888"/>
                </a:lnTo>
                <a:lnTo>
                  <a:pt x="75888" y="44507"/>
                </a:lnTo>
                <a:lnTo>
                  <a:pt x="113522" y="20589"/>
                </a:lnTo>
                <a:lnTo>
                  <a:pt x="156194" y="5349"/>
                </a:lnTo>
                <a:lnTo>
                  <a:pt x="202691" y="0"/>
                </a:lnTo>
                <a:lnTo>
                  <a:pt x="3323843" y="0"/>
                </a:lnTo>
                <a:lnTo>
                  <a:pt x="3370341" y="5349"/>
                </a:lnTo>
                <a:lnTo>
                  <a:pt x="3413013" y="20589"/>
                </a:lnTo>
                <a:lnTo>
                  <a:pt x="3450647" y="44507"/>
                </a:lnTo>
                <a:lnTo>
                  <a:pt x="3482028" y="75888"/>
                </a:lnTo>
                <a:lnTo>
                  <a:pt x="3505946" y="113522"/>
                </a:lnTo>
                <a:lnTo>
                  <a:pt x="3521186" y="156194"/>
                </a:lnTo>
                <a:lnTo>
                  <a:pt x="3526535" y="202691"/>
                </a:lnTo>
                <a:lnTo>
                  <a:pt x="3526535" y="4319041"/>
                </a:lnTo>
                <a:lnTo>
                  <a:pt x="3521186" y="4365509"/>
                </a:lnTo>
                <a:lnTo>
                  <a:pt x="3505946" y="4408167"/>
                </a:lnTo>
                <a:lnTo>
                  <a:pt x="3482028" y="4445797"/>
                </a:lnTo>
                <a:lnTo>
                  <a:pt x="3450647" y="4477182"/>
                </a:lnTo>
                <a:lnTo>
                  <a:pt x="3413013" y="4501107"/>
                </a:lnTo>
                <a:lnTo>
                  <a:pt x="3370341" y="4516355"/>
                </a:lnTo>
                <a:lnTo>
                  <a:pt x="3323843" y="4521708"/>
                </a:lnTo>
                <a:lnTo>
                  <a:pt x="202691" y="4521708"/>
                </a:lnTo>
                <a:lnTo>
                  <a:pt x="156194" y="4516355"/>
                </a:lnTo>
                <a:lnTo>
                  <a:pt x="113522" y="4501107"/>
                </a:lnTo>
                <a:lnTo>
                  <a:pt x="75888" y="4477182"/>
                </a:lnTo>
                <a:lnTo>
                  <a:pt x="44507" y="4445797"/>
                </a:lnTo>
                <a:lnTo>
                  <a:pt x="20589" y="4408167"/>
                </a:lnTo>
                <a:lnTo>
                  <a:pt x="5349" y="4365509"/>
                </a:lnTo>
                <a:lnTo>
                  <a:pt x="0" y="4319041"/>
                </a:lnTo>
                <a:lnTo>
                  <a:pt x="0" y="202691"/>
                </a:lnTo>
                <a:close/>
              </a:path>
            </a:pathLst>
          </a:custGeom>
          <a:ln w="12700">
            <a:solidFill>
              <a:srgbClr val="2760C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8381745" y="4118609"/>
            <a:ext cx="60960" cy="60960"/>
          </a:xfrm>
          <a:custGeom>
            <a:avLst/>
            <a:gdLst/>
            <a:ahLst/>
            <a:cxnLst/>
            <a:rect l="l" t="t" r="r" b="b"/>
            <a:pathLst>
              <a:path w="60959" h="60960">
                <a:moveTo>
                  <a:pt x="54355" y="0"/>
                </a:moveTo>
                <a:lnTo>
                  <a:pt x="6350" y="0"/>
                </a:lnTo>
                <a:lnTo>
                  <a:pt x="0" y="6350"/>
                </a:lnTo>
                <a:lnTo>
                  <a:pt x="0" y="54356"/>
                </a:lnTo>
                <a:lnTo>
                  <a:pt x="6350" y="60706"/>
                </a:lnTo>
                <a:lnTo>
                  <a:pt x="54355" y="60706"/>
                </a:lnTo>
                <a:lnTo>
                  <a:pt x="60705" y="54356"/>
                </a:lnTo>
                <a:lnTo>
                  <a:pt x="60705" y="6350"/>
                </a:lnTo>
                <a:close/>
              </a:path>
            </a:pathLst>
          </a:custGeom>
          <a:solidFill>
            <a:srgbClr val="275E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8381745" y="4339590"/>
            <a:ext cx="60960" cy="60960"/>
          </a:xfrm>
          <a:custGeom>
            <a:avLst/>
            <a:gdLst/>
            <a:ahLst/>
            <a:cxnLst/>
            <a:rect l="l" t="t" r="r" b="b"/>
            <a:pathLst>
              <a:path w="60959" h="60960">
                <a:moveTo>
                  <a:pt x="54355" y="0"/>
                </a:moveTo>
                <a:lnTo>
                  <a:pt x="6350" y="0"/>
                </a:lnTo>
                <a:lnTo>
                  <a:pt x="0" y="6350"/>
                </a:lnTo>
                <a:lnTo>
                  <a:pt x="0" y="54356"/>
                </a:lnTo>
                <a:lnTo>
                  <a:pt x="6350" y="60706"/>
                </a:lnTo>
                <a:lnTo>
                  <a:pt x="54355" y="60706"/>
                </a:lnTo>
                <a:lnTo>
                  <a:pt x="60705" y="54356"/>
                </a:lnTo>
                <a:lnTo>
                  <a:pt x="60705" y="6350"/>
                </a:lnTo>
                <a:close/>
              </a:path>
            </a:pathLst>
          </a:custGeom>
          <a:solidFill>
            <a:srgbClr val="275E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8381745" y="4560570"/>
            <a:ext cx="60960" cy="60960"/>
          </a:xfrm>
          <a:custGeom>
            <a:avLst/>
            <a:gdLst/>
            <a:ahLst/>
            <a:cxnLst/>
            <a:rect l="l" t="t" r="r" b="b"/>
            <a:pathLst>
              <a:path w="60959" h="60960">
                <a:moveTo>
                  <a:pt x="54355" y="0"/>
                </a:moveTo>
                <a:lnTo>
                  <a:pt x="6350" y="0"/>
                </a:lnTo>
                <a:lnTo>
                  <a:pt x="0" y="6349"/>
                </a:lnTo>
                <a:lnTo>
                  <a:pt x="0" y="54355"/>
                </a:lnTo>
                <a:lnTo>
                  <a:pt x="6350" y="60705"/>
                </a:lnTo>
                <a:lnTo>
                  <a:pt x="54355" y="60705"/>
                </a:lnTo>
                <a:lnTo>
                  <a:pt x="60705" y="54355"/>
                </a:lnTo>
                <a:lnTo>
                  <a:pt x="60705" y="6349"/>
                </a:lnTo>
                <a:close/>
              </a:path>
            </a:pathLst>
          </a:custGeom>
          <a:solidFill>
            <a:srgbClr val="275E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8381745" y="4781550"/>
            <a:ext cx="60960" cy="60960"/>
          </a:xfrm>
          <a:custGeom>
            <a:avLst/>
            <a:gdLst/>
            <a:ahLst/>
            <a:cxnLst/>
            <a:rect l="l" t="t" r="r" b="b"/>
            <a:pathLst>
              <a:path w="60959" h="60960">
                <a:moveTo>
                  <a:pt x="54355" y="0"/>
                </a:moveTo>
                <a:lnTo>
                  <a:pt x="6350" y="0"/>
                </a:lnTo>
                <a:lnTo>
                  <a:pt x="0" y="6350"/>
                </a:lnTo>
                <a:lnTo>
                  <a:pt x="0" y="54356"/>
                </a:lnTo>
                <a:lnTo>
                  <a:pt x="6350" y="60706"/>
                </a:lnTo>
                <a:lnTo>
                  <a:pt x="54355" y="60706"/>
                </a:lnTo>
                <a:lnTo>
                  <a:pt x="60705" y="54356"/>
                </a:lnTo>
                <a:lnTo>
                  <a:pt x="60705" y="6350"/>
                </a:lnTo>
                <a:close/>
              </a:path>
            </a:pathLst>
          </a:custGeom>
          <a:solidFill>
            <a:srgbClr val="275E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8381745" y="5002529"/>
            <a:ext cx="60960" cy="60960"/>
          </a:xfrm>
          <a:custGeom>
            <a:avLst/>
            <a:gdLst/>
            <a:ahLst/>
            <a:cxnLst/>
            <a:rect l="l" t="t" r="r" b="b"/>
            <a:pathLst>
              <a:path w="60959" h="60960">
                <a:moveTo>
                  <a:pt x="54355" y="0"/>
                </a:moveTo>
                <a:lnTo>
                  <a:pt x="6350" y="0"/>
                </a:lnTo>
                <a:lnTo>
                  <a:pt x="0" y="6350"/>
                </a:lnTo>
                <a:lnTo>
                  <a:pt x="0" y="54356"/>
                </a:lnTo>
                <a:lnTo>
                  <a:pt x="6350" y="60706"/>
                </a:lnTo>
                <a:lnTo>
                  <a:pt x="54355" y="60706"/>
                </a:lnTo>
                <a:lnTo>
                  <a:pt x="60705" y="54356"/>
                </a:lnTo>
                <a:lnTo>
                  <a:pt x="60705" y="6350"/>
                </a:lnTo>
                <a:close/>
              </a:path>
            </a:pathLst>
          </a:custGeom>
          <a:solidFill>
            <a:srgbClr val="275E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8381745" y="5223509"/>
            <a:ext cx="60960" cy="60960"/>
          </a:xfrm>
          <a:custGeom>
            <a:avLst/>
            <a:gdLst/>
            <a:ahLst/>
            <a:cxnLst/>
            <a:rect l="l" t="t" r="r" b="b"/>
            <a:pathLst>
              <a:path w="60959" h="60960">
                <a:moveTo>
                  <a:pt x="54355" y="0"/>
                </a:moveTo>
                <a:lnTo>
                  <a:pt x="6350" y="0"/>
                </a:lnTo>
                <a:lnTo>
                  <a:pt x="0" y="6350"/>
                </a:lnTo>
                <a:lnTo>
                  <a:pt x="0" y="54355"/>
                </a:lnTo>
                <a:lnTo>
                  <a:pt x="6350" y="60705"/>
                </a:lnTo>
                <a:lnTo>
                  <a:pt x="54355" y="60705"/>
                </a:lnTo>
                <a:lnTo>
                  <a:pt x="60705" y="54355"/>
                </a:lnTo>
                <a:lnTo>
                  <a:pt x="60705" y="6350"/>
                </a:lnTo>
                <a:close/>
              </a:path>
            </a:pathLst>
          </a:custGeom>
          <a:solidFill>
            <a:srgbClr val="275E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8381745" y="5444490"/>
            <a:ext cx="60960" cy="60960"/>
          </a:xfrm>
          <a:custGeom>
            <a:avLst/>
            <a:gdLst/>
            <a:ahLst/>
            <a:cxnLst/>
            <a:rect l="l" t="t" r="r" b="b"/>
            <a:pathLst>
              <a:path w="60959" h="60960">
                <a:moveTo>
                  <a:pt x="54355" y="0"/>
                </a:moveTo>
                <a:lnTo>
                  <a:pt x="6350" y="0"/>
                </a:lnTo>
                <a:lnTo>
                  <a:pt x="0" y="6350"/>
                </a:lnTo>
                <a:lnTo>
                  <a:pt x="0" y="54356"/>
                </a:lnTo>
                <a:lnTo>
                  <a:pt x="6350" y="60706"/>
                </a:lnTo>
                <a:lnTo>
                  <a:pt x="54355" y="60706"/>
                </a:lnTo>
                <a:lnTo>
                  <a:pt x="60705" y="54356"/>
                </a:lnTo>
                <a:lnTo>
                  <a:pt x="60705" y="6350"/>
                </a:lnTo>
                <a:close/>
              </a:path>
            </a:pathLst>
          </a:custGeom>
          <a:solidFill>
            <a:srgbClr val="275E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8381745" y="5665406"/>
            <a:ext cx="60960" cy="60960"/>
          </a:xfrm>
          <a:custGeom>
            <a:avLst/>
            <a:gdLst/>
            <a:ahLst/>
            <a:cxnLst/>
            <a:rect l="l" t="t" r="r" b="b"/>
            <a:pathLst>
              <a:path w="60959" h="60960">
                <a:moveTo>
                  <a:pt x="54355" y="0"/>
                </a:moveTo>
                <a:lnTo>
                  <a:pt x="6350" y="0"/>
                </a:lnTo>
                <a:lnTo>
                  <a:pt x="0" y="6375"/>
                </a:lnTo>
                <a:lnTo>
                  <a:pt x="0" y="54394"/>
                </a:lnTo>
                <a:lnTo>
                  <a:pt x="6350" y="60769"/>
                </a:lnTo>
                <a:lnTo>
                  <a:pt x="54355" y="60769"/>
                </a:lnTo>
                <a:lnTo>
                  <a:pt x="60705" y="54394"/>
                </a:lnTo>
                <a:lnTo>
                  <a:pt x="60705" y="6375"/>
                </a:lnTo>
                <a:close/>
              </a:path>
            </a:pathLst>
          </a:custGeom>
          <a:solidFill>
            <a:srgbClr val="275E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 txBox="1"/>
          <p:nvPr/>
        </p:nvSpPr>
        <p:spPr>
          <a:xfrm>
            <a:off x="8546718" y="3982973"/>
            <a:ext cx="2720011" cy="2167260"/>
          </a:xfrm>
          <a:prstGeom prst="rect">
            <a:avLst/>
          </a:prstGeom>
        </p:spPr>
        <p:txBody>
          <a:bodyPr vert="horz" wrap="square" lIns="0" tIns="508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0"/>
              </a:spcBef>
            </a:pPr>
            <a:r>
              <a:rPr sz="1200" b="1" spc="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2.4 </a:t>
            </a:r>
            <a:r>
              <a:rPr sz="1200" b="1" spc="-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ГГц </a:t>
            </a:r>
            <a:r>
              <a:rPr sz="1200" b="1" spc="1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802.11n </a:t>
            </a:r>
            <a:r>
              <a:rPr sz="1200" b="1" spc="13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/</a:t>
            </a:r>
            <a:r>
              <a:rPr sz="1200" b="1" spc="-17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200" b="1" spc="1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5 </a:t>
            </a:r>
            <a:r>
              <a:rPr sz="1200" b="1" spc="-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ГГц </a:t>
            </a:r>
            <a:r>
              <a:rPr sz="1200" b="1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802.11ac</a:t>
            </a:r>
            <a:endParaRPr sz="12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1200" b="1" spc="6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MIMO </a:t>
            </a:r>
            <a:r>
              <a:rPr sz="1200" b="1" spc="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2×2 </a:t>
            </a:r>
            <a:r>
              <a:rPr sz="1200" b="1" spc="13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/</a:t>
            </a:r>
            <a:r>
              <a:rPr sz="1200" b="1" spc="-24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200" b="1" spc="4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MU-MIMO </a:t>
            </a:r>
            <a:r>
              <a:rPr sz="1200" b="1" spc="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4×4</a:t>
            </a:r>
            <a:endParaRPr sz="12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1200" b="1" spc="-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Бесшовный </a:t>
            </a:r>
            <a:r>
              <a:rPr sz="1200" b="1" spc="2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роуминг</a:t>
            </a:r>
            <a:r>
              <a:rPr sz="1200" b="1" spc="-6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200" b="1" spc="3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802.11r/k/v</a:t>
            </a:r>
            <a:endParaRPr sz="12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1200" b="1" spc="-4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WDS</a:t>
            </a:r>
            <a:endParaRPr sz="12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1200" b="1" spc="2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 </a:t>
            </a:r>
            <a:r>
              <a:rPr sz="1200" b="1" spc="1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порт </a:t>
            </a:r>
            <a:r>
              <a:rPr sz="1200" b="1" spc="2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Ethernet</a:t>
            </a:r>
            <a:r>
              <a:rPr sz="1200" b="1" spc="-13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200" b="1" spc="-3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1G</a:t>
            </a:r>
            <a:endParaRPr sz="12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1200" b="1" spc="-7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PoE </a:t>
            </a:r>
            <a:r>
              <a:rPr sz="1200" b="1" spc="1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48 </a:t>
            </a:r>
            <a:r>
              <a:rPr sz="1200" b="1" spc="2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В/56 </a:t>
            </a:r>
            <a:r>
              <a:rPr sz="1200" b="1" spc="-8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В (IEEE</a:t>
            </a:r>
            <a:r>
              <a:rPr sz="1200" b="1" spc="-4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200" b="1" spc="1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802.3af-2003)</a:t>
            </a:r>
            <a:endParaRPr sz="12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1200" b="1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До </a:t>
            </a:r>
            <a:r>
              <a:rPr sz="1200" b="1" spc="1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60</a:t>
            </a:r>
            <a:r>
              <a:rPr sz="1200" b="1" spc="-4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200" b="1" spc="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пользователей</a:t>
            </a:r>
            <a:endParaRPr sz="12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marL="12700" marR="29209">
              <a:lnSpc>
                <a:spcPct val="100000"/>
              </a:lnSpc>
              <a:spcBef>
                <a:spcPts val="300"/>
              </a:spcBef>
            </a:pPr>
            <a:r>
              <a:rPr sz="1200" b="1" spc="2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Централизованное</a:t>
            </a:r>
            <a:r>
              <a:rPr sz="1200" b="1" spc="-8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200" b="1" spc="1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управление  </a:t>
            </a:r>
            <a:r>
              <a:rPr sz="1200" b="1" spc="7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и </a:t>
            </a:r>
            <a:r>
              <a:rPr sz="1200" b="1" spc="3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мониторинг </a:t>
            </a:r>
            <a:r>
              <a:rPr sz="1200" b="1" spc="1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сети </a:t>
            </a:r>
            <a:r>
              <a:rPr sz="1200" b="1" spc="-7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 </a:t>
            </a:r>
            <a:r>
              <a:rPr sz="1200" b="1" spc="2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помощью  </a:t>
            </a:r>
            <a:r>
              <a:rPr sz="1200" b="1" spc="-3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SoftWLC</a:t>
            </a:r>
            <a:r>
              <a:rPr sz="1200" b="1" spc="-22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200" b="1" spc="13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/</a:t>
            </a:r>
            <a:r>
              <a:rPr sz="1200" b="1" spc="-21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200" b="1" spc="-7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WLC</a:t>
            </a:r>
            <a:endParaRPr sz="12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8366885" y="2239142"/>
            <a:ext cx="910279" cy="538609"/>
          </a:xfrm>
          <a:prstGeom prst="rect">
            <a:avLst/>
          </a:prstGeom>
        </p:spPr>
        <p:txBody>
          <a:bodyPr vert="horz" wrap="square" lIns="0" tIns="685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40"/>
              </a:spcBef>
            </a:pPr>
            <a:r>
              <a:rPr sz="1600" b="1" spc="105" dirty="0">
                <a:solidFill>
                  <a:srgbClr val="FFFFF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Mi</a:t>
            </a:r>
            <a:r>
              <a:rPr sz="1600" b="1" spc="120" dirty="0">
                <a:solidFill>
                  <a:srgbClr val="FFFFF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d</a:t>
            </a:r>
            <a:r>
              <a:rPr sz="1600" b="1" spc="45" dirty="0">
                <a:solidFill>
                  <a:srgbClr val="FFFFF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d</a:t>
            </a:r>
            <a:r>
              <a:rPr sz="1600" b="1" spc="75" dirty="0">
                <a:solidFill>
                  <a:srgbClr val="FFFFF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le</a:t>
            </a:r>
            <a:endParaRPr sz="16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  <a:p>
            <a:pPr marL="12700">
              <a:lnSpc>
                <a:spcPct val="100000"/>
              </a:lnSpc>
              <a:spcBef>
                <a:spcPts val="330"/>
              </a:spcBef>
            </a:pPr>
            <a:r>
              <a:rPr sz="1200" b="1" dirty="0">
                <a:solidFill>
                  <a:srgbClr val="FFFFF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W</a:t>
            </a:r>
            <a:r>
              <a:rPr sz="1200" b="1" spc="-105" dirty="0">
                <a:solidFill>
                  <a:srgbClr val="FFFFF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EP</a:t>
            </a:r>
            <a:r>
              <a:rPr sz="1200" b="1" spc="-20" dirty="0">
                <a:solidFill>
                  <a:srgbClr val="FFFFF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-</a:t>
            </a:r>
            <a:r>
              <a:rPr sz="1200" b="1" spc="-15" dirty="0">
                <a:solidFill>
                  <a:srgbClr val="FFFFF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200L</a:t>
            </a:r>
            <a:endParaRPr sz="12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8410575" y="0"/>
            <a:ext cx="2042922" cy="133943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4856988" y="2356104"/>
            <a:ext cx="2564891" cy="166878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1054608" y="2356104"/>
            <a:ext cx="2564891" cy="166878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5B3DD2FA-166D-D1A1-ED76-3AC36067572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4140" y="6116850"/>
            <a:ext cx="1971216" cy="450662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326542" y="847090"/>
            <a:ext cx="6460490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lang="ru-RU" sz="1600" b="1" spc="40" dirty="0">
                <a:solidFill>
                  <a:srgbClr val="FFFFF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Для </a:t>
            </a:r>
            <a:r>
              <a:rPr sz="1600" b="1" spc="50" dirty="0" err="1">
                <a:solidFill>
                  <a:srgbClr val="FFFFF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локаций</a:t>
            </a:r>
            <a:r>
              <a:rPr sz="1600" b="1" spc="50" dirty="0">
                <a:solidFill>
                  <a:srgbClr val="FFFFF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sz="1600" b="1" spc="-100" dirty="0">
                <a:solidFill>
                  <a:srgbClr val="FFFFF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с </a:t>
            </a:r>
            <a:r>
              <a:rPr sz="1600" b="1" dirty="0">
                <a:solidFill>
                  <a:srgbClr val="FFFFF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высокой плотностью</a:t>
            </a:r>
            <a:r>
              <a:rPr sz="1600" b="1" spc="-15" dirty="0">
                <a:solidFill>
                  <a:srgbClr val="FFFFF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sz="1600" b="1" spc="30" dirty="0">
                <a:solidFill>
                  <a:srgbClr val="FFFFF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клиентов</a:t>
            </a:r>
            <a:endParaRPr sz="16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868565" y="4116451"/>
            <a:ext cx="60960" cy="60960"/>
          </a:xfrm>
          <a:custGeom>
            <a:avLst/>
            <a:gdLst/>
            <a:ahLst/>
            <a:cxnLst/>
            <a:rect l="l" t="t" r="r" b="b"/>
            <a:pathLst>
              <a:path w="60959" h="60960">
                <a:moveTo>
                  <a:pt x="54381" y="0"/>
                </a:moveTo>
                <a:lnTo>
                  <a:pt x="6362" y="0"/>
                </a:lnTo>
                <a:lnTo>
                  <a:pt x="0" y="6350"/>
                </a:lnTo>
                <a:lnTo>
                  <a:pt x="0" y="54356"/>
                </a:lnTo>
                <a:lnTo>
                  <a:pt x="6362" y="60832"/>
                </a:lnTo>
                <a:lnTo>
                  <a:pt x="54381" y="60832"/>
                </a:lnTo>
                <a:lnTo>
                  <a:pt x="60756" y="54356"/>
                </a:lnTo>
                <a:lnTo>
                  <a:pt x="60756" y="6350"/>
                </a:lnTo>
                <a:close/>
              </a:path>
            </a:pathLst>
          </a:custGeom>
          <a:solidFill>
            <a:srgbClr val="275E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68565" y="4337430"/>
            <a:ext cx="60960" cy="60960"/>
          </a:xfrm>
          <a:custGeom>
            <a:avLst/>
            <a:gdLst/>
            <a:ahLst/>
            <a:cxnLst/>
            <a:rect l="l" t="t" r="r" b="b"/>
            <a:pathLst>
              <a:path w="60959" h="60960">
                <a:moveTo>
                  <a:pt x="54381" y="0"/>
                </a:moveTo>
                <a:lnTo>
                  <a:pt x="6362" y="0"/>
                </a:lnTo>
                <a:lnTo>
                  <a:pt x="0" y="6350"/>
                </a:lnTo>
                <a:lnTo>
                  <a:pt x="0" y="54356"/>
                </a:lnTo>
                <a:lnTo>
                  <a:pt x="6362" y="60833"/>
                </a:lnTo>
                <a:lnTo>
                  <a:pt x="54381" y="60833"/>
                </a:lnTo>
                <a:lnTo>
                  <a:pt x="60756" y="54356"/>
                </a:lnTo>
                <a:lnTo>
                  <a:pt x="60756" y="6350"/>
                </a:lnTo>
                <a:close/>
              </a:path>
            </a:pathLst>
          </a:custGeom>
          <a:solidFill>
            <a:srgbClr val="275E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68565" y="4558410"/>
            <a:ext cx="60960" cy="60960"/>
          </a:xfrm>
          <a:custGeom>
            <a:avLst/>
            <a:gdLst/>
            <a:ahLst/>
            <a:cxnLst/>
            <a:rect l="l" t="t" r="r" b="b"/>
            <a:pathLst>
              <a:path w="60959" h="60960">
                <a:moveTo>
                  <a:pt x="54381" y="0"/>
                </a:moveTo>
                <a:lnTo>
                  <a:pt x="6362" y="0"/>
                </a:lnTo>
                <a:lnTo>
                  <a:pt x="0" y="6350"/>
                </a:lnTo>
                <a:lnTo>
                  <a:pt x="0" y="54356"/>
                </a:lnTo>
                <a:lnTo>
                  <a:pt x="6362" y="60832"/>
                </a:lnTo>
                <a:lnTo>
                  <a:pt x="54381" y="60832"/>
                </a:lnTo>
                <a:lnTo>
                  <a:pt x="60756" y="54356"/>
                </a:lnTo>
                <a:lnTo>
                  <a:pt x="60756" y="6350"/>
                </a:lnTo>
                <a:close/>
              </a:path>
            </a:pathLst>
          </a:custGeom>
          <a:solidFill>
            <a:srgbClr val="275E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68565" y="4779390"/>
            <a:ext cx="60960" cy="60960"/>
          </a:xfrm>
          <a:custGeom>
            <a:avLst/>
            <a:gdLst/>
            <a:ahLst/>
            <a:cxnLst/>
            <a:rect l="l" t="t" r="r" b="b"/>
            <a:pathLst>
              <a:path w="60959" h="60960">
                <a:moveTo>
                  <a:pt x="54381" y="0"/>
                </a:moveTo>
                <a:lnTo>
                  <a:pt x="6362" y="0"/>
                </a:lnTo>
                <a:lnTo>
                  <a:pt x="0" y="6349"/>
                </a:lnTo>
                <a:lnTo>
                  <a:pt x="0" y="54355"/>
                </a:lnTo>
                <a:lnTo>
                  <a:pt x="6362" y="60832"/>
                </a:lnTo>
                <a:lnTo>
                  <a:pt x="54381" y="60832"/>
                </a:lnTo>
                <a:lnTo>
                  <a:pt x="60756" y="54355"/>
                </a:lnTo>
                <a:lnTo>
                  <a:pt x="60756" y="6349"/>
                </a:lnTo>
                <a:close/>
              </a:path>
            </a:pathLst>
          </a:custGeom>
          <a:solidFill>
            <a:srgbClr val="275E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68565" y="5000371"/>
            <a:ext cx="60960" cy="60960"/>
          </a:xfrm>
          <a:custGeom>
            <a:avLst/>
            <a:gdLst/>
            <a:ahLst/>
            <a:cxnLst/>
            <a:rect l="l" t="t" r="r" b="b"/>
            <a:pathLst>
              <a:path w="60959" h="60960">
                <a:moveTo>
                  <a:pt x="54381" y="0"/>
                </a:moveTo>
                <a:lnTo>
                  <a:pt x="6362" y="0"/>
                </a:lnTo>
                <a:lnTo>
                  <a:pt x="0" y="6349"/>
                </a:lnTo>
                <a:lnTo>
                  <a:pt x="0" y="54355"/>
                </a:lnTo>
                <a:lnTo>
                  <a:pt x="6362" y="60832"/>
                </a:lnTo>
                <a:lnTo>
                  <a:pt x="54381" y="60832"/>
                </a:lnTo>
                <a:lnTo>
                  <a:pt x="60756" y="54355"/>
                </a:lnTo>
                <a:lnTo>
                  <a:pt x="60756" y="6349"/>
                </a:lnTo>
                <a:close/>
              </a:path>
            </a:pathLst>
          </a:custGeom>
          <a:solidFill>
            <a:srgbClr val="275E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868565" y="5221351"/>
            <a:ext cx="60960" cy="60960"/>
          </a:xfrm>
          <a:custGeom>
            <a:avLst/>
            <a:gdLst/>
            <a:ahLst/>
            <a:cxnLst/>
            <a:rect l="l" t="t" r="r" b="b"/>
            <a:pathLst>
              <a:path w="60959" h="60960">
                <a:moveTo>
                  <a:pt x="54381" y="0"/>
                </a:moveTo>
                <a:lnTo>
                  <a:pt x="6362" y="0"/>
                </a:lnTo>
                <a:lnTo>
                  <a:pt x="0" y="6350"/>
                </a:lnTo>
                <a:lnTo>
                  <a:pt x="0" y="54356"/>
                </a:lnTo>
                <a:lnTo>
                  <a:pt x="6362" y="60833"/>
                </a:lnTo>
                <a:lnTo>
                  <a:pt x="54381" y="60833"/>
                </a:lnTo>
                <a:lnTo>
                  <a:pt x="60756" y="54356"/>
                </a:lnTo>
                <a:lnTo>
                  <a:pt x="60756" y="6350"/>
                </a:lnTo>
                <a:close/>
              </a:path>
            </a:pathLst>
          </a:custGeom>
          <a:solidFill>
            <a:srgbClr val="275E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68565" y="5442330"/>
            <a:ext cx="60960" cy="60960"/>
          </a:xfrm>
          <a:custGeom>
            <a:avLst/>
            <a:gdLst/>
            <a:ahLst/>
            <a:cxnLst/>
            <a:rect l="l" t="t" r="r" b="b"/>
            <a:pathLst>
              <a:path w="60959" h="60960">
                <a:moveTo>
                  <a:pt x="54381" y="0"/>
                </a:moveTo>
                <a:lnTo>
                  <a:pt x="6362" y="0"/>
                </a:lnTo>
                <a:lnTo>
                  <a:pt x="0" y="6350"/>
                </a:lnTo>
                <a:lnTo>
                  <a:pt x="0" y="54356"/>
                </a:lnTo>
                <a:lnTo>
                  <a:pt x="6362" y="60833"/>
                </a:lnTo>
                <a:lnTo>
                  <a:pt x="54381" y="60833"/>
                </a:lnTo>
                <a:lnTo>
                  <a:pt x="60756" y="54356"/>
                </a:lnTo>
                <a:lnTo>
                  <a:pt x="60756" y="6350"/>
                </a:lnTo>
                <a:close/>
              </a:path>
            </a:pathLst>
          </a:custGeom>
          <a:solidFill>
            <a:srgbClr val="275E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1032459" y="3980814"/>
            <a:ext cx="2729026" cy="1944122"/>
          </a:xfrm>
          <a:prstGeom prst="rect">
            <a:avLst/>
          </a:prstGeom>
        </p:spPr>
        <p:txBody>
          <a:bodyPr vert="horz" wrap="square" lIns="0" tIns="508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0"/>
              </a:spcBef>
            </a:pPr>
            <a:r>
              <a:rPr sz="1200" b="1" spc="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2.4 </a:t>
            </a:r>
            <a:r>
              <a:rPr sz="1200" b="1" spc="-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ГГц </a:t>
            </a:r>
            <a:r>
              <a:rPr sz="1200" b="1" spc="1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802.11n </a:t>
            </a:r>
            <a:r>
              <a:rPr sz="1200" b="1" spc="13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/</a:t>
            </a:r>
            <a:r>
              <a:rPr sz="1200" b="1" spc="-15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200" b="1" spc="1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5 </a:t>
            </a:r>
            <a:r>
              <a:rPr sz="1200" b="1" spc="-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ГГц </a:t>
            </a:r>
            <a:r>
              <a:rPr sz="1200" b="1" spc="1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802.11ax</a:t>
            </a:r>
            <a:endParaRPr sz="12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1200" b="1" spc="6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MIMO </a:t>
            </a:r>
            <a:r>
              <a:rPr sz="1200" b="1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2×2 </a:t>
            </a:r>
            <a:r>
              <a:rPr sz="1200" b="1" spc="13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/</a:t>
            </a:r>
            <a:r>
              <a:rPr sz="1200" b="1" spc="-229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200" b="1" spc="4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MU-MIMO </a:t>
            </a:r>
            <a:r>
              <a:rPr sz="1200" b="1" spc="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2×2</a:t>
            </a:r>
            <a:endParaRPr sz="12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1200" b="1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Бесшовный </a:t>
            </a:r>
            <a:r>
              <a:rPr sz="1200" b="1" spc="3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роуминг</a:t>
            </a:r>
            <a:r>
              <a:rPr sz="1200" b="1" spc="-7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200" b="1" spc="3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802.11r/k/v</a:t>
            </a:r>
            <a:endParaRPr sz="12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1200" b="1" spc="1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 порт </a:t>
            </a:r>
            <a:r>
              <a:rPr sz="1200" b="1" spc="2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Ethernet</a:t>
            </a:r>
            <a:r>
              <a:rPr sz="1200" b="1" spc="-13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200" b="1" spc="-3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1G</a:t>
            </a:r>
            <a:endParaRPr sz="12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1200" b="1" spc="-7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PoE </a:t>
            </a:r>
            <a:r>
              <a:rPr sz="1200" b="1" spc="1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48 </a:t>
            </a:r>
            <a:r>
              <a:rPr sz="1200" b="1" spc="2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В/56 </a:t>
            </a:r>
            <a:r>
              <a:rPr sz="1200" b="1" spc="-8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В (IEEE</a:t>
            </a:r>
            <a:r>
              <a:rPr sz="1200" b="1" spc="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802.3af-2003)</a:t>
            </a:r>
            <a:endParaRPr sz="12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1200" b="1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До </a:t>
            </a:r>
            <a:r>
              <a:rPr sz="1200" b="1" spc="1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40</a:t>
            </a:r>
            <a:r>
              <a:rPr sz="1200" b="1" spc="-4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200" b="1" spc="1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пользователей</a:t>
            </a:r>
            <a:endParaRPr sz="12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marL="12700" marR="28575">
              <a:lnSpc>
                <a:spcPct val="100000"/>
              </a:lnSpc>
              <a:spcBef>
                <a:spcPts val="300"/>
              </a:spcBef>
            </a:pPr>
            <a:r>
              <a:rPr sz="1200" b="1" spc="2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Централизованное</a:t>
            </a:r>
            <a:r>
              <a:rPr sz="1200" b="1" spc="-6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200" b="1" spc="2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управление  </a:t>
            </a:r>
            <a:r>
              <a:rPr sz="1200" b="1" spc="7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и </a:t>
            </a:r>
            <a:r>
              <a:rPr sz="1200" b="1" spc="3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мониторинг </a:t>
            </a:r>
            <a:r>
              <a:rPr sz="1200" b="1" spc="1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сети </a:t>
            </a:r>
            <a:r>
              <a:rPr sz="1200" b="1" spc="-7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 </a:t>
            </a:r>
            <a:r>
              <a:rPr sz="1200" b="1" spc="2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помощью  </a:t>
            </a:r>
            <a:r>
              <a:rPr sz="1200" b="1" spc="-3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SoftWLC</a:t>
            </a:r>
            <a:r>
              <a:rPr sz="1200" b="1" spc="-229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200" b="1" spc="13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/</a:t>
            </a:r>
            <a:r>
              <a:rPr sz="1200" b="1" spc="-21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200" b="1" spc="-7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WLC</a:t>
            </a:r>
            <a:endParaRPr sz="12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52627" y="2239142"/>
            <a:ext cx="567055" cy="550545"/>
          </a:xfrm>
          <a:prstGeom prst="rect">
            <a:avLst/>
          </a:prstGeom>
        </p:spPr>
        <p:txBody>
          <a:bodyPr vert="horz" wrap="square" lIns="0" tIns="685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40"/>
              </a:spcBef>
            </a:pPr>
            <a:r>
              <a:rPr sz="1600" b="1" spc="60" dirty="0">
                <a:solidFill>
                  <a:srgbClr val="FFFFF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Low</a:t>
            </a:r>
            <a:endParaRPr sz="16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  <a:p>
            <a:pPr marL="12700">
              <a:lnSpc>
                <a:spcPct val="100000"/>
              </a:lnSpc>
              <a:spcBef>
                <a:spcPts val="330"/>
              </a:spcBef>
            </a:pPr>
            <a:r>
              <a:rPr sz="1200" b="1" dirty="0">
                <a:solidFill>
                  <a:srgbClr val="FFFFF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W</a:t>
            </a:r>
            <a:r>
              <a:rPr sz="1200" b="1" spc="-105" dirty="0">
                <a:solidFill>
                  <a:srgbClr val="FFFFF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E</a:t>
            </a:r>
            <a:r>
              <a:rPr sz="1200" b="1" spc="-100" dirty="0">
                <a:solidFill>
                  <a:srgbClr val="FFFFF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P</a:t>
            </a:r>
            <a:r>
              <a:rPr sz="1200" b="1" spc="-20" dirty="0">
                <a:solidFill>
                  <a:srgbClr val="FFFFF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-</a:t>
            </a:r>
            <a:r>
              <a:rPr sz="1200" b="1" spc="-40" dirty="0">
                <a:solidFill>
                  <a:srgbClr val="FFFFF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3L</a:t>
            </a:r>
            <a:endParaRPr sz="12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294538" y="192554"/>
            <a:ext cx="3249346" cy="5206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300" spc="65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Wi-Fi </a:t>
            </a:r>
            <a:r>
              <a:rPr sz="3300" spc="-25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6:</a:t>
            </a:r>
            <a:r>
              <a:rPr sz="3300" spc="-260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sz="3300" spc="155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Indoor</a:t>
            </a:r>
            <a:endParaRPr sz="3300" dirty="0">
              <a:solidFill>
                <a:schemeClr val="bg1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4629911" y="4116451"/>
            <a:ext cx="60960" cy="60960"/>
          </a:xfrm>
          <a:custGeom>
            <a:avLst/>
            <a:gdLst/>
            <a:ahLst/>
            <a:cxnLst/>
            <a:rect l="l" t="t" r="r" b="b"/>
            <a:pathLst>
              <a:path w="60960" h="60960">
                <a:moveTo>
                  <a:pt x="54355" y="0"/>
                </a:moveTo>
                <a:lnTo>
                  <a:pt x="6350" y="0"/>
                </a:lnTo>
                <a:lnTo>
                  <a:pt x="0" y="6350"/>
                </a:lnTo>
                <a:lnTo>
                  <a:pt x="0" y="54356"/>
                </a:lnTo>
                <a:lnTo>
                  <a:pt x="6350" y="60832"/>
                </a:lnTo>
                <a:lnTo>
                  <a:pt x="54355" y="60832"/>
                </a:lnTo>
                <a:lnTo>
                  <a:pt x="60705" y="54356"/>
                </a:lnTo>
                <a:lnTo>
                  <a:pt x="60705" y="6350"/>
                </a:lnTo>
                <a:close/>
              </a:path>
            </a:pathLst>
          </a:custGeom>
          <a:solidFill>
            <a:srgbClr val="275E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629911" y="4337430"/>
            <a:ext cx="60960" cy="60960"/>
          </a:xfrm>
          <a:custGeom>
            <a:avLst/>
            <a:gdLst/>
            <a:ahLst/>
            <a:cxnLst/>
            <a:rect l="l" t="t" r="r" b="b"/>
            <a:pathLst>
              <a:path w="60960" h="60960">
                <a:moveTo>
                  <a:pt x="54355" y="0"/>
                </a:moveTo>
                <a:lnTo>
                  <a:pt x="6350" y="0"/>
                </a:lnTo>
                <a:lnTo>
                  <a:pt x="0" y="6350"/>
                </a:lnTo>
                <a:lnTo>
                  <a:pt x="0" y="54356"/>
                </a:lnTo>
                <a:lnTo>
                  <a:pt x="6350" y="60833"/>
                </a:lnTo>
                <a:lnTo>
                  <a:pt x="54355" y="60833"/>
                </a:lnTo>
                <a:lnTo>
                  <a:pt x="60705" y="54356"/>
                </a:lnTo>
                <a:lnTo>
                  <a:pt x="60705" y="6350"/>
                </a:lnTo>
                <a:close/>
              </a:path>
            </a:pathLst>
          </a:custGeom>
          <a:solidFill>
            <a:srgbClr val="275E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629911" y="4558410"/>
            <a:ext cx="60960" cy="60960"/>
          </a:xfrm>
          <a:custGeom>
            <a:avLst/>
            <a:gdLst/>
            <a:ahLst/>
            <a:cxnLst/>
            <a:rect l="l" t="t" r="r" b="b"/>
            <a:pathLst>
              <a:path w="60960" h="60960">
                <a:moveTo>
                  <a:pt x="54355" y="0"/>
                </a:moveTo>
                <a:lnTo>
                  <a:pt x="6350" y="0"/>
                </a:lnTo>
                <a:lnTo>
                  <a:pt x="0" y="6350"/>
                </a:lnTo>
                <a:lnTo>
                  <a:pt x="0" y="54356"/>
                </a:lnTo>
                <a:lnTo>
                  <a:pt x="6350" y="60832"/>
                </a:lnTo>
                <a:lnTo>
                  <a:pt x="54355" y="60832"/>
                </a:lnTo>
                <a:lnTo>
                  <a:pt x="60705" y="54356"/>
                </a:lnTo>
                <a:lnTo>
                  <a:pt x="60705" y="6350"/>
                </a:lnTo>
                <a:close/>
              </a:path>
            </a:pathLst>
          </a:custGeom>
          <a:solidFill>
            <a:srgbClr val="275E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629911" y="4779390"/>
            <a:ext cx="60960" cy="60960"/>
          </a:xfrm>
          <a:custGeom>
            <a:avLst/>
            <a:gdLst/>
            <a:ahLst/>
            <a:cxnLst/>
            <a:rect l="l" t="t" r="r" b="b"/>
            <a:pathLst>
              <a:path w="60960" h="60960">
                <a:moveTo>
                  <a:pt x="54355" y="0"/>
                </a:moveTo>
                <a:lnTo>
                  <a:pt x="6350" y="0"/>
                </a:lnTo>
                <a:lnTo>
                  <a:pt x="0" y="6349"/>
                </a:lnTo>
                <a:lnTo>
                  <a:pt x="0" y="54355"/>
                </a:lnTo>
                <a:lnTo>
                  <a:pt x="6350" y="60832"/>
                </a:lnTo>
                <a:lnTo>
                  <a:pt x="54355" y="60832"/>
                </a:lnTo>
                <a:lnTo>
                  <a:pt x="60705" y="54355"/>
                </a:lnTo>
                <a:lnTo>
                  <a:pt x="60705" y="6349"/>
                </a:lnTo>
                <a:close/>
              </a:path>
            </a:pathLst>
          </a:custGeom>
          <a:solidFill>
            <a:srgbClr val="275E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629911" y="5000371"/>
            <a:ext cx="60960" cy="60960"/>
          </a:xfrm>
          <a:custGeom>
            <a:avLst/>
            <a:gdLst/>
            <a:ahLst/>
            <a:cxnLst/>
            <a:rect l="l" t="t" r="r" b="b"/>
            <a:pathLst>
              <a:path w="60960" h="60960">
                <a:moveTo>
                  <a:pt x="54355" y="0"/>
                </a:moveTo>
                <a:lnTo>
                  <a:pt x="6350" y="0"/>
                </a:lnTo>
                <a:lnTo>
                  <a:pt x="0" y="6349"/>
                </a:lnTo>
                <a:lnTo>
                  <a:pt x="0" y="54355"/>
                </a:lnTo>
                <a:lnTo>
                  <a:pt x="6350" y="60832"/>
                </a:lnTo>
                <a:lnTo>
                  <a:pt x="54355" y="60832"/>
                </a:lnTo>
                <a:lnTo>
                  <a:pt x="60705" y="54355"/>
                </a:lnTo>
                <a:lnTo>
                  <a:pt x="60705" y="6349"/>
                </a:lnTo>
                <a:close/>
              </a:path>
            </a:pathLst>
          </a:custGeom>
          <a:solidFill>
            <a:srgbClr val="275E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629911" y="5221351"/>
            <a:ext cx="60960" cy="60960"/>
          </a:xfrm>
          <a:custGeom>
            <a:avLst/>
            <a:gdLst/>
            <a:ahLst/>
            <a:cxnLst/>
            <a:rect l="l" t="t" r="r" b="b"/>
            <a:pathLst>
              <a:path w="60960" h="60960">
                <a:moveTo>
                  <a:pt x="54355" y="0"/>
                </a:moveTo>
                <a:lnTo>
                  <a:pt x="6350" y="0"/>
                </a:lnTo>
                <a:lnTo>
                  <a:pt x="0" y="6350"/>
                </a:lnTo>
                <a:lnTo>
                  <a:pt x="0" y="54356"/>
                </a:lnTo>
                <a:lnTo>
                  <a:pt x="6350" y="60833"/>
                </a:lnTo>
                <a:lnTo>
                  <a:pt x="54355" y="60833"/>
                </a:lnTo>
                <a:lnTo>
                  <a:pt x="60705" y="54356"/>
                </a:lnTo>
                <a:lnTo>
                  <a:pt x="60705" y="6350"/>
                </a:lnTo>
                <a:close/>
              </a:path>
            </a:pathLst>
          </a:custGeom>
          <a:solidFill>
            <a:srgbClr val="275E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4629911" y="5442330"/>
            <a:ext cx="60960" cy="60960"/>
          </a:xfrm>
          <a:custGeom>
            <a:avLst/>
            <a:gdLst/>
            <a:ahLst/>
            <a:cxnLst/>
            <a:rect l="l" t="t" r="r" b="b"/>
            <a:pathLst>
              <a:path w="60960" h="60960">
                <a:moveTo>
                  <a:pt x="54355" y="0"/>
                </a:moveTo>
                <a:lnTo>
                  <a:pt x="6350" y="0"/>
                </a:lnTo>
                <a:lnTo>
                  <a:pt x="0" y="6350"/>
                </a:lnTo>
                <a:lnTo>
                  <a:pt x="0" y="54356"/>
                </a:lnTo>
                <a:lnTo>
                  <a:pt x="6350" y="60833"/>
                </a:lnTo>
                <a:lnTo>
                  <a:pt x="54355" y="60833"/>
                </a:lnTo>
                <a:lnTo>
                  <a:pt x="60705" y="54356"/>
                </a:lnTo>
                <a:lnTo>
                  <a:pt x="60705" y="6350"/>
                </a:lnTo>
                <a:close/>
              </a:path>
            </a:pathLst>
          </a:custGeom>
          <a:solidFill>
            <a:srgbClr val="275E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4794629" y="3980814"/>
            <a:ext cx="2706501" cy="1944122"/>
          </a:xfrm>
          <a:prstGeom prst="rect">
            <a:avLst/>
          </a:prstGeom>
        </p:spPr>
        <p:txBody>
          <a:bodyPr vert="horz" wrap="square" lIns="0" tIns="508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0"/>
              </a:spcBef>
            </a:pPr>
            <a:r>
              <a:rPr sz="1200" b="1" spc="3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2.4/5 </a:t>
            </a:r>
            <a:r>
              <a:rPr sz="1200" b="1" spc="-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ГГц</a:t>
            </a:r>
            <a:r>
              <a:rPr sz="1200" b="1" spc="-9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200" b="1" spc="1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802.11ax</a:t>
            </a:r>
            <a:endParaRPr sz="12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1200" b="1" spc="4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MU-MIMO</a:t>
            </a:r>
            <a:r>
              <a:rPr sz="1200" b="1" spc="-4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200" b="1" spc="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2×2</a:t>
            </a:r>
            <a:endParaRPr sz="12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1200" b="1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Бесшовный </a:t>
            </a:r>
            <a:r>
              <a:rPr sz="1200" b="1" spc="2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роуминг </a:t>
            </a:r>
            <a:r>
              <a:rPr sz="1200" b="1" spc="1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802.11</a:t>
            </a:r>
            <a:r>
              <a:rPr sz="1200" b="1" spc="-12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200" b="1" spc="5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r/k/v</a:t>
            </a:r>
            <a:endParaRPr sz="12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1200" b="1" spc="1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 порт </a:t>
            </a:r>
            <a:r>
              <a:rPr sz="1200" b="1" spc="2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Ethernet</a:t>
            </a:r>
            <a:r>
              <a:rPr sz="1200" b="1" spc="-13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200" b="1" spc="-1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2.5G</a:t>
            </a:r>
            <a:endParaRPr sz="12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1200" b="1" spc="-7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PoE </a:t>
            </a:r>
            <a:r>
              <a:rPr sz="1200" b="1" spc="1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48 </a:t>
            </a:r>
            <a:r>
              <a:rPr sz="1200" b="1" spc="2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В/56 </a:t>
            </a:r>
            <a:r>
              <a:rPr sz="1200" b="1" spc="-8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В (IEEE</a:t>
            </a:r>
            <a:r>
              <a:rPr sz="1200" b="1" spc="-4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200" b="1" spc="1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802.3af-2003)</a:t>
            </a:r>
            <a:endParaRPr sz="12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1200" b="1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До </a:t>
            </a:r>
            <a:r>
              <a:rPr sz="1200" b="1" spc="1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50</a:t>
            </a:r>
            <a:r>
              <a:rPr sz="1200" b="1" spc="-4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200" b="1" spc="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пользователей</a:t>
            </a:r>
            <a:endParaRPr sz="12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marL="12700" marR="72390">
              <a:lnSpc>
                <a:spcPct val="100000"/>
              </a:lnSpc>
              <a:spcBef>
                <a:spcPts val="300"/>
              </a:spcBef>
            </a:pPr>
            <a:r>
              <a:rPr sz="1200" b="1" spc="2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Централизованное</a:t>
            </a:r>
            <a:r>
              <a:rPr sz="1200" b="1" spc="-8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200" b="1" spc="1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управление  </a:t>
            </a:r>
            <a:r>
              <a:rPr sz="1200" b="1" spc="7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и </a:t>
            </a:r>
            <a:r>
              <a:rPr sz="1200" b="1" spc="3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мониторинг </a:t>
            </a:r>
            <a:r>
              <a:rPr sz="1200" b="1" spc="1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сети </a:t>
            </a:r>
            <a:r>
              <a:rPr sz="1200" b="1" spc="-7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 </a:t>
            </a:r>
            <a:r>
              <a:rPr sz="1200" b="1" spc="2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помощью  </a:t>
            </a:r>
            <a:r>
              <a:rPr sz="1200" b="1" spc="-3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SoftWLC</a:t>
            </a:r>
            <a:r>
              <a:rPr sz="1200" b="1" spc="-229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200" b="1" spc="13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/</a:t>
            </a:r>
            <a:r>
              <a:rPr sz="1200" b="1" spc="-21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200" b="1" spc="-7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WLC</a:t>
            </a:r>
            <a:endParaRPr sz="12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4614416" y="2239142"/>
            <a:ext cx="884683" cy="538609"/>
          </a:xfrm>
          <a:prstGeom prst="rect">
            <a:avLst/>
          </a:prstGeom>
        </p:spPr>
        <p:txBody>
          <a:bodyPr vert="horz" wrap="square" lIns="0" tIns="685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40"/>
              </a:spcBef>
            </a:pPr>
            <a:r>
              <a:rPr sz="1600" b="1" spc="105" dirty="0">
                <a:solidFill>
                  <a:srgbClr val="FFFFF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Mi</a:t>
            </a:r>
            <a:r>
              <a:rPr sz="1600" b="1" spc="120" dirty="0">
                <a:solidFill>
                  <a:srgbClr val="FFFFF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d</a:t>
            </a:r>
            <a:r>
              <a:rPr sz="1600" b="1" spc="45" dirty="0">
                <a:solidFill>
                  <a:srgbClr val="FFFFF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d</a:t>
            </a:r>
            <a:r>
              <a:rPr sz="1600" b="1" spc="75" dirty="0">
                <a:solidFill>
                  <a:srgbClr val="FFFFF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le</a:t>
            </a:r>
            <a:endParaRPr sz="16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  <a:p>
            <a:pPr marL="12700">
              <a:lnSpc>
                <a:spcPct val="100000"/>
              </a:lnSpc>
              <a:spcBef>
                <a:spcPts val="330"/>
              </a:spcBef>
            </a:pPr>
            <a:r>
              <a:rPr sz="1200" b="1" spc="-40" dirty="0">
                <a:solidFill>
                  <a:srgbClr val="FFFFF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WEP-30L</a:t>
            </a:r>
            <a:endParaRPr sz="12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11535156" y="313943"/>
            <a:ext cx="345948" cy="31546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8383523" y="4116451"/>
            <a:ext cx="60960" cy="60960"/>
          </a:xfrm>
          <a:custGeom>
            <a:avLst/>
            <a:gdLst/>
            <a:ahLst/>
            <a:cxnLst/>
            <a:rect l="l" t="t" r="r" b="b"/>
            <a:pathLst>
              <a:path w="60959" h="60960">
                <a:moveTo>
                  <a:pt x="54355" y="0"/>
                </a:moveTo>
                <a:lnTo>
                  <a:pt x="6350" y="0"/>
                </a:lnTo>
                <a:lnTo>
                  <a:pt x="0" y="6350"/>
                </a:lnTo>
                <a:lnTo>
                  <a:pt x="0" y="54356"/>
                </a:lnTo>
                <a:lnTo>
                  <a:pt x="6350" y="60832"/>
                </a:lnTo>
                <a:lnTo>
                  <a:pt x="54355" y="60832"/>
                </a:lnTo>
                <a:lnTo>
                  <a:pt x="60705" y="54356"/>
                </a:lnTo>
                <a:lnTo>
                  <a:pt x="60705" y="6350"/>
                </a:lnTo>
                <a:close/>
              </a:path>
            </a:pathLst>
          </a:custGeom>
          <a:solidFill>
            <a:srgbClr val="275E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8383523" y="4337430"/>
            <a:ext cx="60960" cy="60960"/>
          </a:xfrm>
          <a:custGeom>
            <a:avLst/>
            <a:gdLst/>
            <a:ahLst/>
            <a:cxnLst/>
            <a:rect l="l" t="t" r="r" b="b"/>
            <a:pathLst>
              <a:path w="60959" h="60960">
                <a:moveTo>
                  <a:pt x="54355" y="0"/>
                </a:moveTo>
                <a:lnTo>
                  <a:pt x="6350" y="0"/>
                </a:lnTo>
                <a:lnTo>
                  <a:pt x="0" y="6350"/>
                </a:lnTo>
                <a:lnTo>
                  <a:pt x="0" y="54356"/>
                </a:lnTo>
                <a:lnTo>
                  <a:pt x="6350" y="60833"/>
                </a:lnTo>
                <a:lnTo>
                  <a:pt x="54355" y="60833"/>
                </a:lnTo>
                <a:lnTo>
                  <a:pt x="60705" y="54356"/>
                </a:lnTo>
                <a:lnTo>
                  <a:pt x="60705" y="6350"/>
                </a:lnTo>
                <a:close/>
              </a:path>
            </a:pathLst>
          </a:custGeom>
          <a:solidFill>
            <a:srgbClr val="275E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8383523" y="4558410"/>
            <a:ext cx="60960" cy="60960"/>
          </a:xfrm>
          <a:custGeom>
            <a:avLst/>
            <a:gdLst/>
            <a:ahLst/>
            <a:cxnLst/>
            <a:rect l="l" t="t" r="r" b="b"/>
            <a:pathLst>
              <a:path w="60959" h="60960">
                <a:moveTo>
                  <a:pt x="54355" y="0"/>
                </a:moveTo>
                <a:lnTo>
                  <a:pt x="6350" y="0"/>
                </a:lnTo>
                <a:lnTo>
                  <a:pt x="0" y="6350"/>
                </a:lnTo>
                <a:lnTo>
                  <a:pt x="0" y="54356"/>
                </a:lnTo>
                <a:lnTo>
                  <a:pt x="6350" y="60832"/>
                </a:lnTo>
                <a:lnTo>
                  <a:pt x="54355" y="60832"/>
                </a:lnTo>
                <a:lnTo>
                  <a:pt x="60705" y="54356"/>
                </a:lnTo>
                <a:lnTo>
                  <a:pt x="60705" y="6350"/>
                </a:lnTo>
                <a:close/>
              </a:path>
            </a:pathLst>
          </a:custGeom>
          <a:solidFill>
            <a:srgbClr val="275E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8383523" y="4779390"/>
            <a:ext cx="60960" cy="60960"/>
          </a:xfrm>
          <a:custGeom>
            <a:avLst/>
            <a:gdLst/>
            <a:ahLst/>
            <a:cxnLst/>
            <a:rect l="l" t="t" r="r" b="b"/>
            <a:pathLst>
              <a:path w="60959" h="60960">
                <a:moveTo>
                  <a:pt x="54355" y="0"/>
                </a:moveTo>
                <a:lnTo>
                  <a:pt x="6350" y="0"/>
                </a:lnTo>
                <a:lnTo>
                  <a:pt x="0" y="6349"/>
                </a:lnTo>
                <a:lnTo>
                  <a:pt x="0" y="54355"/>
                </a:lnTo>
                <a:lnTo>
                  <a:pt x="6350" y="60832"/>
                </a:lnTo>
                <a:lnTo>
                  <a:pt x="54355" y="60832"/>
                </a:lnTo>
                <a:lnTo>
                  <a:pt x="60705" y="54355"/>
                </a:lnTo>
                <a:lnTo>
                  <a:pt x="60705" y="6349"/>
                </a:lnTo>
                <a:close/>
              </a:path>
            </a:pathLst>
          </a:custGeom>
          <a:solidFill>
            <a:srgbClr val="275E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8383523" y="5000371"/>
            <a:ext cx="60960" cy="60960"/>
          </a:xfrm>
          <a:custGeom>
            <a:avLst/>
            <a:gdLst/>
            <a:ahLst/>
            <a:cxnLst/>
            <a:rect l="l" t="t" r="r" b="b"/>
            <a:pathLst>
              <a:path w="60959" h="60960">
                <a:moveTo>
                  <a:pt x="54355" y="0"/>
                </a:moveTo>
                <a:lnTo>
                  <a:pt x="6350" y="0"/>
                </a:lnTo>
                <a:lnTo>
                  <a:pt x="0" y="6349"/>
                </a:lnTo>
                <a:lnTo>
                  <a:pt x="0" y="54355"/>
                </a:lnTo>
                <a:lnTo>
                  <a:pt x="6350" y="60832"/>
                </a:lnTo>
                <a:lnTo>
                  <a:pt x="54355" y="60832"/>
                </a:lnTo>
                <a:lnTo>
                  <a:pt x="60705" y="54355"/>
                </a:lnTo>
                <a:lnTo>
                  <a:pt x="60705" y="6349"/>
                </a:lnTo>
                <a:close/>
              </a:path>
            </a:pathLst>
          </a:custGeom>
          <a:solidFill>
            <a:srgbClr val="275E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8383523" y="5221351"/>
            <a:ext cx="60960" cy="60960"/>
          </a:xfrm>
          <a:custGeom>
            <a:avLst/>
            <a:gdLst/>
            <a:ahLst/>
            <a:cxnLst/>
            <a:rect l="l" t="t" r="r" b="b"/>
            <a:pathLst>
              <a:path w="60959" h="60960">
                <a:moveTo>
                  <a:pt x="54355" y="0"/>
                </a:moveTo>
                <a:lnTo>
                  <a:pt x="6350" y="0"/>
                </a:lnTo>
                <a:lnTo>
                  <a:pt x="0" y="6350"/>
                </a:lnTo>
                <a:lnTo>
                  <a:pt x="0" y="54356"/>
                </a:lnTo>
                <a:lnTo>
                  <a:pt x="6350" y="60833"/>
                </a:lnTo>
                <a:lnTo>
                  <a:pt x="54355" y="60833"/>
                </a:lnTo>
                <a:lnTo>
                  <a:pt x="60705" y="54356"/>
                </a:lnTo>
                <a:lnTo>
                  <a:pt x="60705" y="6350"/>
                </a:lnTo>
                <a:close/>
              </a:path>
            </a:pathLst>
          </a:custGeom>
          <a:solidFill>
            <a:srgbClr val="275E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8383523" y="5442330"/>
            <a:ext cx="60960" cy="60960"/>
          </a:xfrm>
          <a:custGeom>
            <a:avLst/>
            <a:gdLst/>
            <a:ahLst/>
            <a:cxnLst/>
            <a:rect l="l" t="t" r="r" b="b"/>
            <a:pathLst>
              <a:path w="60959" h="60960">
                <a:moveTo>
                  <a:pt x="54355" y="0"/>
                </a:moveTo>
                <a:lnTo>
                  <a:pt x="6350" y="0"/>
                </a:lnTo>
                <a:lnTo>
                  <a:pt x="0" y="6350"/>
                </a:lnTo>
                <a:lnTo>
                  <a:pt x="0" y="54356"/>
                </a:lnTo>
                <a:lnTo>
                  <a:pt x="6350" y="60833"/>
                </a:lnTo>
                <a:lnTo>
                  <a:pt x="54355" y="60833"/>
                </a:lnTo>
                <a:lnTo>
                  <a:pt x="60705" y="54356"/>
                </a:lnTo>
                <a:lnTo>
                  <a:pt x="60705" y="6350"/>
                </a:lnTo>
                <a:close/>
              </a:path>
            </a:pathLst>
          </a:custGeom>
          <a:solidFill>
            <a:srgbClr val="275E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/>
          <p:nvPr/>
        </p:nvSpPr>
        <p:spPr>
          <a:xfrm>
            <a:off x="8548495" y="3980814"/>
            <a:ext cx="2611045" cy="1944122"/>
          </a:xfrm>
          <a:prstGeom prst="rect">
            <a:avLst/>
          </a:prstGeom>
        </p:spPr>
        <p:txBody>
          <a:bodyPr vert="horz" wrap="square" lIns="0" tIns="508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0"/>
              </a:spcBef>
            </a:pPr>
            <a:r>
              <a:rPr sz="1200" b="1" spc="3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2.4/5 </a:t>
            </a:r>
            <a:r>
              <a:rPr sz="1200" b="1" spc="-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ГГц</a:t>
            </a:r>
            <a:r>
              <a:rPr sz="1200" b="1" spc="-9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200" b="1" spc="1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802.11ax</a:t>
            </a:r>
            <a:endParaRPr sz="12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1200" b="1" spc="4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MU-MIMO</a:t>
            </a:r>
            <a:r>
              <a:rPr sz="1200" b="1" spc="-4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200" b="1" spc="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2×2</a:t>
            </a:r>
            <a:endParaRPr sz="12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1200" b="1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Бесшовный </a:t>
            </a:r>
            <a:r>
              <a:rPr sz="1200" b="1" spc="2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роуминг</a:t>
            </a:r>
            <a:r>
              <a:rPr sz="1200" b="1" spc="-9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200" b="1" spc="3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802.11r/k/v</a:t>
            </a:r>
            <a:endParaRPr sz="12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1200" b="1" spc="1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 порт </a:t>
            </a:r>
            <a:r>
              <a:rPr sz="1200" b="1" spc="2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Ethernet</a:t>
            </a:r>
            <a:r>
              <a:rPr sz="1200" b="1" spc="-12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200" b="1" spc="-1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2.5G</a:t>
            </a:r>
            <a:endParaRPr sz="12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1200" b="1" spc="-6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PoE+ </a:t>
            </a:r>
            <a:r>
              <a:rPr sz="1200" b="1" spc="1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48 </a:t>
            </a:r>
            <a:r>
              <a:rPr sz="1200" b="1" spc="2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В/54 </a:t>
            </a:r>
            <a:r>
              <a:rPr sz="1200" b="1" spc="-8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В (IEEE</a:t>
            </a:r>
            <a:r>
              <a:rPr sz="1200" b="1" spc="-2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200" b="1" spc="1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802.3at-2009)</a:t>
            </a:r>
            <a:endParaRPr sz="12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1200" b="1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До </a:t>
            </a:r>
            <a:r>
              <a:rPr sz="1200" b="1" spc="1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100</a:t>
            </a:r>
            <a:r>
              <a:rPr sz="1200" b="1" spc="-3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200" b="1" spc="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пользователей</a:t>
            </a:r>
            <a:endParaRPr sz="12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marL="12700" marR="50800">
              <a:lnSpc>
                <a:spcPct val="100000"/>
              </a:lnSpc>
              <a:spcBef>
                <a:spcPts val="300"/>
              </a:spcBef>
            </a:pPr>
            <a:r>
              <a:rPr sz="1200" b="1" spc="2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Централизованное</a:t>
            </a:r>
            <a:r>
              <a:rPr sz="1200" b="1" spc="-8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200" b="1" spc="1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управление  </a:t>
            </a:r>
            <a:r>
              <a:rPr sz="1200" b="1" spc="7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и </a:t>
            </a:r>
            <a:r>
              <a:rPr sz="1200" b="1" spc="3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мониторинг </a:t>
            </a:r>
            <a:r>
              <a:rPr sz="1200" b="1" spc="1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сети </a:t>
            </a:r>
            <a:r>
              <a:rPr sz="1200" b="1" spc="-7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 </a:t>
            </a:r>
            <a:r>
              <a:rPr sz="1200" b="1" spc="2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помощью  </a:t>
            </a:r>
            <a:r>
              <a:rPr sz="1200" b="1" spc="-3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SoftWLC</a:t>
            </a:r>
            <a:r>
              <a:rPr sz="1200" b="1" spc="-229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200" b="1" spc="13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/</a:t>
            </a:r>
            <a:r>
              <a:rPr sz="1200" b="1" spc="-21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200" b="1" spc="-7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WLC</a:t>
            </a:r>
            <a:endParaRPr sz="12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8368665" y="2239142"/>
            <a:ext cx="657225" cy="550545"/>
          </a:xfrm>
          <a:prstGeom prst="rect">
            <a:avLst/>
          </a:prstGeom>
        </p:spPr>
        <p:txBody>
          <a:bodyPr vert="horz" wrap="square" lIns="0" tIns="685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40"/>
              </a:spcBef>
            </a:pPr>
            <a:r>
              <a:rPr sz="1600" b="1" spc="40" dirty="0">
                <a:solidFill>
                  <a:srgbClr val="FFFFF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HD</a:t>
            </a:r>
            <a:endParaRPr sz="16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  <a:p>
            <a:pPr marL="12700">
              <a:lnSpc>
                <a:spcPct val="100000"/>
              </a:lnSpc>
              <a:spcBef>
                <a:spcPts val="330"/>
              </a:spcBef>
            </a:pPr>
            <a:r>
              <a:rPr sz="1200" b="1" spc="-30" dirty="0">
                <a:solidFill>
                  <a:srgbClr val="FFFFF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WEP-3ax</a:t>
            </a:r>
            <a:endParaRPr sz="12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8472678" y="533400"/>
            <a:ext cx="1181735" cy="9167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580644" y="2007107"/>
            <a:ext cx="3526790" cy="4521835"/>
          </a:xfrm>
          <a:custGeom>
            <a:avLst/>
            <a:gdLst/>
            <a:ahLst/>
            <a:cxnLst/>
            <a:rect l="l" t="t" r="r" b="b"/>
            <a:pathLst>
              <a:path w="3526790" h="4521834">
                <a:moveTo>
                  <a:pt x="0" y="202691"/>
                </a:moveTo>
                <a:lnTo>
                  <a:pt x="5352" y="156194"/>
                </a:lnTo>
                <a:lnTo>
                  <a:pt x="20600" y="113522"/>
                </a:lnTo>
                <a:lnTo>
                  <a:pt x="44525" y="75888"/>
                </a:lnTo>
                <a:lnTo>
                  <a:pt x="75910" y="44507"/>
                </a:lnTo>
                <a:lnTo>
                  <a:pt x="113540" y="20589"/>
                </a:lnTo>
                <a:lnTo>
                  <a:pt x="156198" y="5349"/>
                </a:lnTo>
                <a:lnTo>
                  <a:pt x="202666" y="0"/>
                </a:lnTo>
                <a:lnTo>
                  <a:pt x="3323844" y="0"/>
                </a:lnTo>
                <a:lnTo>
                  <a:pt x="3370341" y="5349"/>
                </a:lnTo>
                <a:lnTo>
                  <a:pt x="3413013" y="20589"/>
                </a:lnTo>
                <a:lnTo>
                  <a:pt x="3450647" y="44507"/>
                </a:lnTo>
                <a:lnTo>
                  <a:pt x="3482028" y="75888"/>
                </a:lnTo>
                <a:lnTo>
                  <a:pt x="3505946" y="113522"/>
                </a:lnTo>
                <a:lnTo>
                  <a:pt x="3521186" y="156194"/>
                </a:lnTo>
                <a:lnTo>
                  <a:pt x="3526535" y="202691"/>
                </a:lnTo>
                <a:lnTo>
                  <a:pt x="3526535" y="4319041"/>
                </a:lnTo>
                <a:lnTo>
                  <a:pt x="3521186" y="4365509"/>
                </a:lnTo>
                <a:lnTo>
                  <a:pt x="3505946" y="4408167"/>
                </a:lnTo>
                <a:lnTo>
                  <a:pt x="3482028" y="4445797"/>
                </a:lnTo>
                <a:lnTo>
                  <a:pt x="3450647" y="4477182"/>
                </a:lnTo>
                <a:lnTo>
                  <a:pt x="3413013" y="4501107"/>
                </a:lnTo>
                <a:lnTo>
                  <a:pt x="3370341" y="4516355"/>
                </a:lnTo>
                <a:lnTo>
                  <a:pt x="3323844" y="4521708"/>
                </a:lnTo>
                <a:lnTo>
                  <a:pt x="202666" y="4521708"/>
                </a:lnTo>
                <a:lnTo>
                  <a:pt x="156198" y="4516355"/>
                </a:lnTo>
                <a:lnTo>
                  <a:pt x="113540" y="4501107"/>
                </a:lnTo>
                <a:lnTo>
                  <a:pt x="75910" y="4477182"/>
                </a:lnTo>
                <a:lnTo>
                  <a:pt x="44525" y="4445797"/>
                </a:lnTo>
                <a:lnTo>
                  <a:pt x="20600" y="4408167"/>
                </a:lnTo>
                <a:lnTo>
                  <a:pt x="5352" y="4365509"/>
                </a:lnTo>
                <a:lnTo>
                  <a:pt x="0" y="4319041"/>
                </a:lnTo>
                <a:lnTo>
                  <a:pt x="0" y="202691"/>
                </a:lnTo>
                <a:close/>
              </a:path>
            </a:pathLst>
          </a:custGeom>
          <a:ln w="12700">
            <a:solidFill>
              <a:srgbClr val="2760C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4334255" y="2007107"/>
            <a:ext cx="3526790" cy="4521835"/>
          </a:xfrm>
          <a:custGeom>
            <a:avLst/>
            <a:gdLst/>
            <a:ahLst/>
            <a:cxnLst/>
            <a:rect l="l" t="t" r="r" b="b"/>
            <a:pathLst>
              <a:path w="3526790" h="4521834">
                <a:moveTo>
                  <a:pt x="0" y="202691"/>
                </a:moveTo>
                <a:lnTo>
                  <a:pt x="5349" y="156194"/>
                </a:lnTo>
                <a:lnTo>
                  <a:pt x="20589" y="113522"/>
                </a:lnTo>
                <a:lnTo>
                  <a:pt x="44507" y="75888"/>
                </a:lnTo>
                <a:lnTo>
                  <a:pt x="75888" y="44507"/>
                </a:lnTo>
                <a:lnTo>
                  <a:pt x="113522" y="20589"/>
                </a:lnTo>
                <a:lnTo>
                  <a:pt x="156194" y="5349"/>
                </a:lnTo>
                <a:lnTo>
                  <a:pt x="202692" y="0"/>
                </a:lnTo>
                <a:lnTo>
                  <a:pt x="3323844" y="0"/>
                </a:lnTo>
                <a:lnTo>
                  <a:pt x="3370341" y="5349"/>
                </a:lnTo>
                <a:lnTo>
                  <a:pt x="3413013" y="20589"/>
                </a:lnTo>
                <a:lnTo>
                  <a:pt x="3450647" y="44507"/>
                </a:lnTo>
                <a:lnTo>
                  <a:pt x="3482028" y="75888"/>
                </a:lnTo>
                <a:lnTo>
                  <a:pt x="3505946" y="113522"/>
                </a:lnTo>
                <a:lnTo>
                  <a:pt x="3521186" y="156194"/>
                </a:lnTo>
                <a:lnTo>
                  <a:pt x="3526536" y="202691"/>
                </a:lnTo>
                <a:lnTo>
                  <a:pt x="3526536" y="4319041"/>
                </a:lnTo>
                <a:lnTo>
                  <a:pt x="3521186" y="4365509"/>
                </a:lnTo>
                <a:lnTo>
                  <a:pt x="3505946" y="4408167"/>
                </a:lnTo>
                <a:lnTo>
                  <a:pt x="3482028" y="4445797"/>
                </a:lnTo>
                <a:lnTo>
                  <a:pt x="3450647" y="4477182"/>
                </a:lnTo>
                <a:lnTo>
                  <a:pt x="3413013" y="4501107"/>
                </a:lnTo>
                <a:lnTo>
                  <a:pt x="3370341" y="4516355"/>
                </a:lnTo>
                <a:lnTo>
                  <a:pt x="3323844" y="4521708"/>
                </a:lnTo>
                <a:lnTo>
                  <a:pt x="202692" y="4521708"/>
                </a:lnTo>
                <a:lnTo>
                  <a:pt x="156194" y="4516355"/>
                </a:lnTo>
                <a:lnTo>
                  <a:pt x="113522" y="4501107"/>
                </a:lnTo>
                <a:lnTo>
                  <a:pt x="75888" y="4477182"/>
                </a:lnTo>
                <a:lnTo>
                  <a:pt x="44507" y="4445797"/>
                </a:lnTo>
                <a:lnTo>
                  <a:pt x="20589" y="4408167"/>
                </a:lnTo>
                <a:lnTo>
                  <a:pt x="5349" y="4365509"/>
                </a:lnTo>
                <a:lnTo>
                  <a:pt x="0" y="4319041"/>
                </a:lnTo>
                <a:lnTo>
                  <a:pt x="0" y="202691"/>
                </a:lnTo>
                <a:close/>
              </a:path>
            </a:pathLst>
          </a:custGeom>
          <a:ln w="12700">
            <a:solidFill>
              <a:srgbClr val="2760C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8092440" y="2007107"/>
            <a:ext cx="3526790" cy="4521835"/>
          </a:xfrm>
          <a:custGeom>
            <a:avLst/>
            <a:gdLst/>
            <a:ahLst/>
            <a:cxnLst/>
            <a:rect l="l" t="t" r="r" b="b"/>
            <a:pathLst>
              <a:path w="3526790" h="4521834">
                <a:moveTo>
                  <a:pt x="0" y="202691"/>
                </a:moveTo>
                <a:lnTo>
                  <a:pt x="5349" y="156194"/>
                </a:lnTo>
                <a:lnTo>
                  <a:pt x="20589" y="113522"/>
                </a:lnTo>
                <a:lnTo>
                  <a:pt x="44507" y="75888"/>
                </a:lnTo>
                <a:lnTo>
                  <a:pt x="75888" y="44507"/>
                </a:lnTo>
                <a:lnTo>
                  <a:pt x="113522" y="20589"/>
                </a:lnTo>
                <a:lnTo>
                  <a:pt x="156194" y="5349"/>
                </a:lnTo>
                <a:lnTo>
                  <a:pt x="202691" y="0"/>
                </a:lnTo>
                <a:lnTo>
                  <a:pt x="3323843" y="0"/>
                </a:lnTo>
                <a:lnTo>
                  <a:pt x="3370341" y="5349"/>
                </a:lnTo>
                <a:lnTo>
                  <a:pt x="3413013" y="20589"/>
                </a:lnTo>
                <a:lnTo>
                  <a:pt x="3450647" y="44507"/>
                </a:lnTo>
                <a:lnTo>
                  <a:pt x="3482028" y="75888"/>
                </a:lnTo>
                <a:lnTo>
                  <a:pt x="3505946" y="113522"/>
                </a:lnTo>
                <a:lnTo>
                  <a:pt x="3521186" y="156194"/>
                </a:lnTo>
                <a:lnTo>
                  <a:pt x="3526535" y="202691"/>
                </a:lnTo>
                <a:lnTo>
                  <a:pt x="3526535" y="4319041"/>
                </a:lnTo>
                <a:lnTo>
                  <a:pt x="3521186" y="4365509"/>
                </a:lnTo>
                <a:lnTo>
                  <a:pt x="3505946" y="4408167"/>
                </a:lnTo>
                <a:lnTo>
                  <a:pt x="3482028" y="4445797"/>
                </a:lnTo>
                <a:lnTo>
                  <a:pt x="3450647" y="4477182"/>
                </a:lnTo>
                <a:lnTo>
                  <a:pt x="3413013" y="4501107"/>
                </a:lnTo>
                <a:lnTo>
                  <a:pt x="3370341" y="4516355"/>
                </a:lnTo>
                <a:lnTo>
                  <a:pt x="3323843" y="4521708"/>
                </a:lnTo>
                <a:lnTo>
                  <a:pt x="202691" y="4521708"/>
                </a:lnTo>
                <a:lnTo>
                  <a:pt x="156194" y="4516355"/>
                </a:lnTo>
                <a:lnTo>
                  <a:pt x="113522" y="4501107"/>
                </a:lnTo>
                <a:lnTo>
                  <a:pt x="75888" y="4477182"/>
                </a:lnTo>
                <a:lnTo>
                  <a:pt x="44507" y="4445797"/>
                </a:lnTo>
                <a:lnTo>
                  <a:pt x="20589" y="4408167"/>
                </a:lnTo>
                <a:lnTo>
                  <a:pt x="5349" y="4365509"/>
                </a:lnTo>
                <a:lnTo>
                  <a:pt x="0" y="4319041"/>
                </a:lnTo>
                <a:lnTo>
                  <a:pt x="0" y="202691"/>
                </a:lnTo>
                <a:close/>
              </a:path>
            </a:pathLst>
          </a:custGeom>
          <a:ln w="12700">
            <a:solidFill>
              <a:srgbClr val="2760C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8842247" y="2435351"/>
            <a:ext cx="2022348" cy="150876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5027676" y="2435351"/>
            <a:ext cx="2023872" cy="150876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1246632" y="2435351"/>
            <a:ext cx="2022347" cy="150876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5585459" y="6371844"/>
            <a:ext cx="1015365" cy="256540"/>
          </a:xfrm>
          <a:custGeom>
            <a:avLst/>
            <a:gdLst/>
            <a:ahLst/>
            <a:cxnLst/>
            <a:rect l="l" t="t" r="r" b="b"/>
            <a:pathLst>
              <a:path w="1015365" h="256540">
                <a:moveTo>
                  <a:pt x="943863" y="0"/>
                </a:moveTo>
                <a:lnTo>
                  <a:pt x="71119" y="0"/>
                </a:lnTo>
                <a:lnTo>
                  <a:pt x="43451" y="5586"/>
                </a:lnTo>
                <a:lnTo>
                  <a:pt x="20843" y="20820"/>
                </a:lnTo>
                <a:lnTo>
                  <a:pt x="5593" y="43414"/>
                </a:lnTo>
                <a:lnTo>
                  <a:pt x="0" y="71081"/>
                </a:lnTo>
                <a:lnTo>
                  <a:pt x="0" y="184950"/>
                </a:lnTo>
                <a:lnTo>
                  <a:pt x="5593" y="212617"/>
                </a:lnTo>
                <a:lnTo>
                  <a:pt x="20843" y="235211"/>
                </a:lnTo>
                <a:lnTo>
                  <a:pt x="43451" y="250445"/>
                </a:lnTo>
                <a:lnTo>
                  <a:pt x="71119" y="256031"/>
                </a:lnTo>
                <a:lnTo>
                  <a:pt x="943863" y="256031"/>
                </a:lnTo>
                <a:lnTo>
                  <a:pt x="971532" y="250445"/>
                </a:lnTo>
                <a:lnTo>
                  <a:pt x="994140" y="235211"/>
                </a:lnTo>
                <a:lnTo>
                  <a:pt x="1009390" y="212617"/>
                </a:lnTo>
                <a:lnTo>
                  <a:pt x="1014984" y="184950"/>
                </a:lnTo>
                <a:lnTo>
                  <a:pt x="1014984" y="71081"/>
                </a:lnTo>
                <a:lnTo>
                  <a:pt x="1009390" y="43414"/>
                </a:lnTo>
                <a:lnTo>
                  <a:pt x="994140" y="20820"/>
                </a:lnTo>
                <a:lnTo>
                  <a:pt x="971532" y="5586"/>
                </a:lnTo>
                <a:lnTo>
                  <a:pt x="943863" y="0"/>
                </a:lnTo>
                <a:close/>
              </a:path>
            </a:pathLst>
          </a:custGeom>
          <a:solidFill>
            <a:srgbClr val="2760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 txBox="1"/>
          <p:nvPr/>
        </p:nvSpPr>
        <p:spPr>
          <a:xfrm>
            <a:off x="5722239" y="6401369"/>
            <a:ext cx="85128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9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новинка</a:t>
            </a:r>
            <a:endParaRPr sz="12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1743455" y="6371844"/>
            <a:ext cx="1201420" cy="256540"/>
          </a:xfrm>
          <a:custGeom>
            <a:avLst/>
            <a:gdLst/>
            <a:ahLst/>
            <a:cxnLst/>
            <a:rect l="l" t="t" r="r" b="b"/>
            <a:pathLst>
              <a:path w="1201420" h="256540">
                <a:moveTo>
                  <a:pt x="1129792" y="0"/>
                </a:moveTo>
                <a:lnTo>
                  <a:pt x="71119" y="0"/>
                </a:lnTo>
                <a:lnTo>
                  <a:pt x="43451" y="5586"/>
                </a:lnTo>
                <a:lnTo>
                  <a:pt x="20843" y="20820"/>
                </a:lnTo>
                <a:lnTo>
                  <a:pt x="5593" y="43414"/>
                </a:lnTo>
                <a:lnTo>
                  <a:pt x="0" y="71081"/>
                </a:lnTo>
                <a:lnTo>
                  <a:pt x="0" y="184950"/>
                </a:lnTo>
                <a:lnTo>
                  <a:pt x="5593" y="212617"/>
                </a:lnTo>
                <a:lnTo>
                  <a:pt x="20843" y="235211"/>
                </a:lnTo>
                <a:lnTo>
                  <a:pt x="43451" y="250445"/>
                </a:lnTo>
                <a:lnTo>
                  <a:pt x="71119" y="256031"/>
                </a:lnTo>
                <a:lnTo>
                  <a:pt x="1129792" y="256031"/>
                </a:lnTo>
                <a:lnTo>
                  <a:pt x="1157460" y="250445"/>
                </a:lnTo>
                <a:lnTo>
                  <a:pt x="1180068" y="235211"/>
                </a:lnTo>
                <a:lnTo>
                  <a:pt x="1195318" y="212617"/>
                </a:lnTo>
                <a:lnTo>
                  <a:pt x="1200912" y="184950"/>
                </a:lnTo>
                <a:lnTo>
                  <a:pt x="1200912" y="71081"/>
                </a:lnTo>
                <a:lnTo>
                  <a:pt x="1195318" y="43414"/>
                </a:lnTo>
                <a:lnTo>
                  <a:pt x="1180068" y="20820"/>
                </a:lnTo>
                <a:lnTo>
                  <a:pt x="1157460" y="5586"/>
                </a:lnTo>
                <a:lnTo>
                  <a:pt x="1129792" y="0"/>
                </a:lnTo>
                <a:close/>
              </a:path>
            </a:pathLst>
          </a:custGeom>
          <a:solidFill>
            <a:srgbClr val="2760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 txBox="1"/>
          <p:nvPr/>
        </p:nvSpPr>
        <p:spPr>
          <a:xfrm>
            <a:off x="1771873" y="6397236"/>
            <a:ext cx="1327276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11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в</a:t>
            </a:r>
            <a:r>
              <a:rPr sz="1200" spc="-3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200" spc="8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разработке</a:t>
            </a:r>
            <a:endParaRPr sz="12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4C307F6C-49A5-9371-89AF-0836D1A331D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4140" y="6116850"/>
            <a:ext cx="1971216" cy="450662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42493" y="960500"/>
            <a:ext cx="60960" cy="71120"/>
          </a:xfrm>
          <a:custGeom>
            <a:avLst/>
            <a:gdLst/>
            <a:ahLst/>
            <a:cxnLst/>
            <a:rect l="l" t="t" r="r" b="b"/>
            <a:pathLst>
              <a:path w="60960" h="71119">
                <a:moveTo>
                  <a:pt x="54381" y="0"/>
                </a:moveTo>
                <a:lnTo>
                  <a:pt x="6375" y="0"/>
                </a:lnTo>
                <a:lnTo>
                  <a:pt x="0" y="7493"/>
                </a:lnTo>
                <a:lnTo>
                  <a:pt x="0" y="63500"/>
                </a:lnTo>
                <a:lnTo>
                  <a:pt x="6375" y="70865"/>
                </a:lnTo>
                <a:lnTo>
                  <a:pt x="54381" y="70865"/>
                </a:lnTo>
                <a:lnTo>
                  <a:pt x="60756" y="63500"/>
                </a:lnTo>
                <a:lnTo>
                  <a:pt x="60756" y="7493"/>
                </a:lnTo>
                <a:close/>
              </a:path>
            </a:pathLst>
          </a:custGeom>
          <a:solidFill>
            <a:srgbClr val="275E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42493" y="1173861"/>
            <a:ext cx="60960" cy="71120"/>
          </a:xfrm>
          <a:custGeom>
            <a:avLst/>
            <a:gdLst/>
            <a:ahLst/>
            <a:cxnLst/>
            <a:rect l="l" t="t" r="r" b="b"/>
            <a:pathLst>
              <a:path w="60960" h="71119">
                <a:moveTo>
                  <a:pt x="54381" y="0"/>
                </a:moveTo>
                <a:lnTo>
                  <a:pt x="6375" y="0"/>
                </a:lnTo>
                <a:lnTo>
                  <a:pt x="0" y="7492"/>
                </a:lnTo>
                <a:lnTo>
                  <a:pt x="0" y="63500"/>
                </a:lnTo>
                <a:lnTo>
                  <a:pt x="6375" y="70865"/>
                </a:lnTo>
                <a:lnTo>
                  <a:pt x="54381" y="70865"/>
                </a:lnTo>
                <a:lnTo>
                  <a:pt x="60756" y="63500"/>
                </a:lnTo>
                <a:lnTo>
                  <a:pt x="60756" y="7492"/>
                </a:lnTo>
                <a:close/>
              </a:path>
            </a:pathLst>
          </a:custGeom>
          <a:solidFill>
            <a:srgbClr val="275E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42493" y="1387221"/>
            <a:ext cx="60960" cy="71120"/>
          </a:xfrm>
          <a:custGeom>
            <a:avLst/>
            <a:gdLst/>
            <a:ahLst/>
            <a:cxnLst/>
            <a:rect l="l" t="t" r="r" b="b"/>
            <a:pathLst>
              <a:path w="60960" h="71119">
                <a:moveTo>
                  <a:pt x="54381" y="0"/>
                </a:moveTo>
                <a:lnTo>
                  <a:pt x="6375" y="0"/>
                </a:lnTo>
                <a:lnTo>
                  <a:pt x="0" y="7492"/>
                </a:lnTo>
                <a:lnTo>
                  <a:pt x="0" y="63500"/>
                </a:lnTo>
                <a:lnTo>
                  <a:pt x="6375" y="70865"/>
                </a:lnTo>
                <a:lnTo>
                  <a:pt x="54381" y="70865"/>
                </a:lnTo>
                <a:lnTo>
                  <a:pt x="60756" y="63500"/>
                </a:lnTo>
                <a:lnTo>
                  <a:pt x="60756" y="7492"/>
                </a:lnTo>
                <a:close/>
              </a:path>
            </a:pathLst>
          </a:custGeom>
          <a:solidFill>
            <a:srgbClr val="275E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506374" y="847089"/>
            <a:ext cx="11229905" cy="65979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1400" b="1" spc="20" dirty="0">
                <a:solidFill>
                  <a:srgbClr val="FFFFF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Уличные </a:t>
            </a:r>
            <a:r>
              <a:rPr sz="1400" b="1" spc="50" dirty="0">
                <a:solidFill>
                  <a:srgbClr val="FFFFF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точки </a:t>
            </a:r>
            <a:r>
              <a:rPr sz="1400" b="1" spc="-5" dirty="0">
                <a:solidFill>
                  <a:srgbClr val="FFFFF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доступа </a:t>
            </a:r>
            <a:r>
              <a:rPr sz="1400" b="1" spc="5" dirty="0">
                <a:solidFill>
                  <a:srgbClr val="FFFFF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Enterprise </a:t>
            </a:r>
            <a:r>
              <a:rPr sz="1400" b="1" spc="-10" dirty="0">
                <a:solidFill>
                  <a:srgbClr val="FFFFF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класса </a:t>
            </a:r>
            <a:r>
              <a:rPr sz="1400" b="1" spc="-85" dirty="0">
                <a:solidFill>
                  <a:srgbClr val="FFFFF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с </a:t>
            </a:r>
            <a:r>
              <a:rPr sz="1400" b="1" spc="60" dirty="0">
                <a:solidFill>
                  <a:srgbClr val="FFFFF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внешними </a:t>
            </a:r>
            <a:r>
              <a:rPr sz="1400" b="1" spc="40" dirty="0">
                <a:solidFill>
                  <a:srgbClr val="FFFFF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антеннами, </a:t>
            </a:r>
            <a:r>
              <a:rPr sz="1400" b="1" spc="35" dirty="0">
                <a:solidFill>
                  <a:srgbClr val="FFFFF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расширенный </a:t>
            </a:r>
            <a:r>
              <a:rPr sz="1400" b="1" spc="40" dirty="0">
                <a:solidFill>
                  <a:srgbClr val="FFFFF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рабочий </a:t>
            </a:r>
            <a:r>
              <a:rPr sz="1400" b="1" spc="30" dirty="0">
                <a:solidFill>
                  <a:srgbClr val="FFFFF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диапазон </a:t>
            </a:r>
            <a:r>
              <a:rPr sz="1400" b="1" spc="25" dirty="0">
                <a:solidFill>
                  <a:srgbClr val="FFFFF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температур  </a:t>
            </a:r>
            <a:r>
              <a:rPr sz="1400" b="1" spc="5" dirty="0">
                <a:solidFill>
                  <a:srgbClr val="FFFFF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Всенаправленные</a:t>
            </a:r>
            <a:r>
              <a:rPr sz="1400" b="1" spc="-5" dirty="0">
                <a:solidFill>
                  <a:srgbClr val="FFFFF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sz="1400" b="1" spc="40" dirty="0">
                <a:solidFill>
                  <a:srgbClr val="FFFFF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или</a:t>
            </a:r>
            <a:r>
              <a:rPr sz="1400" b="1" spc="-25" dirty="0">
                <a:solidFill>
                  <a:srgbClr val="FFFFF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sz="1400" b="1" spc="10" dirty="0">
                <a:solidFill>
                  <a:srgbClr val="FFFFF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секторные</a:t>
            </a:r>
            <a:r>
              <a:rPr sz="1400" b="1" spc="-5" dirty="0">
                <a:solidFill>
                  <a:srgbClr val="FFFFF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sz="1400" b="1" spc="25" dirty="0">
                <a:solidFill>
                  <a:srgbClr val="FFFFF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антенны</a:t>
            </a:r>
            <a:r>
              <a:rPr sz="1400" b="1" spc="-25" dirty="0">
                <a:solidFill>
                  <a:srgbClr val="FFFFF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sz="1400" b="1" spc="5" dirty="0">
                <a:solidFill>
                  <a:srgbClr val="FFFFF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делают</a:t>
            </a:r>
            <a:r>
              <a:rPr sz="1400" b="1" spc="-15" dirty="0">
                <a:solidFill>
                  <a:srgbClr val="FFFFF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sz="1400" b="1" spc="55" dirty="0">
                <a:solidFill>
                  <a:srgbClr val="FFFFF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решение</a:t>
            </a:r>
            <a:r>
              <a:rPr sz="1400" b="1" spc="-5" dirty="0">
                <a:solidFill>
                  <a:srgbClr val="FFFFF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sz="1400" b="1" spc="5" dirty="0">
                <a:solidFill>
                  <a:srgbClr val="FFFFF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универсальным</a:t>
            </a:r>
            <a:r>
              <a:rPr sz="1400" b="1" spc="-45" dirty="0">
                <a:solidFill>
                  <a:srgbClr val="FFFFF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sz="1400" b="1" spc="15" dirty="0">
                <a:solidFill>
                  <a:srgbClr val="FFFFF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по</a:t>
            </a:r>
            <a:r>
              <a:rPr sz="1400" b="1" spc="-25" dirty="0">
                <a:solidFill>
                  <a:srgbClr val="FFFFF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sz="1400" b="1" dirty="0">
                <a:solidFill>
                  <a:srgbClr val="FFFFF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дальности</a:t>
            </a:r>
            <a:r>
              <a:rPr sz="1400" b="1" spc="-30" dirty="0">
                <a:solidFill>
                  <a:srgbClr val="FFFFF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sz="1400" b="1" spc="5" dirty="0">
                <a:solidFill>
                  <a:srgbClr val="FFFFF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действия</a:t>
            </a:r>
            <a:r>
              <a:rPr sz="1400" b="1" spc="-25" dirty="0">
                <a:solidFill>
                  <a:srgbClr val="FFFFF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sz="1400" b="1" spc="90" dirty="0">
                <a:solidFill>
                  <a:srgbClr val="FFFFF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и</a:t>
            </a:r>
            <a:r>
              <a:rPr sz="1400" b="1" spc="-25" dirty="0">
                <a:solidFill>
                  <a:srgbClr val="FFFFF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sz="1400" b="1" spc="30" dirty="0">
                <a:solidFill>
                  <a:srgbClr val="FFFFF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зоне</a:t>
            </a:r>
            <a:r>
              <a:rPr sz="1400" b="1" spc="-20" dirty="0">
                <a:solidFill>
                  <a:srgbClr val="FFFFF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sz="1400" b="1" spc="20" dirty="0">
                <a:solidFill>
                  <a:srgbClr val="FFFFF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покрытия  </a:t>
            </a:r>
            <a:r>
              <a:rPr sz="1400" b="1" spc="15" dirty="0">
                <a:solidFill>
                  <a:srgbClr val="FFFFF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Построение</a:t>
            </a:r>
            <a:r>
              <a:rPr sz="1400" b="1" spc="-15" dirty="0">
                <a:solidFill>
                  <a:srgbClr val="FFFFF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sz="1400" b="1" spc="20" dirty="0">
                <a:solidFill>
                  <a:srgbClr val="FFFFF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бесшовной</a:t>
            </a:r>
            <a:r>
              <a:rPr sz="1400" b="1" spc="-30" dirty="0">
                <a:solidFill>
                  <a:srgbClr val="FFFFF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sz="1400" b="1" spc="10" dirty="0">
                <a:solidFill>
                  <a:srgbClr val="FFFFF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сети</a:t>
            </a:r>
            <a:r>
              <a:rPr sz="1400" b="1" spc="-35" dirty="0">
                <a:solidFill>
                  <a:srgbClr val="FFFFF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sz="1400" b="1" spc="-85" dirty="0">
                <a:solidFill>
                  <a:srgbClr val="FFFFF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с</a:t>
            </a:r>
            <a:r>
              <a:rPr sz="1400" b="1" spc="-15" dirty="0">
                <a:solidFill>
                  <a:srgbClr val="FFFFF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sz="1400" b="1" spc="-5" dirty="0">
                <a:solidFill>
                  <a:srgbClr val="FFFFF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высокой</a:t>
            </a:r>
            <a:r>
              <a:rPr sz="1400" b="1" spc="-25" dirty="0">
                <a:solidFill>
                  <a:srgbClr val="FFFFF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sz="1400" b="1" dirty="0" err="1">
                <a:solidFill>
                  <a:srgbClr val="FFFFF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плотностью</a:t>
            </a:r>
            <a:r>
              <a:rPr sz="1400" b="1" spc="-50" dirty="0">
                <a:solidFill>
                  <a:srgbClr val="FFFFF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sz="1400" b="1" spc="10" dirty="0" err="1">
                <a:solidFill>
                  <a:srgbClr val="FFFFF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абонентов</a:t>
            </a:r>
            <a:endParaRPr sz="14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865822" y="4117594"/>
            <a:ext cx="60960" cy="60960"/>
          </a:xfrm>
          <a:custGeom>
            <a:avLst/>
            <a:gdLst/>
            <a:ahLst/>
            <a:cxnLst/>
            <a:rect l="l" t="t" r="r" b="b"/>
            <a:pathLst>
              <a:path w="60959" h="60960">
                <a:moveTo>
                  <a:pt x="54394" y="0"/>
                </a:moveTo>
                <a:lnTo>
                  <a:pt x="6375" y="0"/>
                </a:lnTo>
                <a:lnTo>
                  <a:pt x="0" y="6349"/>
                </a:lnTo>
                <a:lnTo>
                  <a:pt x="0" y="54355"/>
                </a:lnTo>
                <a:lnTo>
                  <a:pt x="6375" y="60705"/>
                </a:lnTo>
                <a:lnTo>
                  <a:pt x="54394" y="60705"/>
                </a:lnTo>
                <a:lnTo>
                  <a:pt x="60769" y="54355"/>
                </a:lnTo>
                <a:lnTo>
                  <a:pt x="60769" y="6349"/>
                </a:lnTo>
                <a:close/>
              </a:path>
            </a:pathLst>
          </a:custGeom>
          <a:solidFill>
            <a:srgbClr val="275E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65822" y="4338573"/>
            <a:ext cx="60960" cy="60960"/>
          </a:xfrm>
          <a:custGeom>
            <a:avLst/>
            <a:gdLst/>
            <a:ahLst/>
            <a:cxnLst/>
            <a:rect l="l" t="t" r="r" b="b"/>
            <a:pathLst>
              <a:path w="60959" h="60960">
                <a:moveTo>
                  <a:pt x="54394" y="0"/>
                </a:moveTo>
                <a:lnTo>
                  <a:pt x="6375" y="0"/>
                </a:lnTo>
                <a:lnTo>
                  <a:pt x="0" y="6350"/>
                </a:lnTo>
                <a:lnTo>
                  <a:pt x="0" y="54356"/>
                </a:lnTo>
                <a:lnTo>
                  <a:pt x="6375" y="60706"/>
                </a:lnTo>
                <a:lnTo>
                  <a:pt x="54394" y="60706"/>
                </a:lnTo>
                <a:lnTo>
                  <a:pt x="60769" y="54356"/>
                </a:lnTo>
                <a:lnTo>
                  <a:pt x="60769" y="6350"/>
                </a:lnTo>
                <a:close/>
              </a:path>
            </a:pathLst>
          </a:custGeom>
          <a:solidFill>
            <a:srgbClr val="275E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865822" y="4559553"/>
            <a:ext cx="60960" cy="60960"/>
          </a:xfrm>
          <a:custGeom>
            <a:avLst/>
            <a:gdLst/>
            <a:ahLst/>
            <a:cxnLst/>
            <a:rect l="l" t="t" r="r" b="b"/>
            <a:pathLst>
              <a:path w="60959" h="60960">
                <a:moveTo>
                  <a:pt x="54394" y="0"/>
                </a:moveTo>
                <a:lnTo>
                  <a:pt x="6375" y="0"/>
                </a:lnTo>
                <a:lnTo>
                  <a:pt x="0" y="6350"/>
                </a:lnTo>
                <a:lnTo>
                  <a:pt x="0" y="54356"/>
                </a:lnTo>
                <a:lnTo>
                  <a:pt x="6375" y="60706"/>
                </a:lnTo>
                <a:lnTo>
                  <a:pt x="54394" y="60706"/>
                </a:lnTo>
                <a:lnTo>
                  <a:pt x="60769" y="54356"/>
                </a:lnTo>
                <a:lnTo>
                  <a:pt x="60769" y="6350"/>
                </a:lnTo>
                <a:close/>
              </a:path>
            </a:pathLst>
          </a:custGeom>
          <a:solidFill>
            <a:srgbClr val="275E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65822" y="4780534"/>
            <a:ext cx="60960" cy="60960"/>
          </a:xfrm>
          <a:custGeom>
            <a:avLst/>
            <a:gdLst/>
            <a:ahLst/>
            <a:cxnLst/>
            <a:rect l="l" t="t" r="r" b="b"/>
            <a:pathLst>
              <a:path w="60959" h="60960">
                <a:moveTo>
                  <a:pt x="54394" y="0"/>
                </a:moveTo>
                <a:lnTo>
                  <a:pt x="6375" y="0"/>
                </a:lnTo>
                <a:lnTo>
                  <a:pt x="0" y="6350"/>
                </a:lnTo>
                <a:lnTo>
                  <a:pt x="0" y="54356"/>
                </a:lnTo>
                <a:lnTo>
                  <a:pt x="6375" y="60706"/>
                </a:lnTo>
                <a:lnTo>
                  <a:pt x="54394" y="60706"/>
                </a:lnTo>
                <a:lnTo>
                  <a:pt x="60769" y="54356"/>
                </a:lnTo>
                <a:lnTo>
                  <a:pt x="60769" y="6350"/>
                </a:lnTo>
                <a:close/>
              </a:path>
            </a:pathLst>
          </a:custGeom>
          <a:solidFill>
            <a:srgbClr val="275E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65822" y="5001514"/>
            <a:ext cx="60960" cy="60960"/>
          </a:xfrm>
          <a:custGeom>
            <a:avLst/>
            <a:gdLst/>
            <a:ahLst/>
            <a:cxnLst/>
            <a:rect l="l" t="t" r="r" b="b"/>
            <a:pathLst>
              <a:path w="60959" h="60960">
                <a:moveTo>
                  <a:pt x="54394" y="0"/>
                </a:moveTo>
                <a:lnTo>
                  <a:pt x="6375" y="0"/>
                </a:lnTo>
                <a:lnTo>
                  <a:pt x="0" y="6350"/>
                </a:lnTo>
                <a:lnTo>
                  <a:pt x="0" y="54356"/>
                </a:lnTo>
                <a:lnTo>
                  <a:pt x="6375" y="60706"/>
                </a:lnTo>
                <a:lnTo>
                  <a:pt x="54394" y="60706"/>
                </a:lnTo>
                <a:lnTo>
                  <a:pt x="60769" y="54356"/>
                </a:lnTo>
                <a:lnTo>
                  <a:pt x="60769" y="6350"/>
                </a:lnTo>
                <a:close/>
              </a:path>
            </a:pathLst>
          </a:custGeom>
          <a:solidFill>
            <a:srgbClr val="275E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865822" y="5222494"/>
            <a:ext cx="60960" cy="60960"/>
          </a:xfrm>
          <a:custGeom>
            <a:avLst/>
            <a:gdLst/>
            <a:ahLst/>
            <a:cxnLst/>
            <a:rect l="l" t="t" r="r" b="b"/>
            <a:pathLst>
              <a:path w="60959" h="60960">
                <a:moveTo>
                  <a:pt x="54394" y="0"/>
                </a:moveTo>
                <a:lnTo>
                  <a:pt x="6375" y="0"/>
                </a:lnTo>
                <a:lnTo>
                  <a:pt x="0" y="6349"/>
                </a:lnTo>
                <a:lnTo>
                  <a:pt x="0" y="54355"/>
                </a:lnTo>
                <a:lnTo>
                  <a:pt x="6375" y="60705"/>
                </a:lnTo>
                <a:lnTo>
                  <a:pt x="54394" y="60705"/>
                </a:lnTo>
                <a:lnTo>
                  <a:pt x="60769" y="54355"/>
                </a:lnTo>
                <a:lnTo>
                  <a:pt x="60769" y="6349"/>
                </a:lnTo>
                <a:close/>
              </a:path>
            </a:pathLst>
          </a:custGeom>
          <a:solidFill>
            <a:srgbClr val="275E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865822" y="5443473"/>
            <a:ext cx="60960" cy="60960"/>
          </a:xfrm>
          <a:custGeom>
            <a:avLst/>
            <a:gdLst/>
            <a:ahLst/>
            <a:cxnLst/>
            <a:rect l="l" t="t" r="r" b="b"/>
            <a:pathLst>
              <a:path w="60959" h="60960">
                <a:moveTo>
                  <a:pt x="54394" y="0"/>
                </a:moveTo>
                <a:lnTo>
                  <a:pt x="6375" y="0"/>
                </a:lnTo>
                <a:lnTo>
                  <a:pt x="0" y="6350"/>
                </a:lnTo>
                <a:lnTo>
                  <a:pt x="0" y="54356"/>
                </a:lnTo>
                <a:lnTo>
                  <a:pt x="6375" y="60706"/>
                </a:lnTo>
                <a:lnTo>
                  <a:pt x="54394" y="60706"/>
                </a:lnTo>
                <a:lnTo>
                  <a:pt x="60769" y="54356"/>
                </a:lnTo>
                <a:lnTo>
                  <a:pt x="60769" y="6350"/>
                </a:lnTo>
                <a:close/>
              </a:path>
            </a:pathLst>
          </a:custGeom>
          <a:solidFill>
            <a:srgbClr val="275E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865822" y="5664415"/>
            <a:ext cx="60960" cy="60960"/>
          </a:xfrm>
          <a:custGeom>
            <a:avLst/>
            <a:gdLst/>
            <a:ahLst/>
            <a:cxnLst/>
            <a:rect l="l" t="t" r="r" b="b"/>
            <a:pathLst>
              <a:path w="60959" h="60960">
                <a:moveTo>
                  <a:pt x="54394" y="0"/>
                </a:moveTo>
                <a:lnTo>
                  <a:pt x="6375" y="0"/>
                </a:lnTo>
                <a:lnTo>
                  <a:pt x="0" y="6375"/>
                </a:lnTo>
                <a:lnTo>
                  <a:pt x="0" y="54394"/>
                </a:lnTo>
                <a:lnTo>
                  <a:pt x="6375" y="60769"/>
                </a:lnTo>
                <a:lnTo>
                  <a:pt x="54394" y="60769"/>
                </a:lnTo>
                <a:lnTo>
                  <a:pt x="60769" y="54394"/>
                </a:lnTo>
                <a:lnTo>
                  <a:pt x="60769" y="6375"/>
                </a:lnTo>
                <a:close/>
              </a:path>
            </a:pathLst>
          </a:custGeom>
          <a:solidFill>
            <a:srgbClr val="275E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1029716" y="3981957"/>
            <a:ext cx="2657092" cy="2167260"/>
          </a:xfrm>
          <a:prstGeom prst="rect">
            <a:avLst/>
          </a:prstGeom>
        </p:spPr>
        <p:txBody>
          <a:bodyPr vert="horz" wrap="square" lIns="0" tIns="508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0"/>
              </a:spcBef>
            </a:pPr>
            <a:r>
              <a:rPr sz="1200" b="1" spc="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2.4 </a:t>
            </a:r>
            <a:r>
              <a:rPr sz="1200" b="1" spc="-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ГГц </a:t>
            </a:r>
            <a:r>
              <a:rPr sz="1200" b="1" spc="1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802.11n </a:t>
            </a:r>
            <a:r>
              <a:rPr sz="1200" b="1" spc="13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/</a:t>
            </a:r>
            <a:r>
              <a:rPr sz="1200" b="1" spc="-16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200" b="1" spc="1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5 </a:t>
            </a:r>
            <a:r>
              <a:rPr sz="1200" b="1" spc="-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ГГц </a:t>
            </a:r>
            <a:r>
              <a:rPr sz="1200" b="1" spc="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802.11ac</a:t>
            </a:r>
            <a:endParaRPr sz="12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1200" b="1" spc="6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MIMO</a:t>
            </a:r>
            <a:r>
              <a:rPr sz="1200" b="1" spc="-3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200" b="1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2×2</a:t>
            </a:r>
            <a:endParaRPr sz="12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1200" b="1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Бесшовный </a:t>
            </a:r>
            <a:r>
              <a:rPr sz="1200" b="1" spc="3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роуминг</a:t>
            </a:r>
            <a:r>
              <a:rPr sz="1200" b="1" spc="-6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200" b="1" spc="3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802.11r/k/v</a:t>
            </a:r>
            <a:endParaRPr sz="12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1200" b="1" spc="-4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WDS</a:t>
            </a:r>
            <a:endParaRPr sz="12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1200" b="1" spc="1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 порт </a:t>
            </a:r>
            <a:r>
              <a:rPr sz="1200" b="1" spc="2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Ethernet</a:t>
            </a:r>
            <a:r>
              <a:rPr sz="1200" b="1" spc="-13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200" b="1" spc="-3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1G</a:t>
            </a:r>
            <a:endParaRPr sz="12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1200" b="1" spc="-7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PoE </a:t>
            </a:r>
            <a:r>
              <a:rPr sz="1200" b="1" spc="2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48 В/56 </a:t>
            </a:r>
            <a:r>
              <a:rPr sz="1200" b="1" spc="-7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В (IEEE</a:t>
            </a:r>
            <a:r>
              <a:rPr sz="1200" b="1" spc="-2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200" b="1" spc="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802.3af-2003)</a:t>
            </a:r>
            <a:endParaRPr sz="12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1200" b="1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До </a:t>
            </a:r>
            <a:r>
              <a:rPr sz="1200" b="1" spc="1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40</a:t>
            </a:r>
            <a:r>
              <a:rPr sz="1200" b="1" spc="-4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200" b="1" spc="1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пользователей</a:t>
            </a:r>
            <a:endParaRPr sz="12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marL="12700" marR="28575">
              <a:lnSpc>
                <a:spcPct val="100000"/>
              </a:lnSpc>
              <a:spcBef>
                <a:spcPts val="300"/>
              </a:spcBef>
            </a:pPr>
            <a:r>
              <a:rPr sz="1200" b="1" spc="2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Централизованное</a:t>
            </a:r>
            <a:r>
              <a:rPr sz="1200" b="1" spc="-6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200" b="1" spc="2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управление  </a:t>
            </a:r>
            <a:r>
              <a:rPr sz="1200" b="1" spc="7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и </a:t>
            </a:r>
            <a:r>
              <a:rPr sz="1200" b="1" spc="3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мониторинг </a:t>
            </a:r>
            <a:r>
              <a:rPr sz="1200" b="1" spc="1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сети </a:t>
            </a:r>
            <a:r>
              <a:rPr sz="1200" b="1" spc="-7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 </a:t>
            </a:r>
            <a:r>
              <a:rPr sz="1200" b="1" spc="2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помощью  </a:t>
            </a:r>
            <a:r>
              <a:rPr sz="1200" b="1" spc="-3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SoftWLC</a:t>
            </a:r>
            <a:r>
              <a:rPr sz="1200" b="1" spc="-23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200" b="1" spc="13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/</a:t>
            </a:r>
            <a:r>
              <a:rPr sz="1200" b="1" spc="-21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200" b="1" spc="-7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WLC</a:t>
            </a:r>
            <a:endParaRPr sz="12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849883" y="2239142"/>
            <a:ext cx="602615" cy="550545"/>
          </a:xfrm>
          <a:prstGeom prst="rect">
            <a:avLst/>
          </a:prstGeom>
        </p:spPr>
        <p:txBody>
          <a:bodyPr vert="horz" wrap="square" lIns="0" tIns="685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40"/>
              </a:spcBef>
            </a:pPr>
            <a:r>
              <a:rPr sz="1600" b="1" spc="60" dirty="0">
                <a:solidFill>
                  <a:srgbClr val="FFFFF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Low</a:t>
            </a:r>
            <a:endParaRPr sz="16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  <a:p>
            <a:pPr marL="12700">
              <a:lnSpc>
                <a:spcPct val="100000"/>
              </a:lnSpc>
              <a:spcBef>
                <a:spcPts val="330"/>
              </a:spcBef>
            </a:pPr>
            <a:r>
              <a:rPr sz="1200" b="1" dirty="0">
                <a:solidFill>
                  <a:srgbClr val="FFFFF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W</a:t>
            </a:r>
            <a:r>
              <a:rPr sz="1200" b="1" spc="-35" dirty="0">
                <a:solidFill>
                  <a:srgbClr val="FFFFF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O</a:t>
            </a:r>
            <a:r>
              <a:rPr sz="1200" b="1" spc="-25" dirty="0">
                <a:solidFill>
                  <a:srgbClr val="FFFFF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P</a:t>
            </a:r>
            <a:r>
              <a:rPr sz="1200" b="1" spc="-20" dirty="0">
                <a:solidFill>
                  <a:srgbClr val="FFFFF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-</a:t>
            </a:r>
            <a:r>
              <a:rPr sz="1200" b="1" spc="-40" dirty="0">
                <a:solidFill>
                  <a:srgbClr val="FFFFF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2L</a:t>
            </a:r>
            <a:endParaRPr sz="12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xfrm>
            <a:off x="294538" y="192554"/>
            <a:ext cx="3718169" cy="5206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300" spc="65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Wi-Fi </a:t>
            </a:r>
            <a:r>
              <a:rPr sz="3300" spc="-25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5:</a:t>
            </a:r>
            <a:r>
              <a:rPr sz="3300" spc="-245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sz="3300" spc="165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Outdoor</a:t>
            </a:r>
            <a:endParaRPr sz="3300" dirty="0">
              <a:solidFill>
                <a:schemeClr val="bg1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4632071" y="4117594"/>
            <a:ext cx="60960" cy="60960"/>
          </a:xfrm>
          <a:custGeom>
            <a:avLst/>
            <a:gdLst/>
            <a:ahLst/>
            <a:cxnLst/>
            <a:rect l="l" t="t" r="r" b="b"/>
            <a:pathLst>
              <a:path w="60960" h="60960">
                <a:moveTo>
                  <a:pt x="54482" y="0"/>
                </a:moveTo>
                <a:lnTo>
                  <a:pt x="6476" y="0"/>
                </a:lnTo>
                <a:lnTo>
                  <a:pt x="0" y="6349"/>
                </a:lnTo>
                <a:lnTo>
                  <a:pt x="0" y="54355"/>
                </a:lnTo>
                <a:lnTo>
                  <a:pt x="6476" y="60705"/>
                </a:lnTo>
                <a:lnTo>
                  <a:pt x="54482" y="60705"/>
                </a:lnTo>
                <a:lnTo>
                  <a:pt x="60832" y="54355"/>
                </a:lnTo>
                <a:lnTo>
                  <a:pt x="60832" y="6349"/>
                </a:lnTo>
                <a:close/>
              </a:path>
            </a:pathLst>
          </a:custGeom>
          <a:solidFill>
            <a:srgbClr val="275E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632071" y="4338573"/>
            <a:ext cx="60960" cy="60960"/>
          </a:xfrm>
          <a:custGeom>
            <a:avLst/>
            <a:gdLst/>
            <a:ahLst/>
            <a:cxnLst/>
            <a:rect l="l" t="t" r="r" b="b"/>
            <a:pathLst>
              <a:path w="60960" h="60960">
                <a:moveTo>
                  <a:pt x="54482" y="0"/>
                </a:moveTo>
                <a:lnTo>
                  <a:pt x="6476" y="0"/>
                </a:lnTo>
                <a:lnTo>
                  <a:pt x="0" y="6350"/>
                </a:lnTo>
                <a:lnTo>
                  <a:pt x="0" y="54356"/>
                </a:lnTo>
                <a:lnTo>
                  <a:pt x="6476" y="60706"/>
                </a:lnTo>
                <a:lnTo>
                  <a:pt x="54482" y="60706"/>
                </a:lnTo>
                <a:lnTo>
                  <a:pt x="60832" y="54356"/>
                </a:lnTo>
                <a:lnTo>
                  <a:pt x="60832" y="6350"/>
                </a:lnTo>
                <a:close/>
              </a:path>
            </a:pathLst>
          </a:custGeom>
          <a:solidFill>
            <a:srgbClr val="275E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4632071" y="4559553"/>
            <a:ext cx="60960" cy="60960"/>
          </a:xfrm>
          <a:custGeom>
            <a:avLst/>
            <a:gdLst/>
            <a:ahLst/>
            <a:cxnLst/>
            <a:rect l="l" t="t" r="r" b="b"/>
            <a:pathLst>
              <a:path w="60960" h="60960">
                <a:moveTo>
                  <a:pt x="54482" y="0"/>
                </a:moveTo>
                <a:lnTo>
                  <a:pt x="6476" y="0"/>
                </a:lnTo>
                <a:lnTo>
                  <a:pt x="0" y="6350"/>
                </a:lnTo>
                <a:lnTo>
                  <a:pt x="0" y="54356"/>
                </a:lnTo>
                <a:lnTo>
                  <a:pt x="6476" y="60706"/>
                </a:lnTo>
                <a:lnTo>
                  <a:pt x="54482" y="60706"/>
                </a:lnTo>
                <a:lnTo>
                  <a:pt x="60832" y="54356"/>
                </a:lnTo>
                <a:lnTo>
                  <a:pt x="60832" y="6350"/>
                </a:lnTo>
                <a:close/>
              </a:path>
            </a:pathLst>
          </a:custGeom>
          <a:solidFill>
            <a:srgbClr val="275E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4632071" y="4780534"/>
            <a:ext cx="60960" cy="60960"/>
          </a:xfrm>
          <a:custGeom>
            <a:avLst/>
            <a:gdLst/>
            <a:ahLst/>
            <a:cxnLst/>
            <a:rect l="l" t="t" r="r" b="b"/>
            <a:pathLst>
              <a:path w="60960" h="60960">
                <a:moveTo>
                  <a:pt x="54482" y="0"/>
                </a:moveTo>
                <a:lnTo>
                  <a:pt x="6476" y="0"/>
                </a:lnTo>
                <a:lnTo>
                  <a:pt x="0" y="6350"/>
                </a:lnTo>
                <a:lnTo>
                  <a:pt x="0" y="54356"/>
                </a:lnTo>
                <a:lnTo>
                  <a:pt x="6476" y="60706"/>
                </a:lnTo>
                <a:lnTo>
                  <a:pt x="54482" y="60706"/>
                </a:lnTo>
                <a:lnTo>
                  <a:pt x="60832" y="54356"/>
                </a:lnTo>
                <a:lnTo>
                  <a:pt x="60832" y="6350"/>
                </a:lnTo>
                <a:close/>
              </a:path>
            </a:pathLst>
          </a:custGeom>
          <a:solidFill>
            <a:srgbClr val="275E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4632071" y="5001514"/>
            <a:ext cx="60960" cy="60960"/>
          </a:xfrm>
          <a:custGeom>
            <a:avLst/>
            <a:gdLst/>
            <a:ahLst/>
            <a:cxnLst/>
            <a:rect l="l" t="t" r="r" b="b"/>
            <a:pathLst>
              <a:path w="60960" h="60960">
                <a:moveTo>
                  <a:pt x="54482" y="0"/>
                </a:moveTo>
                <a:lnTo>
                  <a:pt x="6476" y="0"/>
                </a:lnTo>
                <a:lnTo>
                  <a:pt x="0" y="6350"/>
                </a:lnTo>
                <a:lnTo>
                  <a:pt x="0" y="54356"/>
                </a:lnTo>
                <a:lnTo>
                  <a:pt x="6476" y="60706"/>
                </a:lnTo>
                <a:lnTo>
                  <a:pt x="54482" y="60706"/>
                </a:lnTo>
                <a:lnTo>
                  <a:pt x="60832" y="54356"/>
                </a:lnTo>
                <a:lnTo>
                  <a:pt x="60832" y="6350"/>
                </a:lnTo>
                <a:close/>
              </a:path>
            </a:pathLst>
          </a:custGeom>
          <a:solidFill>
            <a:srgbClr val="275E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4632071" y="5222494"/>
            <a:ext cx="60960" cy="60960"/>
          </a:xfrm>
          <a:custGeom>
            <a:avLst/>
            <a:gdLst/>
            <a:ahLst/>
            <a:cxnLst/>
            <a:rect l="l" t="t" r="r" b="b"/>
            <a:pathLst>
              <a:path w="60960" h="60960">
                <a:moveTo>
                  <a:pt x="54482" y="0"/>
                </a:moveTo>
                <a:lnTo>
                  <a:pt x="6476" y="0"/>
                </a:lnTo>
                <a:lnTo>
                  <a:pt x="0" y="6349"/>
                </a:lnTo>
                <a:lnTo>
                  <a:pt x="0" y="54355"/>
                </a:lnTo>
                <a:lnTo>
                  <a:pt x="6476" y="60705"/>
                </a:lnTo>
                <a:lnTo>
                  <a:pt x="54482" y="60705"/>
                </a:lnTo>
                <a:lnTo>
                  <a:pt x="60832" y="54355"/>
                </a:lnTo>
                <a:lnTo>
                  <a:pt x="60832" y="6349"/>
                </a:lnTo>
                <a:close/>
              </a:path>
            </a:pathLst>
          </a:custGeom>
          <a:solidFill>
            <a:srgbClr val="275E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4632071" y="5443473"/>
            <a:ext cx="60960" cy="60960"/>
          </a:xfrm>
          <a:custGeom>
            <a:avLst/>
            <a:gdLst/>
            <a:ahLst/>
            <a:cxnLst/>
            <a:rect l="l" t="t" r="r" b="b"/>
            <a:pathLst>
              <a:path w="60960" h="60960">
                <a:moveTo>
                  <a:pt x="54482" y="0"/>
                </a:moveTo>
                <a:lnTo>
                  <a:pt x="6476" y="0"/>
                </a:lnTo>
                <a:lnTo>
                  <a:pt x="0" y="6350"/>
                </a:lnTo>
                <a:lnTo>
                  <a:pt x="0" y="54356"/>
                </a:lnTo>
                <a:lnTo>
                  <a:pt x="6476" y="60706"/>
                </a:lnTo>
                <a:lnTo>
                  <a:pt x="54482" y="60706"/>
                </a:lnTo>
                <a:lnTo>
                  <a:pt x="60832" y="54356"/>
                </a:lnTo>
                <a:lnTo>
                  <a:pt x="60832" y="6350"/>
                </a:lnTo>
                <a:close/>
              </a:path>
            </a:pathLst>
          </a:custGeom>
          <a:solidFill>
            <a:srgbClr val="275E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4632071" y="5664415"/>
            <a:ext cx="60960" cy="60960"/>
          </a:xfrm>
          <a:custGeom>
            <a:avLst/>
            <a:gdLst/>
            <a:ahLst/>
            <a:cxnLst/>
            <a:rect l="l" t="t" r="r" b="b"/>
            <a:pathLst>
              <a:path w="60960" h="60960">
                <a:moveTo>
                  <a:pt x="54482" y="0"/>
                </a:moveTo>
                <a:lnTo>
                  <a:pt x="6476" y="0"/>
                </a:lnTo>
                <a:lnTo>
                  <a:pt x="0" y="6375"/>
                </a:lnTo>
                <a:lnTo>
                  <a:pt x="0" y="54394"/>
                </a:lnTo>
                <a:lnTo>
                  <a:pt x="6476" y="60769"/>
                </a:lnTo>
                <a:lnTo>
                  <a:pt x="54482" y="60769"/>
                </a:lnTo>
                <a:lnTo>
                  <a:pt x="60832" y="54394"/>
                </a:lnTo>
                <a:lnTo>
                  <a:pt x="60832" y="6375"/>
                </a:lnTo>
                <a:close/>
              </a:path>
            </a:pathLst>
          </a:custGeom>
          <a:solidFill>
            <a:srgbClr val="275E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4632071" y="5885395"/>
            <a:ext cx="60960" cy="60960"/>
          </a:xfrm>
          <a:custGeom>
            <a:avLst/>
            <a:gdLst/>
            <a:ahLst/>
            <a:cxnLst/>
            <a:rect l="l" t="t" r="r" b="b"/>
            <a:pathLst>
              <a:path w="60960" h="60960">
                <a:moveTo>
                  <a:pt x="54482" y="0"/>
                </a:moveTo>
                <a:lnTo>
                  <a:pt x="6476" y="0"/>
                </a:lnTo>
                <a:lnTo>
                  <a:pt x="0" y="6375"/>
                </a:lnTo>
                <a:lnTo>
                  <a:pt x="0" y="54394"/>
                </a:lnTo>
                <a:lnTo>
                  <a:pt x="6476" y="60769"/>
                </a:lnTo>
                <a:lnTo>
                  <a:pt x="54482" y="60769"/>
                </a:lnTo>
                <a:lnTo>
                  <a:pt x="60832" y="54394"/>
                </a:lnTo>
                <a:lnTo>
                  <a:pt x="60832" y="6375"/>
                </a:lnTo>
                <a:close/>
              </a:path>
            </a:pathLst>
          </a:custGeom>
          <a:solidFill>
            <a:srgbClr val="275E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4796789" y="3981957"/>
            <a:ext cx="2648203" cy="2380615"/>
          </a:xfrm>
          <a:prstGeom prst="rect">
            <a:avLst/>
          </a:prstGeom>
        </p:spPr>
        <p:txBody>
          <a:bodyPr vert="horz" wrap="square" lIns="0" tIns="508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0"/>
              </a:spcBef>
            </a:pPr>
            <a:r>
              <a:rPr sz="1200" b="1" spc="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2.4 </a:t>
            </a:r>
            <a:r>
              <a:rPr sz="1200" b="1" spc="-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ГГц </a:t>
            </a:r>
            <a:r>
              <a:rPr sz="1200" b="1" spc="1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802.11n </a:t>
            </a:r>
            <a:r>
              <a:rPr sz="1200" b="1" spc="13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/</a:t>
            </a:r>
            <a:r>
              <a:rPr sz="1200" b="1" spc="-16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200" b="1" spc="1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5 </a:t>
            </a:r>
            <a:r>
              <a:rPr sz="1200" b="1" spc="-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ГГц </a:t>
            </a:r>
            <a:r>
              <a:rPr sz="1200" b="1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802.11ac</a:t>
            </a:r>
            <a:endParaRPr sz="12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1200" b="1" spc="6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MIMO</a:t>
            </a:r>
            <a:r>
              <a:rPr sz="1200" b="1" spc="-4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200" b="1" spc="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2×2</a:t>
            </a:r>
            <a:endParaRPr sz="12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1200" b="1" spc="-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Бесшовный </a:t>
            </a:r>
            <a:r>
              <a:rPr sz="1200" b="1" spc="2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роуминг</a:t>
            </a:r>
            <a:r>
              <a:rPr sz="1200" b="1" spc="-7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200" b="1" spc="3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802.11r/k</a:t>
            </a:r>
            <a:endParaRPr sz="12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1200" b="1" spc="-4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WDS</a:t>
            </a:r>
            <a:endParaRPr sz="12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1200" b="1" spc="1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 порт </a:t>
            </a:r>
            <a:r>
              <a:rPr sz="1200" b="1" spc="2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Ethernet</a:t>
            </a:r>
            <a:r>
              <a:rPr sz="1200" b="1" spc="-13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200" b="1" spc="-3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1G</a:t>
            </a:r>
            <a:endParaRPr sz="12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1200" b="1" spc="-6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PoE+ </a:t>
            </a:r>
            <a:r>
              <a:rPr sz="1200" b="1" spc="1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48 </a:t>
            </a:r>
            <a:r>
              <a:rPr sz="1200" b="1" spc="2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В/54 </a:t>
            </a:r>
            <a:r>
              <a:rPr sz="1200" b="1" spc="-7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В </a:t>
            </a:r>
            <a:r>
              <a:rPr sz="1200" b="1" spc="-8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(IEEE</a:t>
            </a:r>
            <a:r>
              <a:rPr sz="1200" b="1" spc="-3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200" b="1" spc="1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802.3at-2009)</a:t>
            </a:r>
            <a:endParaRPr sz="12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marL="12700" marR="50165">
              <a:lnSpc>
                <a:spcPct val="120800"/>
              </a:lnSpc>
            </a:pPr>
            <a:r>
              <a:rPr sz="1200" b="1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До </a:t>
            </a:r>
            <a:r>
              <a:rPr sz="1200" b="1" spc="1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50 </a:t>
            </a:r>
            <a:r>
              <a:rPr sz="1200" b="1" spc="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пользователей  Кластерное</a:t>
            </a:r>
            <a:r>
              <a:rPr sz="1200" b="1" spc="-2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200" b="1" spc="1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управление</a:t>
            </a:r>
            <a:endParaRPr sz="12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marL="12700" marR="50165">
              <a:lnSpc>
                <a:spcPct val="100000"/>
              </a:lnSpc>
              <a:spcBef>
                <a:spcPts val="300"/>
              </a:spcBef>
            </a:pPr>
            <a:r>
              <a:rPr sz="1200" b="1" spc="2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Централизованное</a:t>
            </a:r>
            <a:r>
              <a:rPr sz="1200" b="1" spc="-8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200" b="1" spc="1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управление  </a:t>
            </a:r>
            <a:r>
              <a:rPr sz="1200" b="1" spc="7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и </a:t>
            </a:r>
            <a:r>
              <a:rPr sz="1200" b="1" spc="3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мониторинг </a:t>
            </a:r>
            <a:r>
              <a:rPr sz="1200" b="1" spc="1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сети </a:t>
            </a:r>
            <a:r>
              <a:rPr sz="1200" b="1" spc="-7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 </a:t>
            </a:r>
            <a:r>
              <a:rPr sz="1200" b="1" spc="2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помощью  </a:t>
            </a:r>
            <a:r>
              <a:rPr sz="1200" b="1" spc="-3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SoftWLC</a:t>
            </a:r>
            <a:endParaRPr sz="12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4616957" y="2239142"/>
            <a:ext cx="896075" cy="538609"/>
          </a:xfrm>
          <a:prstGeom prst="rect">
            <a:avLst/>
          </a:prstGeom>
        </p:spPr>
        <p:txBody>
          <a:bodyPr vert="horz" wrap="square" lIns="0" tIns="685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40"/>
              </a:spcBef>
            </a:pPr>
            <a:r>
              <a:rPr sz="1600" b="1" spc="105" dirty="0">
                <a:solidFill>
                  <a:srgbClr val="FFFFF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Mi</a:t>
            </a:r>
            <a:r>
              <a:rPr sz="1600" b="1" spc="120" dirty="0">
                <a:solidFill>
                  <a:srgbClr val="FFFFF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d</a:t>
            </a:r>
            <a:r>
              <a:rPr sz="1600" b="1" spc="45" dirty="0">
                <a:solidFill>
                  <a:srgbClr val="FFFFF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d</a:t>
            </a:r>
            <a:r>
              <a:rPr sz="1600" b="1" spc="75" dirty="0">
                <a:solidFill>
                  <a:srgbClr val="FFFFF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le</a:t>
            </a:r>
            <a:endParaRPr sz="16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  <a:p>
            <a:pPr marL="12700">
              <a:lnSpc>
                <a:spcPct val="100000"/>
              </a:lnSpc>
              <a:spcBef>
                <a:spcPts val="330"/>
              </a:spcBef>
            </a:pPr>
            <a:r>
              <a:rPr sz="1200" b="1" spc="-15" dirty="0">
                <a:solidFill>
                  <a:srgbClr val="FFFFF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WOP-2ac</a:t>
            </a:r>
            <a:endParaRPr sz="12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11535156" y="313943"/>
            <a:ext cx="345948" cy="31546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8379968" y="4117594"/>
            <a:ext cx="60960" cy="60960"/>
          </a:xfrm>
          <a:custGeom>
            <a:avLst/>
            <a:gdLst/>
            <a:ahLst/>
            <a:cxnLst/>
            <a:rect l="l" t="t" r="r" b="b"/>
            <a:pathLst>
              <a:path w="60959" h="60960">
                <a:moveTo>
                  <a:pt x="54482" y="0"/>
                </a:moveTo>
                <a:lnTo>
                  <a:pt x="6350" y="0"/>
                </a:lnTo>
                <a:lnTo>
                  <a:pt x="0" y="6349"/>
                </a:lnTo>
                <a:lnTo>
                  <a:pt x="0" y="54355"/>
                </a:lnTo>
                <a:lnTo>
                  <a:pt x="6350" y="60705"/>
                </a:lnTo>
                <a:lnTo>
                  <a:pt x="54482" y="60705"/>
                </a:lnTo>
                <a:lnTo>
                  <a:pt x="60832" y="54355"/>
                </a:lnTo>
                <a:lnTo>
                  <a:pt x="60832" y="6349"/>
                </a:lnTo>
                <a:close/>
              </a:path>
            </a:pathLst>
          </a:custGeom>
          <a:solidFill>
            <a:srgbClr val="275E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8379968" y="4338573"/>
            <a:ext cx="60960" cy="60960"/>
          </a:xfrm>
          <a:custGeom>
            <a:avLst/>
            <a:gdLst/>
            <a:ahLst/>
            <a:cxnLst/>
            <a:rect l="l" t="t" r="r" b="b"/>
            <a:pathLst>
              <a:path w="60959" h="60960">
                <a:moveTo>
                  <a:pt x="54482" y="0"/>
                </a:moveTo>
                <a:lnTo>
                  <a:pt x="6350" y="0"/>
                </a:lnTo>
                <a:lnTo>
                  <a:pt x="0" y="6350"/>
                </a:lnTo>
                <a:lnTo>
                  <a:pt x="0" y="54356"/>
                </a:lnTo>
                <a:lnTo>
                  <a:pt x="6350" y="60706"/>
                </a:lnTo>
                <a:lnTo>
                  <a:pt x="54482" y="60706"/>
                </a:lnTo>
                <a:lnTo>
                  <a:pt x="60832" y="54356"/>
                </a:lnTo>
                <a:lnTo>
                  <a:pt x="60832" y="6350"/>
                </a:lnTo>
                <a:close/>
              </a:path>
            </a:pathLst>
          </a:custGeom>
          <a:solidFill>
            <a:srgbClr val="275E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8379968" y="4559553"/>
            <a:ext cx="60960" cy="60960"/>
          </a:xfrm>
          <a:custGeom>
            <a:avLst/>
            <a:gdLst/>
            <a:ahLst/>
            <a:cxnLst/>
            <a:rect l="l" t="t" r="r" b="b"/>
            <a:pathLst>
              <a:path w="60959" h="60960">
                <a:moveTo>
                  <a:pt x="54482" y="0"/>
                </a:moveTo>
                <a:lnTo>
                  <a:pt x="6350" y="0"/>
                </a:lnTo>
                <a:lnTo>
                  <a:pt x="0" y="6350"/>
                </a:lnTo>
                <a:lnTo>
                  <a:pt x="0" y="54356"/>
                </a:lnTo>
                <a:lnTo>
                  <a:pt x="6350" y="60706"/>
                </a:lnTo>
                <a:lnTo>
                  <a:pt x="54482" y="60706"/>
                </a:lnTo>
                <a:lnTo>
                  <a:pt x="60832" y="54356"/>
                </a:lnTo>
                <a:lnTo>
                  <a:pt x="60832" y="6350"/>
                </a:lnTo>
                <a:close/>
              </a:path>
            </a:pathLst>
          </a:custGeom>
          <a:solidFill>
            <a:srgbClr val="275E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8379968" y="4780534"/>
            <a:ext cx="60960" cy="60960"/>
          </a:xfrm>
          <a:custGeom>
            <a:avLst/>
            <a:gdLst/>
            <a:ahLst/>
            <a:cxnLst/>
            <a:rect l="l" t="t" r="r" b="b"/>
            <a:pathLst>
              <a:path w="60959" h="60960">
                <a:moveTo>
                  <a:pt x="54482" y="0"/>
                </a:moveTo>
                <a:lnTo>
                  <a:pt x="6350" y="0"/>
                </a:lnTo>
                <a:lnTo>
                  <a:pt x="0" y="6350"/>
                </a:lnTo>
                <a:lnTo>
                  <a:pt x="0" y="54356"/>
                </a:lnTo>
                <a:lnTo>
                  <a:pt x="6350" y="60706"/>
                </a:lnTo>
                <a:lnTo>
                  <a:pt x="54482" y="60706"/>
                </a:lnTo>
                <a:lnTo>
                  <a:pt x="60832" y="54356"/>
                </a:lnTo>
                <a:lnTo>
                  <a:pt x="60832" y="6350"/>
                </a:lnTo>
                <a:close/>
              </a:path>
            </a:pathLst>
          </a:custGeom>
          <a:solidFill>
            <a:srgbClr val="275E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8379968" y="5001514"/>
            <a:ext cx="60960" cy="60960"/>
          </a:xfrm>
          <a:custGeom>
            <a:avLst/>
            <a:gdLst/>
            <a:ahLst/>
            <a:cxnLst/>
            <a:rect l="l" t="t" r="r" b="b"/>
            <a:pathLst>
              <a:path w="60959" h="60960">
                <a:moveTo>
                  <a:pt x="54482" y="0"/>
                </a:moveTo>
                <a:lnTo>
                  <a:pt x="6350" y="0"/>
                </a:lnTo>
                <a:lnTo>
                  <a:pt x="0" y="6350"/>
                </a:lnTo>
                <a:lnTo>
                  <a:pt x="0" y="54356"/>
                </a:lnTo>
                <a:lnTo>
                  <a:pt x="6350" y="60706"/>
                </a:lnTo>
                <a:lnTo>
                  <a:pt x="54482" y="60706"/>
                </a:lnTo>
                <a:lnTo>
                  <a:pt x="60832" y="54356"/>
                </a:lnTo>
                <a:lnTo>
                  <a:pt x="60832" y="6350"/>
                </a:lnTo>
                <a:close/>
              </a:path>
            </a:pathLst>
          </a:custGeom>
          <a:solidFill>
            <a:srgbClr val="275E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8379968" y="5222494"/>
            <a:ext cx="60960" cy="60960"/>
          </a:xfrm>
          <a:custGeom>
            <a:avLst/>
            <a:gdLst/>
            <a:ahLst/>
            <a:cxnLst/>
            <a:rect l="l" t="t" r="r" b="b"/>
            <a:pathLst>
              <a:path w="60959" h="60960">
                <a:moveTo>
                  <a:pt x="54482" y="0"/>
                </a:moveTo>
                <a:lnTo>
                  <a:pt x="6350" y="0"/>
                </a:lnTo>
                <a:lnTo>
                  <a:pt x="0" y="6349"/>
                </a:lnTo>
                <a:lnTo>
                  <a:pt x="0" y="54355"/>
                </a:lnTo>
                <a:lnTo>
                  <a:pt x="6350" y="60705"/>
                </a:lnTo>
                <a:lnTo>
                  <a:pt x="54482" y="60705"/>
                </a:lnTo>
                <a:lnTo>
                  <a:pt x="60832" y="54355"/>
                </a:lnTo>
                <a:lnTo>
                  <a:pt x="60832" y="6349"/>
                </a:lnTo>
                <a:close/>
              </a:path>
            </a:pathLst>
          </a:custGeom>
          <a:solidFill>
            <a:srgbClr val="275E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8379968" y="5443473"/>
            <a:ext cx="60960" cy="60960"/>
          </a:xfrm>
          <a:custGeom>
            <a:avLst/>
            <a:gdLst/>
            <a:ahLst/>
            <a:cxnLst/>
            <a:rect l="l" t="t" r="r" b="b"/>
            <a:pathLst>
              <a:path w="60959" h="60960">
                <a:moveTo>
                  <a:pt x="54482" y="0"/>
                </a:moveTo>
                <a:lnTo>
                  <a:pt x="6350" y="0"/>
                </a:lnTo>
                <a:lnTo>
                  <a:pt x="0" y="6350"/>
                </a:lnTo>
                <a:lnTo>
                  <a:pt x="0" y="54356"/>
                </a:lnTo>
                <a:lnTo>
                  <a:pt x="6350" y="60706"/>
                </a:lnTo>
                <a:lnTo>
                  <a:pt x="54482" y="60706"/>
                </a:lnTo>
                <a:lnTo>
                  <a:pt x="60832" y="54356"/>
                </a:lnTo>
                <a:lnTo>
                  <a:pt x="60832" y="6350"/>
                </a:lnTo>
                <a:close/>
              </a:path>
            </a:pathLst>
          </a:custGeom>
          <a:solidFill>
            <a:srgbClr val="275E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8379968" y="5664415"/>
            <a:ext cx="60960" cy="60960"/>
          </a:xfrm>
          <a:custGeom>
            <a:avLst/>
            <a:gdLst/>
            <a:ahLst/>
            <a:cxnLst/>
            <a:rect l="l" t="t" r="r" b="b"/>
            <a:pathLst>
              <a:path w="60959" h="60960">
                <a:moveTo>
                  <a:pt x="54482" y="0"/>
                </a:moveTo>
                <a:lnTo>
                  <a:pt x="6350" y="0"/>
                </a:lnTo>
                <a:lnTo>
                  <a:pt x="0" y="6375"/>
                </a:lnTo>
                <a:lnTo>
                  <a:pt x="0" y="54394"/>
                </a:lnTo>
                <a:lnTo>
                  <a:pt x="6350" y="60769"/>
                </a:lnTo>
                <a:lnTo>
                  <a:pt x="54482" y="60769"/>
                </a:lnTo>
                <a:lnTo>
                  <a:pt x="60832" y="54394"/>
                </a:lnTo>
                <a:lnTo>
                  <a:pt x="60832" y="6375"/>
                </a:lnTo>
                <a:close/>
              </a:path>
            </a:pathLst>
          </a:custGeom>
          <a:solidFill>
            <a:srgbClr val="275E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 txBox="1"/>
          <p:nvPr/>
        </p:nvSpPr>
        <p:spPr>
          <a:xfrm>
            <a:off x="8545194" y="3981957"/>
            <a:ext cx="2617090" cy="2167260"/>
          </a:xfrm>
          <a:prstGeom prst="rect">
            <a:avLst/>
          </a:prstGeom>
        </p:spPr>
        <p:txBody>
          <a:bodyPr vert="horz" wrap="square" lIns="0" tIns="508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0"/>
              </a:spcBef>
            </a:pPr>
            <a:r>
              <a:rPr sz="1200" b="1" spc="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2.4 </a:t>
            </a:r>
            <a:r>
              <a:rPr sz="1200" b="1" spc="-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ГГц </a:t>
            </a:r>
            <a:r>
              <a:rPr sz="1200" b="1" spc="1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802.11n </a:t>
            </a:r>
            <a:r>
              <a:rPr sz="1200" b="1" spc="13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/</a:t>
            </a:r>
            <a:r>
              <a:rPr sz="1200" b="1" spc="-17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200" b="1" spc="1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5 </a:t>
            </a:r>
            <a:r>
              <a:rPr sz="1200" b="1" spc="-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ГГц </a:t>
            </a:r>
            <a:r>
              <a:rPr sz="1200" b="1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802.11ac</a:t>
            </a:r>
            <a:endParaRPr sz="12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1200" b="1" spc="6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MIMO</a:t>
            </a:r>
            <a:r>
              <a:rPr sz="1200" b="1" spc="-4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200" b="1" spc="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2×2</a:t>
            </a:r>
            <a:endParaRPr sz="12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1200" b="1" spc="-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Бесшовный </a:t>
            </a:r>
            <a:r>
              <a:rPr sz="1200" b="1" spc="2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роуминг</a:t>
            </a:r>
            <a:r>
              <a:rPr sz="1200" b="1" spc="-6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200" b="1" spc="3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802.11r/k/v</a:t>
            </a:r>
            <a:endParaRPr sz="12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1200" b="1" spc="-4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WDS</a:t>
            </a:r>
            <a:endParaRPr sz="12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1200" b="1" spc="1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 порт </a:t>
            </a:r>
            <a:r>
              <a:rPr sz="1200" b="1" spc="2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Ethernet</a:t>
            </a:r>
            <a:r>
              <a:rPr sz="1200" b="1" spc="-13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200" b="1" spc="-3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1G</a:t>
            </a:r>
            <a:endParaRPr sz="12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1200" b="1" spc="-7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PoE </a:t>
            </a:r>
            <a:r>
              <a:rPr sz="1200" b="1" spc="1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48 </a:t>
            </a:r>
            <a:r>
              <a:rPr sz="1200" b="1" spc="2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В/56 </a:t>
            </a:r>
            <a:r>
              <a:rPr sz="1200" b="1" spc="-7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В </a:t>
            </a:r>
            <a:r>
              <a:rPr sz="1200" b="1" spc="-8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(IEEE</a:t>
            </a:r>
            <a:r>
              <a:rPr sz="1200" b="1" spc="-4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200" b="1" spc="1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802.3af-2003)</a:t>
            </a:r>
            <a:endParaRPr sz="12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1200" b="1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До </a:t>
            </a:r>
            <a:r>
              <a:rPr sz="1200" b="1" spc="1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50</a:t>
            </a:r>
            <a:r>
              <a:rPr sz="1200" b="1" spc="-4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200" b="1" spc="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пользователей</a:t>
            </a:r>
            <a:endParaRPr sz="12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marL="12700" marR="29209">
              <a:lnSpc>
                <a:spcPct val="100000"/>
              </a:lnSpc>
              <a:spcBef>
                <a:spcPts val="300"/>
              </a:spcBef>
            </a:pPr>
            <a:r>
              <a:rPr sz="1200" b="1" spc="2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Централизованное</a:t>
            </a:r>
            <a:r>
              <a:rPr sz="1200" b="1" spc="-8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200" b="1" spc="1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управление  </a:t>
            </a:r>
            <a:r>
              <a:rPr sz="1200" b="1" spc="7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и </a:t>
            </a:r>
            <a:r>
              <a:rPr sz="1200" b="1" spc="3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мониторинг </a:t>
            </a:r>
            <a:r>
              <a:rPr sz="1200" b="1" spc="1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сети </a:t>
            </a:r>
            <a:r>
              <a:rPr sz="1200" b="1" spc="-7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 </a:t>
            </a:r>
            <a:r>
              <a:rPr sz="1200" b="1" spc="2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помощью  </a:t>
            </a:r>
            <a:r>
              <a:rPr sz="1200" b="1" spc="-3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SoftWLC</a:t>
            </a:r>
            <a:r>
              <a:rPr sz="1200" b="1" spc="-229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200" b="1" spc="13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/</a:t>
            </a:r>
            <a:r>
              <a:rPr sz="1200" b="1" spc="-21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200" b="1" spc="-7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WLC</a:t>
            </a:r>
            <a:endParaRPr sz="12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8365363" y="2239142"/>
            <a:ext cx="858536" cy="538609"/>
          </a:xfrm>
          <a:prstGeom prst="rect">
            <a:avLst/>
          </a:prstGeom>
        </p:spPr>
        <p:txBody>
          <a:bodyPr vert="horz" wrap="square" lIns="0" tIns="685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40"/>
              </a:spcBef>
            </a:pPr>
            <a:r>
              <a:rPr sz="1600" b="1" spc="105" dirty="0">
                <a:solidFill>
                  <a:srgbClr val="FFFFF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Mi</a:t>
            </a:r>
            <a:r>
              <a:rPr sz="1600" b="1" spc="120" dirty="0">
                <a:solidFill>
                  <a:srgbClr val="FFFFF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d</a:t>
            </a:r>
            <a:r>
              <a:rPr sz="1600" b="1" spc="45" dirty="0">
                <a:solidFill>
                  <a:srgbClr val="FFFFF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d</a:t>
            </a:r>
            <a:r>
              <a:rPr sz="1600" b="1" spc="75" dirty="0">
                <a:solidFill>
                  <a:srgbClr val="FFFFF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le</a:t>
            </a:r>
            <a:endParaRPr sz="16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  <a:p>
            <a:pPr marL="12700">
              <a:lnSpc>
                <a:spcPct val="100000"/>
              </a:lnSpc>
              <a:spcBef>
                <a:spcPts val="330"/>
              </a:spcBef>
            </a:pPr>
            <a:r>
              <a:rPr sz="1200" b="1" spc="-20" dirty="0">
                <a:solidFill>
                  <a:srgbClr val="FFFFF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WOP-20L</a:t>
            </a:r>
            <a:endParaRPr sz="12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5942710" y="0"/>
            <a:ext cx="1181735" cy="66151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4940808" y="2339339"/>
            <a:ext cx="2307336" cy="169926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9305543" y="2217420"/>
            <a:ext cx="1097279" cy="183337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1772411" y="2112264"/>
            <a:ext cx="1024127" cy="192481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580644" y="2007107"/>
            <a:ext cx="3526790" cy="4521835"/>
          </a:xfrm>
          <a:custGeom>
            <a:avLst/>
            <a:gdLst/>
            <a:ahLst/>
            <a:cxnLst/>
            <a:rect l="l" t="t" r="r" b="b"/>
            <a:pathLst>
              <a:path w="3526790" h="4521834">
                <a:moveTo>
                  <a:pt x="0" y="202691"/>
                </a:moveTo>
                <a:lnTo>
                  <a:pt x="5352" y="156194"/>
                </a:lnTo>
                <a:lnTo>
                  <a:pt x="20600" y="113522"/>
                </a:lnTo>
                <a:lnTo>
                  <a:pt x="44525" y="75888"/>
                </a:lnTo>
                <a:lnTo>
                  <a:pt x="75910" y="44507"/>
                </a:lnTo>
                <a:lnTo>
                  <a:pt x="113540" y="20589"/>
                </a:lnTo>
                <a:lnTo>
                  <a:pt x="156198" y="5349"/>
                </a:lnTo>
                <a:lnTo>
                  <a:pt x="202666" y="0"/>
                </a:lnTo>
                <a:lnTo>
                  <a:pt x="3323844" y="0"/>
                </a:lnTo>
                <a:lnTo>
                  <a:pt x="3370341" y="5349"/>
                </a:lnTo>
                <a:lnTo>
                  <a:pt x="3413013" y="20589"/>
                </a:lnTo>
                <a:lnTo>
                  <a:pt x="3450647" y="44507"/>
                </a:lnTo>
                <a:lnTo>
                  <a:pt x="3482028" y="75888"/>
                </a:lnTo>
                <a:lnTo>
                  <a:pt x="3505946" y="113522"/>
                </a:lnTo>
                <a:lnTo>
                  <a:pt x="3521186" y="156194"/>
                </a:lnTo>
                <a:lnTo>
                  <a:pt x="3526535" y="202691"/>
                </a:lnTo>
                <a:lnTo>
                  <a:pt x="3526535" y="4319041"/>
                </a:lnTo>
                <a:lnTo>
                  <a:pt x="3521186" y="4365509"/>
                </a:lnTo>
                <a:lnTo>
                  <a:pt x="3505946" y="4408167"/>
                </a:lnTo>
                <a:lnTo>
                  <a:pt x="3482028" y="4445797"/>
                </a:lnTo>
                <a:lnTo>
                  <a:pt x="3450647" y="4477182"/>
                </a:lnTo>
                <a:lnTo>
                  <a:pt x="3413013" y="4501107"/>
                </a:lnTo>
                <a:lnTo>
                  <a:pt x="3370341" y="4516355"/>
                </a:lnTo>
                <a:lnTo>
                  <a:pt x="3323844" y="4521708"/>
                </a:lnTo>
                <a:lnTo>
                  <a:pt x="202666" y="4521708"/>
                </a:lnTo>
                <a:lnTo>
                  <a:pt x="156198" y="4516355"/>
                </a:lnTo>
                <a:lnTo>
                  <a:pt x="113540" y="4501107"/>
                </a:lnTo>
                <a:lnTo>
                  <a:pt x="75910" y="4477182"/>
                </a:lnTo>
                <a:lnTo>
                  <a:pt x="44525" y="4445797"/>
                </a:lnTo>
                <a:lnTo>
                  <a:pt x="20600" y="4408167"/>
                </a:lnTo>
                <a:lnTo>
                  <a:pt x="5352" y="4365509"/>
                </a:lnTo>
                <a:lnTo>
                  <a:pt x="0" y="4319041"/>
                </a:lnTo>
                <a:lnTo>
                  <a:pt x="0" y="202691"/>
                </a:lnTo>
                <a:close/>
              </a:path>
            </a:pathLst>
          </a:custGeom>
          <a:ln w="12700">
            <a:solidFill>
              <a:srgbClr val="2760C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4334255" y="2007107"/>
            <a:ext cx="3526790" cy="4521835"/>
          </a:xfrm>
          <a:custGeom>
            <a:avLst/>
            <a:gdLst/>
            <a:ahLst/>
            <a:cxnLst/>
            <a:rect l="l" t="t" r="r" b="b"/>
            <a:pathLst>
              <a:path w="3526790" h="4521834">
                <a:moveTo>
                  <a:pt x="0" y="202691"/>
                </a:moveTo>
                <a:lnTo>
                  <a:pt x="5349" y="156194"/>
                </a:lnTo>
                <a:lnTo>
                  <a:pt x="20589" y="113522"/>
                </a:lnTo>
                <a:lnTo>
                  <a:pt x="44507" y="75888"/>
                </a:lnTo>
                <a:lnTo>
                  <a:pt x="75888" y="44507"/>
                </a:lnTo>
                <a:lnTo>
                  <a:pt x="113522" y="20589"/>
                </a:lnTo>
                <a:lnTo>
                  <a:pt x="156194" y="5349"/>
                </a:lnTo>
                <a:lnTo>
                  <a:pt x="202692" y="0"/>
                </a:lnTo>
                <a:lnTo>
                  <a:pt x="3323844" y="0"/>
                </a:lnTo>
                <a:lnTo>
                  <a:pt x="3370341" y="5349"/>
                </a:lnTo>
                <a:lnTo>
                  <a:pt x="3413013" y="20589"/>
                </a:lnTo>
                <a:lnTo>
                  <a:pt x="3450647" y="44507"/>
                </a:lnTo>
                <a:lnTo>
                  <a:pt x="3482028" y="75888"/>
                </a:lnTo>
                <a:lnTo>
                  <a:pt x="3505946" y="113522"/>
                </a:lnTo>
                <a:lnTo>
                  <a:pt x="3521186" y="156194"/>
                </a:lnTo>
                <a:lnTo>
                  <a:pt x="3526536" y="202691"/>
                </a:lnTo>
                <a:lnTo>
                  <a:pt x="3526536" y="4319041"/>
                </a:lnTo>
                <a:lnTo>
                  <a:pt x="3521186" y="4365509"/>
                </a:lnTo>
                <a:lnTo>
                  <a:pt x="3505946" y="4408167"/>
                </a:lnTo>
                <a:lnTo>
                  <a:pt x="3482028" y="4445797"/>
                </a:lnTo>
                <a:lnTo>
                  <a:pt x="3450647" y="4477182"/>
                </a:lnTo>
                <a:lnTo>
                  <a:pt x="3413013" y="4501107"/>
                </a:lnTo>
                <a:lnTo>
                  <a:pt x="3370341" y="4516355"/>
                </a:lnTo>
                <a:lnTo>
                  <a:pt x="3323844" y="4521708"/>
                </a:lnTo>
                <a:lnTo>
                  <a:pt x="202692" y="4521708"/>
                </a:lnTo>
                <a:lnTo>
                  <a:pt x="156194" y="4516355"/>
                </a:lnTo>
                <a:lnTo>
                  <a:pt x="113522" y="4501107"/>
                </a:lnTo>
                <a:lnTo>
                  <a:pt x="75888" y="4477182"/>
                </a:lnTo>
                <a:lnTo>
                  <a:pt x="44507" y="4445797"/>
                </a:lnTo>
                <a:lnTo>
                  <a:pt x="20589" y="4408167"/>
                </a:lnTo>
                <a:lnTo>
                  <a:pt x="5349" y="4365509"/>
                </a:lnTo>
                <a:lnTo>
                  <a:pt x="0" y="4319041"/>
                </a:lnTo>
                <a:lnTo>
                  <a:pt x="0" y="202691"/>
                </a:lnTo>
                <a:close/>
              </a:path>
            </a:pathLst>
          </a:custGeom>
          <a:ln w="12700">
            <a:solidFill>
              <a:srgbClr val="2760C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8092440" y="2007107"/>
            <a:ext cx="3526790" cy="4521835"/>
          </a:xfrm>
          <a:custGeom>
            <a:avLst/>
            <a:gdLst/>
            <a:ahLst/>
            <a:cxnLst/>
            <a:rect l="l" t="t" r="r" b="b"/>
            <a:pathLst>
              <a:path w="3526790" h="4521834">
                <a:moveTo>
                  <a:pt x="0" y="202691"/>
                </a:moveTo>
                <a:lnTo>
                  <a:pt x="5349" y="156194"/>
                </a:lnTo>
                <a:lnTo>
                  <a:pt x="20589" y="113522"/>
                </a:lnTo>
                <a:lnTo>
                  <a:pt x="44507" y="75888"/>
                </a:lnTo>
                <a:lnTo>
                  <a:pt x="75888" y="44507"/>
                </a:lnTo>
                <a:lnTo>
                  <a:pt x="113522" y="20589"/>
                </a:lnTo>
                <a:lnTo>
                  <a:pt x="156194" y="5349"/>
                </a:lnTo>
                <a:lnTo>
                  <a:pt x="202691" y="0"/>
                </a:lnTo>
                <a:lnTo>
                  <a:pt x="3323843" y="0"/>
                </a:lnTo>
                <a:lnTo>
                  <a:pt x="3370341" y="5349"/>
                </a:lnTo>
                <a:lnTo>
                  <a:pt x="3413013" y="20589"/>
                </a:lnTo>
                <a:lnTo>
                  <a:pt x="3450647" y="44507"/>
                </a:lnTo>
                <a:lnTo>
                  <a:pt x="3482028" y="75888"/>
                </a:lnTo>
                <a:lnTo>
                  <a:pt x="3505946" y="113522"/>
                </a:lnTo>
                <a:lnTo>
                  <a:pt x="3521186" y="156194"/>
                </a:lnTo>
                <a:lnTo>
                  <a:pt x="3526535" y="202691"/>
                </a:lnTo>
                <a:lnTo>
                  <a:pt x="3526535" y="4319041"/>
                </a:lnTo>
                <a:lnTo>
                  <a:pt x="3521186" y="4365509"/>
                </a:lnTo>
                <a:lnTo>
                  <a:pt x="3505946" y="4408167"/>
                </a:lnTo>
                <a:lnTo>
                  <a:pt x="3482028" y="4445797"/>
                </a:lnTo>
                <a:lnTo>
                  <a:pt x="3450647" y="4477182"/>
                </a:lnTo>
                <a:lnTo>
                  <a:pt x="3413013" y="4501107"/>
                </a:lnTo>
                <a:lnTo>
                  <a:pt x="3370341" y="4516355"/>
                </a:lnTo>
                <a:lnTo>
                  <a:pt x="3323843" y="4521708"/>
                </a:lnTo>
                <a:lnTo>
                  <a:pt x="202691" y="4521708"/>
                </a:lnTo>
                <a:lnTo>
                  <a:pt x="156194" y="4516355"/>
                </a:lnTo>
                <a:lnTo>
                  <a:pt x="113522" y="4501107"/>
                </a:lnTo>
                <a:lnTo>
                  <a:pt x="75888" y="4477182"/>
                </a:lnTo>
                <a:lnTo>
                  <a:pt x="44507" y="4445797"/>
                </a:lnTo>
                <a:lnTo>
                  <a:pt x="20589" y="4408167"/>
                </a:lnTo>
                <a:lnTo>
                  <a:pt x="5349" y="4365509"/>
                </a:lnTo>
                <a:lnTo>
                  <a:pt x="0" y="4319041"/>
                </a:lnTo>
                <a:lnTo>
                  <a:pt x="0" y="202691"/>
                </a:lnTo>
                <a:close/>
              </a:path>
            </a:pathLst>
          </a:custGeom>
          <a:ln w="12700">
            <a:solidFill>
              <a:srgbClr val="2760C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8B58E78C-4414-3603-35CC-AD6C0367C43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4140" y="6116850"/>
            <a:ext cx="1971216" cy="450662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1535156" y="313943"/>
            <a:ext cx="345948" cy="31546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384158" y="4118228"/>
            <a:ext cx="60960" cy="60960"/>
          </a:xfrm>
          <a:custGeom>
            <a:avLst/>
            <a:gdLst/>
            <a:ahLst/>
            <a:cxnLst/>
            <a:rect l="l" t="t" r="r" b="b"/>
            <a:pathLst>
              <a:path w="60959" h="60960">
                <a:moveTo>
                  <a:pt x="54483" y="0"/>
                </a:moveTo>
                <a:lnTo>
                  <a:pt x="6476" y="0"/>
                </a:lnTo>
                <a:lnTo>
                  <a:pt x="0" y="6477"/>
                </a:lnTo>
                <a:lnTo>
                  <a:pt x="0" y="54483"/>
                </a:lnTo>
                <a:lnTo>
                  <a:pt x="6476" y="60833"/>
                </a:lnTo>
                <a:lnTo>
                  <a:pt x="54483" y="60833"/>
                </a:lnTo>
                <a:lnTo>
                  <a:pt x="60833" y="54483"/>
                </a:lnTo>
                <a:lnTo>
                  <a:pt x="60833" y="6477"/>
                </a:lnTo>
                <a:close/>
              </a:path>
            </a:pathLst>
          </a:custGeom>
          <a:solidFill>
            <a:srgbClr val="275E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384158" y="4339209"/>
            <a:ext cx="60960" cy="60960"/>
          </a:xfrm>
          <a:custGeom>
            <a:avLst/>
            <a:gdLst/>
            <a:ahLst/>
            <a:cxnLst/>
            <a:rect l="l" t="t" r="r" b="b"/>
            <a:pathLst>
              <a:path w="60959" h="60960">
                <a:moveTo>
                  <a:pt x="54483" y="0"/>
                </a:moveTo>
                <a:lnTo>
                  <a:pt x="6476" y="0"/>
                </a:lnTo>
                <a:lnTo>
                  <a:pt x="0" y="6477"/>
                </a:lnTo>
                <a:lnTo>
                  <a:pt x="0" y="54483"/>
                </a:lnTo>
                <a:lnTo>
                  <a:pt x="6476" y="60833"/>
                </a:lnTo>
                <a:lnTo>
                  <a:pt x="54483" y="60833"/>
                </a:lnTo>
                <a:lnTo>
                  <a:pt x="60833" y="54483"/>
                </a:lnTo>
                <a:lnTo>
                  <a:pt x="60833" y="6477"/>
                </a:lnTo>
                <a:close/>
              </a:path>
            </a:pathLst>
          </a:custGeom>
          <a:solidFill>
            <a:srgbClr val="275E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384158" y="4560189"/>
            <a:ext cx="60960" cy="60960"/>
          </a:xfrm>
          <a:custGeom>
            <a:avLst/>
            <a:gdLst/>
            <a:ahLst/>
            <a:cxnLst/>
            <a:rect l="l" t="t" r="r" b="b"/>
            <a:pathLst>
              <a:path w="60959" h="60960">
                <a:moveTo>
                  <a:pt x="54483" y="0"/>
                </a:moveTo>
                <a:lnTo>
                  <a:pt x="6476" y="0"/>
                </a:lnTo>
                <a:lnTo>
                  <a:pt x="0" y="6477"/>
                </a:lnTo>
                <a:lnTo>
                  <a:pt x="0" y="54483"/>
                </a:lnTo>
                <a:lnTo>
                  <a:pt x="6476" y="60833"/>
                </a:lnTo>
                <a:lnTo>
                  <a:pt x="54483" y="60833"/>
                </a:lnTo>
                <a:lnTo>
                  <a:pt x="60833" y="54483"/>
                </a:lnTo>
                <a:lnTo>
                  <a:pt x="60833" y="6477"/>
                </a:lnTo>
                <a:close/>
              </a:path>
            </a:pathLst>
          </a:custGeom>
          <a:solidFill>
            <a:srgbClr val="275E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384158" y="4781169"/>
            <a:ext cx="60960" cy="60960"/>
          </a:xfrm>
          <a:custGeom>
            <a:avLst/>
            <a:gdLst/>
            <a:ahLst/>
            <a:cxnLst/>
            <a:rect l="l" t="t" r="r" b="b"/>
            <a:pathLst>
              <a:path w="60959" h="60960">
                <a:moveTo>
                  <a:pt x="54483" y="0"/>
                </a:moveTo>
                <a:lnTo>
                  <a:pt x="6476" y="0"/>
                </a:lnTo>
                <a:lnTo>
                  <a:pt x="0" y="6476"/>
                </a:lnTo>
                <a:lnTo>
                  <a:pt x="0" y="54482"/>
                </a:lnTo>
                <a:lnTo>
                  <a:pt x="6476" y="60832"/>
                </a:lnTo>
                <a:lnTo>
                  <a:pt x="54483" y="60832"/>
                </a:lnTo>
                <a:lnTo>
                  <a:pt x="60833" y="54482"/>
                </a:lnTo>
                <a:lnTo>
                  <a:pt x="60833" y="6476"/>
                </a:lnTo>
                <a:close/>
              </a:path>
            </a:pathLst>
          </a:custGeom>
          <a:solidFill>
            <a:srgbClr val="275E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384158" y="5002148"/>
            <a:ext cx="60960" cy="60960"/>
          </a:xfrm>
          <a:custGeom>
            <a:avLst/>
            <a:gdLst/>
            <a:ahLst/>
            <a:cxnLst/>
            <a:rect l="l" t="t" r="r" b="b"/>
            <a:pathLst>
              <a:path w="60959" h="60960">
                <a:moveTo>
                  <a:pt x="54483" y="0"/>
                </a:moveTo>
                <a:lnTo>
                  <a:pt x="6476" y="0"/>
                </a:lnTo>
                <a:lnTo>
                  <a:pt x="0" y="6476"/>
                </a:lnTo>
                <a:lnTo>
                  <a:pt x="0" y="54482"/>
                </a:lnTo>
                <a:lnTo>
                  <a:pt x="6476" y="60832"/>
                </a:lnTo>
                <a:lnTo>
                  <a:pt x="54483" y="60832"/>
                </a:lnTo>
                <a:lnTo>
                  <a:pt x="60833" y="54482"/>
                </a:lnTo>
                <a:lnTo>
                  <a:pt x="60833" y="6476"/>
                </a:lnTo>
                <a:close/>
              </a:path>
            </a:pathLst>
          </a:custGeom>
          <a:solidFill>
            <a:srgbClr val="275E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8384158" y="5406009"/>
            <a:ext cx="60960" cy="60960"/>
          </a:xfrm>
          <a:custGeom>
            <a:avLst/>
            <a:gdLst/>
            <a:ahLst/>
            <a:cxnLst/>
            <a:rect l="l" t="t" r="r" b="b"/>
            <a:pathLst>
              <a:path w="60959" h="60960">
                <a:moveTo>
                  <a:pt x="54483" y="0"/>
                </a:moveTo>
                <a:lnTo>
                  <a:pt x="6476" y="0"/>
                </a:lnTo>
                <a:lnTo>
                  <a:pt x="0" y="6476"/>
                </a:lnTo>
                <a:lnTo>
                  <a:pt x="0" y="54482"/>
                </a:lnTo>
                <a:lnTo>
                  <a:pt x="6476" y="60832"/>
                </a:lnTo>
                <a:lnTo>
                  <a:pt x="54483" y="60832"/>
                </a:lnTo>
                <a:lnTo>
                  <a:pt x="60833" y="54482"/>
                </a:lnTo>
                <a:lnTo>
                  <a:pt x="60833" y="6476"/>
                </a:lnTo>
                <a:close/>
              </a:path>
            </a:pathLst>
          </a:custGeom>
          <a:solidFill>
            <a:srgbClr val="275E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384158" y="5627052"/>
            <a:ext cx="60960" cy="60960"/>
          </a:xfrm>
          <a:custGeom>
            <a:avLst/>
            <a:gdLst/>
            <a:ahLst/>
            <a:cxnLst/>
            <a:rect l="l" t="t" r="r" b="b"/>
            <a:pathLst>
              <a:path w="60959" h="60960">
                <a:moveTo>
                  <a:pt x="54483" y="0"/>
                </a:moveTo>
                <a:lnTo>
                  <a:pt x="6476" y="0"/>
                </a:lnTo>
                <a:lnTo>
                  <a:pt x="0" y="6362"/>
                </a:lnTo>
                <a:lnTo>
                  <a:pt x="0" y="54381"/>
                </a:lnTo>
                <a:lnTo>
                  <a:pt x="6476" y="60756"/>
                </a:lnTo>
                <a:lnTo>
                  <a:pt x="54483" y="60756"/>
                </a:lnTo>
                <a:lnTo>
                  <a:pt x="60833" y="54381"/>
                </a:lnTo>
                <a:lnTo>
                  <a:pt x="60833" y="6362"/>
                </a:lnTo>
                <a:close/>
              </a:path>
            </a:pathLst>
          </a:custGeom>
          <a:solidFill>
            <a:srgbClr val="275E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8549131" y="3982592"/>
            <a:ext cx="2603401" cy="2129750"/>
          </a:xfrm>
          <a:prstGeom prst="rect">
            <a:avLst/>
          </a:prstGeom>
        </p:spPr>
        <p:txBody>
          <a:bodyPr vert="horz" wrap="square" lIns="0" tIns="508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0"/>
              </a:spcBef>
            </a:pPr>
            <a:r>
              <a:rPr sz="1200" b="1" spc="3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2.4/5 </a:t>
            </a:r>
            <a:r>
              <a:rPr sz="1200" b="1" spc="-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ГГц</a:t>
            </a:r>
            <a:r>
              <a:rPr sz="1200" b="1" spc="-9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200" b="1" spc="1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802.11ax</a:t>
            </a:r>
            <a:endParaRPr sz="12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1200" b="1" spc="4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MU-MIMO</a:t>
            </a:r>
            <a:r>
              <a:rPr sz="1200" b="1" spc="-4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200" b="1" spc="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2×2</a:t>
            </a:r>
            <a:endParaRPr sz="12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marL="12700" marR="5080">
              <a:lnSpc>
                <a:spcPct val="120900"/>
              </a:lnSpc>
            </a:pPr>
            <a:r>
              <a:rPr sz="1200" b="1" spc="-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Бесшовный </a:t>
            </a:r>
            <a:r>
              <a:rPr sz="1200" b="1" spc="2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роуминг </a:t>
            </a:r>
            <a:r>
              <a:rPr sz="1200" b="1" spc="3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802.11r/k/v  </a:t>
            </a:r>
            <a:r>
              <a:rPr sz="1200" b="1" spc="2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 </a:t>
            </a:r>
            <a:r>
              <a:rPr sz="1200" b="1" spc="1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порт </a:t>
            </a:r>
            <a:r>
              <a:rPr sz="1200" b="1" spc="2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Ethernet </a:t>
            </a:r>
            <a:r>
              <a:rPr sz="1200" b="1" spc="-1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2.5G, </a:t>
            </a:r>
            <a:r>
              <a:rPr sz="1200" b="1" spc="-6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2×SFP </a:t>
            </a:r>
            <a:r>
              <a:rPr sz="1200" b="1" spc="-2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(1G)  </a:t>
            </a:r>
            <a:r>
              <a:rPr sz="1200" b="1" spc="-7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PoE </a:t>
            </a:r>
            <a:r>
              <a:rPr sz="1200" b="1" spc="1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48 </a:t>
            </a:r>
            <a:r>
              <a:rPr sz="1200" b="1" spc="2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В/56 </a:t>
            </a:r>
            <a:r>
              <a:rPr sz="1200" b="1" spc="-8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В (IEEE</a:t>
            </a:r>
            <a:r>
              <a:rPr sz="1200" b="1" spc="-6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200" b="1" spc="1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802.3af-2003),</a:t>
            </a:r>
            <a:endParaRPr sz="12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marL="12700">
              <a:lnSpc>
                <a:spcPct val="100000"/>
              </a:lnSpc>
            </a:pPr>
            <a:r>
              <a:rPr sz="1200" b="1" spc="1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от </a:t>
            </a:r>
            <a:r>
              <a:rPr sz="1200" b="1" spc="3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источника</a:t>
            </a:r>
            <a:r>
              <a:rPr sz="1200" b="1" spc="-5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200" b="1" spc="-1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12В</a:t>
            </a:r>
            <a:endParaRPr sz="12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1200" b="1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До </a:t>
            </a:r>
            <a:r>
              <a:rPr sz="1200" b="1" spc="1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50</a:t>
            </a:r>
            <a:r>
              <a:rPr sz="1200" b="1" spc="-4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200" b="1" spc="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пользователей</a:t>
            </a:r>
            <a:endParaRPr sz="12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marL="12700" marR="29209">
              <a:lnSpc>
                <a:spcPct val="100000"/>
              </a:lnSpc>
              <a:spcBef>
                <a:spcPts val="295"/>
              </a:spcBef>
            </a:pPr>
            <a:r>
              <a:rPr sz="1200" b="1" spc="2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Централизованное</a:t>
            </a:r>
            <a:r>
              <a:rPr sz="1200" b="1" spc="-8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200" b="1" spc="1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управление  </a:t>
            </a:r>
            <a:r>
              <a:rPr sz="1200" b="1" spc="7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и </a:t>
            </a:r>
            <a:r>
              <a:rPr sz="1200" b="1" spc="3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мониторинг </a:t>
            </a:r>
            <a:r>
              <a:rPr sz="1200" b="1" spc="1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сети </a:t>
            </a:r>
            <a:r>
              <a:rPr sz="1200" b="1" spc="-7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 </a:t>
            </a:r>
            <a:r>
              <a:rPr sz="1200" b="1" spc="2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помощью  </a:t>
            </a:r>
            <a:r>
              <a:rPr sz="1200" b="1" spc="-3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SoftWLC</a:t>
            </a:r>
            <a:r>
              <a:rPr sz="1200" b="1" spc="-22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200" b="1" spc="13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/</a:t>
            </a:r>
            <a:r>
              <a:rPr sz="1200" b="1" spc="-21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200" b="1" spc="-7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WLC</a:t>
            </a:r>
            <a:endParaRPr sz="12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369300" y="2239142"/>
            <a:ext cx="740410" cy="550545"/>
          </a:xfrm>
          <a:prstGeom prst="rect">
            <a:avLst/>
          </a:prstGeom>
        </p:spPr>
        <p:txBody>
          <a:bodyPr vert="horz" wrap="square" lIns="0" tIns="685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40"/>
              </a:spcBef>
            </a:pPr>
            <a:r>
              <a:rPr sz="1600" b="1" spc="105" dirty="0">
                <a:solidFill>
                  <a:srgbClr val="FFFFFF"/>
                </a:solidFill>
                <a:latin typeface="Arial"/>
                <a:cs typeface="Arial"/>
              </a:rPr>
              <a:t>Mi</a:t>
            </a:r>
            <a:r>
              <a:rPr sz="1600" b="1" spc="12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600" b="1" spc="45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600" b="1" spc="75" dirty="0">
                <a:solidFill>
                  <a:srgbClr val="FFFFFF"/>
                </a:solidFill>
                <a:latin typeface="Arial"/>
                <a:cs typeface="Arial"/>
              </a:rPr>
              <a:t>le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30"/>
              </a:spcBef>
            </a:pPr>
            <a:r>
              <a:rPr sz="1200" b="1" spc="-15" dirty="0">
                <a:solidFill>
                  <a:srgbClr val="FFFFFF"/>
                </a:solidFill>
                <a:latin typeface="Arial"/>
                <a:cs typeface="Arial"/>
              </a:rPr>
              <a:t>WOP-30LI</a:t>
            </a:r>
            <a:endParaRPr sz="1200"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5942710" y="0"/>
            <a:ext cx="1181735" cy="66151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42493" y="960500"/>
            <a:ext cx="60960" cy="71120"/>
          </a:xfrm>
          <a:custGeom>
            <a:avLst/>
            <a:gdLst/>
            <a:ahLst/>
            <a:cxnLst/>
            <a:rect l="l" t="t" r="r" b="b"/>
            <a:pathLst>
              <a:path w="60960" h="71119">
                <a:moveTo>
                  <a:pt x="54381" y="0"/>
                </a:moveTo>
                <a:lnTo>
                  <a:pt x="6375" y="0"/>
                </a:lnTo>
                <a:lnTo>
                  <a:pt x="0" y="7493"/>
                </a:lnTo>
                <a:lnTo>
                  <a:pt x="0" y="63500"/>
                </a:lnTo>
                <a:lnTo>
                  <a:pt x="6375" y="70865"/>
                </a:lnTo>
                <a:lnTo>
                  <a:pt x="54381" y="70865"/>
                </a:lnTo>
                <a:lnTo>
                  <a:pt x="60756" y="63500"/>
                </a:lnTo>
                <a:lnTo>
                  <a:pt x="60756" y="7493"/>
                </a:lnTo>
                <a:close/>
              </a:path>
            </a:pathLst>
          </a:custGeom>
          <a:solidFill>
            <a:srgbClr val="275E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42493" y="1250061"/>
            <a:ext cx="60960" cy="71120"/>
          </a:xfrm>
          <a:custGeom>
            <a:avLst/>
            <a:gdLst/>
            <a:ahLst/>
            <a:cxnLst/>
            <a:rect l="l" t="t" r="r" b="b"/>
            <a:pathLst>
              <a:path w="60960" h="71119">
                <a:moveTo>
                  <a:pt x="54381" y="0"/>
                </a:moveTo>
                <a:lnTo>
                  <a:pt x="6375" y="0"/>
                </a:lnTo>
                <a:lnTo>
                  <a:pt x="0" y="7492"/>
                </a:lnTo>
                <a:lnTo>
                  <a:pt x="0" y="63500"/>
                </a:lnTo>
                <a:lnTo>
                  <a:pt x="6375" y="70865"/>
                </a:lnTo>
                <a:lnTo>
                  <a:pt x="54381" y="70865"/>
                </a:lnTo>
                <a:lnTo>
                  <a:pt x="60756" y="63500"/>
                </a:lnTo>
                <a:lnTo>
                  <a:pt x="60756" y="7492"/>
                </a:lnTo>
                <a:close/>
              </a:path>
            </a:pathLst>
          </a:custGeom>
          <a:solidFill>
            <a:srgbClr val="275E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613054" y="771499"/>
            <a:ext cx="7607668" cy="597599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00"/>
              </a:spcBef>
            </a:pPr>
            <a:r>
              <a:rPr sz="1400" b="1" spc="30" dirty="0">
                <a:solidFill>
                  <a:srgbClr val="FFFFF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Увеличение </a:t>
            </a:r>
            <a:r>
              <a:rPr sz="1400" b="1" spc="20" dirty="0">
                <a:solidFill>
                  <a:srgbClr val="FFFFF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пропускной </a:t>
            </a:r>
            <a:r>
              <a:rPr sz="1400" b="1" spc="-10" dirty="0">
                <a:solidFill>
                  <a:srgbClr val="FFFFF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способности </a:t>
            </a:r>
            <a:r>
              <a:rPr sz="1400" b="1" spc="5" dirty="0">
                <a:solidFill>
                  <a:srgbClr val="FFFFF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беспроводной</a:t>
            </a:r>
            <a:r>
              <a:rPr sz="1400" b="1" spc="-150" dirty="0">
                <a:solidFill>
                  <a:srgbClr val="FFFFF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sz="1400" b="1" spc="10" dirty="0">
                <a:solidFill>
                  <a:srgbClr val="FFFFF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сети</a:t>
            </a:r>
            <a:endParaRPr sz="14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sz="1400" b="1" spc="45" dirty="0">
                <a:solidFill>
                  <a:srgbClr val="FFFFF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Применение </a:t>
            </a:r>
            <a:r>
              <a:rPr sz="1400" b="1" spc="-20" dirty="0">
                <a:solidFill>
                  <a:srgbClr val="FFFFF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в </a:t>
            </a:r>
            <a:r>
              <a:rPr sz="1400" b="1" spc="15" dirty="0">
                <a:solidFill>
                  <a:srgbClr val="FFFFF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высоконагруженных </a:t>
            </a:r>
            <a:r>
              <a:rPr sz="1400" b="1" spc="-15" dirty="0">
                <a:solidFill>
                  <a:srgbClr val="FFFFF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сетях </a:t>
            </a:r>
            <a:r>
              <a:rPr sz="1400" b="1" spc="-85" dirty="0">
                <a:solidFill>
                  <a:srgbClr val="FFFFF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с </a:t>
            </a:r>
            <a:r>
              <a:rPr sz="1400" b="1" spc="10" dirty="0">
                <a:solidFill>
                  <a:srgbClr val="FFFFF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высоким </a:t>
            </a:r>
            <a:r>
              <a:rPr sz="1400" b="1" spc="-5" dirty="0">
                <a:solidFill>
                  <a:srgbClr val="FFFFF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классом</a:t>
            </a:r>
            <a:r>
              <a:rPr sz="1400" b="1" spc="-130" dirty="0">
                <a:solidFill>
                  <a:srgbClr val="FFFFF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sz="1400" b="1" spc="15" dirty="0">
                <a:solidFill>
                  <a:srgbClr val="FFFFF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обслуживания</a:t>
            </a:r>
            <a:endParaRPr sz="14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xfrm>
            <a:off x="294538" y="192554"/>
            <a:ext cx="3718169" cy="5206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300" spc="65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Wi-Fi </a:t>
            </a:r>
            <a:r>
              <a:rPr sz="3300" spc="-25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6:</a:t>
            </a:r>
            <a:r>
              <a:rPr sz="3300" spc="-245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sz="3300" spc="165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Outdoor</a:t>
            </a:r>
            <a:endParaRPr sz="3300" dirty="0">
              <a:solidFill>
                <a:schemeClr val="bg1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875334" y="4118228"/>
            <a:ext cx="60960" cy="60960"/>
          </a:xfrm>
          <a:custGeom>
            <a:avLst/>
            <a:gdLst/>
            <a:ahLst/>
            <a:cxnLst/>
            <a:rect l="l" t="t" r="r" b="b"/>
            <a:pathLst>
              <a:path w="60959" h="60960">
                <a:moveTo>
                  <a:pt x="54394" y="0"/>
                </a:moveTo>
                <a:lnTo>
                  <a:pt x="6375" y="0"/>
                </a:lnTo>
                <a:lnTo>
                  <a:pt x="0" y="6477"/>
                </a:lnTo>
                <a:lnTo>
                  <a:pt x="0" y="54483"/>
                </a:lnTo>
                <a:lnTo>
                  <a:pt x="6375" y="60833"/>
                </a:lnTo>
                <a:lnTo>
                  <a:pt x="54394" y="60833"/>
                </a:lnTo>
                <a:lnTo>
                  <a:pt x="60769" y="54483"/>
                </a:lnTo>
                <a:lnTo>
                  <a:pt x="60769" y="6477"/>
                </a:lnTo>
                <a:close/>
              </a:path>
            </a:pathLst>
          </a:custGeom>
          <a:solidFill>
            <a:srgbClr val="275E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875334" y="4339209"/>
            <a:ext cx="60960" cy="60960"/>
          </a:xfrm>
          <a:custGeom>
            <a:avLst/>
            <a:gdLst/>
            <a:ahLst/>
            <a:cxnLst/>
            <a:rect l="l" t="t" r="r" b="b"/>
            <a:pathLst>
              <a:path w="60959" h="60960">
                <a:moveTo>
                  <a:pt x="54394" y="0"/>
                </a:moveTo>
                <a:lnTo>
                  <a:pt x="6375" y="0"/>
                </a:lnTo>
                <a:lnTo>
                  <a:pt x="0" y="6477"/>
                </a:lnTo>
                <a:lnTo>
                  <a:pt x="0" y="54483"/>
                </a:lnTo>
                <a:lnTo>
                  <a:pt x="6375" y="60833"/>
                </a:lnTo>
                <a:lnTo>
                  <a:pt x="54394" y="60833"/>
                </a:lnTo>
                <a:lnTo>
                  <a:pt x="60769" y="54483"/>
                </a:lnTo>
                <a:lnTo>
                  <a:pt x="60769" y="6477"/>
                </a:lnTo>
                <a:close/>
              </a:path>
            </a:pathLst>
          </a:custGeom>
          <a:solidFill>
            <a:srgbClr val="275E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875334" y="4560189"/>
            <a:ext cx="60960" cy="60960"/>
          </a:xfrm>
          <a:custGeom>
            <a:avLst/>
            <a:gdLst/>
            <a:ahLst/>
            <a:cxnLst/>
            <a:rect l="l" t="t" r="r" b="b"/>
            <a:pathLst>
              <a:path w="60959" h="60960">
                <a:moveTo>
                  <a:pt x="54394" y="0"/>
                </a:moveTo>
                <a:lnTo>
                  <a:pt x="6375" y="0"/>
                </a:lnTo>
                <a:lnTo>
                  <a:pt x="0" y="6477"/>
                </a:lnTo>
                <a:lnTo>
                  <a:pt x="0" y="54483"/>
                </a:lnTo>
                <a:lnTo>
                  <a:pt x="6375" y="60833"/>
                </a:lnTo>
                <a:lnTo>
                  <a:pt x="54394" y="60833"/>
                </a:lnTo>
                <a:lnTo>
                  <a:pt x="60769" y="54483"/>
                </a:lnTo>
                <a:lnTo>
                  <a:pt x="60769" y="6477"/>
                </a:lnTo>
                <a:close/>
              </a:path>
            </a:pathLst>
          </a:custGeom>
          <a:solidFill>
            <a:srgbClr val="275E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875334" y="4781169"/>
            <a:ext cx="60960" cy="60960"/>
          </a:xfrm>
          <a:custGeom>
            <a:avLst/>
            <a:gdLst/>
            <a:ahLst/>
            <a:cxnLst/>
            <a:rect l="l" t="t" r="r" b="b"/>
            <a:pathLst>
              <a:path w="60959" h="60960">
                <a:moveTo>
                  <a:pt x="54394" y="0"/>
                </a:moveTo>
                <a:lnTo>
                  <a:pt x="6375" y="0"/>
                </a:lnTo>
                <a:lnTo>
                  <a:pt x="0" y="6476"/>
                </a:lnTo>
                <a:lnTo>
                  <a:pt x="0" y="54482"/>
                </a:lnTo>
                <a:lnTo>
                  <a:pt x="6375" y="60832"/>
                </a:lnTo>
                <a:lnTo>
                  <a:pt x="54394" y="60832"/>
                </a:lnTo>
                <a:lnTo>
                  <a:pt x="60769" y="54482"/>
                </a:lnTo>
                <a:lnTo>
                  <a:pt x="60769" y="6476"/>
                </a:lnTo>
                <a:close/>
              </a:path>
            </a:pathLst>
          </a:custGeom>
          <a:solidFill>
            <a:srgbClr val="275E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875334" y="5002148"/>
            <a:ext cx="60960" cy="60960"/>
          </a:xfrm>
          <a:custGeom>
            <a:avLst/>
            <a:gdLst/>
            <a:ahLst/>
            <a:cxnLst/>
            <a:rect l="l" t="t" r="r" b="b"/>
            <a:pathLst>
              <a:path w="60959" h="60960">
                <a:moveTo>
                  <a:pt x="54394" y="0"/>
                </a:moveTo>
                <a:lnTo>
                  <a:pt x="6375" y="0"/>
                </a:lnTo>
                <a:lnTo>
                  <a:pt x="0" y="6476"/>
                </a:lnTo>
                <a:lnTo>
                  <a:pt x="0" y="54482"/>
                </a:lnTo>
                <a:lnTo>
                  <a:pt x="6375" y="60832"/>
                </a:lnTo>
                <a:lnTo>
                  <a:pt x="54394" y="60832"/>
                </a:lnTo>
                <a:lnTo>
                  <a:pt x="60769" y="54482"/>
                </a:lnTo>
                <a:lnTo>
                  <a:pt x="60769" y="6476"/>
                </a:lnTo>
                <a:close/>
              </a:path>
            </a:pathLst>
          </a:custGeom>
          <a:solidFill>
            <a:srgbClr val="275E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875334" y="5223128"/>
            <a:ext cx="60960" cy="60960"/>
          </a:xfrm>
          <a:custGeom>
            <a:avLst/>
            <a:gdLst/>
            <a:ahLst/>
            <a:cxnLst/>
            <a:rect l="l" t="t" r="r" b="b"/>
            <a:pathLst>
              <a:path w="60959" h="60960">
                <a:moveTo>
                  <a:pt x="54394" y="0"/>
                </a:moveTo>
                <a:lnTo>
                  <a:pt x="6375" y="0"/>
                </a:lnTo>
                <a:lnTo>
                  <a:pt x="0" y="6477"/>
                </a:lnTo>
                <a:lnTo>
                  <a:pt x="0" y="54483"/>
                </a:lnTo>
                <a:lnTo>
                  <a:pt x="6375" y="60833"/>
                </a:lnTo>
                <a:lnTo>
                  <a:pt x="54394" y="60833"/>
                </a:lnTo>
                <a:lnTo>
                  <a:pt x="60769" y="54483"/>
                </a:lnTo>
                <a:lnTo>
                  <a:pt x="60769" y="6477"/>
                </a:lnTo>
                <a:close/>
              </a:path>
            </a:pathLst>
          </a:custGeom>
          <a:solidFill>
            <a:srgbClr val="275E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875334" y="5444109"/>
            <a:ext cx="60960" cy="60960"/>
          </a:xfrm>
          <a:custGeom>
            <a:avLst/>
            <a:gdLst/>
            <a:ahLst/>
            <a:cxnLst/>
            <a:rect l="l" t="t" r="r" b="b"/>
            <a:pathLst>
              <a:path w="60959" h="60960">
                <a:moveTo>
                  <a:pt x="54394" y="0"/>
                </a:moveTo>
                <a:lnTo>
                  <a:pt x="6375" y="0"/>
                </a:lnTo>
                <a:lnTo>
                  <a:pt x="0" y="6476"/>
                </a:lnTo>
                <a:lnTo>
                  <a:pt x="0" y="54482"/>
                </a:lnTo>
                <a:lnTo>
                  <a:pt x="6375" y="60832"/>
                </a:lnTo>
                <a:lnTo>
                  <a:pt x="54394" y="60832"/>
                </a:lnTo>
                <a:lnTo>
                  <a:pt x="60769" y="54482"/>
                </a:lnTo>
                <a:lnTo>
                  <a:pt x="60769" y="6476"/>
                </a:lnTo>
                <a:close/>
              </a:path>
            </a:pathLst>
          </a:custGeom>
          <a:solidFill>
            <a:srgbClr val="275E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1039468" y="3982592"/>
            <a:ext cx="2626639" cy="1944122"/>
          </a:xfrm>
          <a:prstGeom prst="rect">
            <a:avLst/>
          </a:prstGeom>
        </p:spPr>
        <p:txBody>
          <a:bodyPr vert="horz" wrap="square" lIns="0" tIns="508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0"/>
              </a:spcBef>
            </a:pPr>
            <a:r>
              <a:rPr sz="1200" b="1" spc="3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2.4/5 </a:t>
            </a:r>
            <a:r>
              <a:rPr sz="1200" b="1" spc="-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ГГц</a:t>
            </a:r>
            <a:r>
              <a:rPr sz="1200" b="1" spc="-9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200" b="1" spc="1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802.11ax</a:t>
            </a:r>
            <a:endParaRPr sz="12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1200" b="1" spc="4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MU-MIMO</a:t>
            </a:r>
            <a:r>
              <a:rPr sz="1200" b="1" spc="-4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200" b="1" spc="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2×2</a:t>
            </a:r>
            <a:endParaRPr sz="12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1200" b="1" spc="-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Бесшовный </a:t>
            </a:r>
            <a:r>
              <a:rPr sz="1200" b="1" spc="2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роуминг</a:t>
            </a:r>
            <a:r>
              <a:rPr sz="1200" b="1" spc="-6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200" b="1" spc="3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802.11r/k/v</a:t>
            </a:r>
            <a:endParaRPr sz="12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1200" b="1" spc="2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 </a:t>
            </a:r>
            <a:r>
              <a:rPr sz="1200" b="1" spc="1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порт </a:t>
            </a:r>
            <a:r>
              <a:rPr sz="1200" b="1" spc="2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Ethernet</a:t>
            </a:r>
            <a:r>
              <a:rPr sz="1200" b="1" spc="-13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200" b="1" spc="-1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2.5G</a:t>
            </a:r>
            <a:endParaRPr sz="12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1200" b="1" spc="-6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PoE+ </a:t>
            </a:r>
            <a:r>
              <a:rPr sz="1200" b="1" spc="1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48 </a:t>
            </a:r>
            <a:r>
              <a:rPr sz="1200" b="1" spc="2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В/54 </a:t>
            </a:r>
            <a:r>
              <a:rPr sz="1200" b="1" spc="-8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В (IEEE</a:t>
            </a:r>
            <a:r>
              <a:rPr sz="1200" b="1" spc="-3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200" b="1" spc="1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802.3at-2009)</a:t>
            </a:r>
            <a:endParaRPr sz="12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1200" b="1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До </a:t>
            </a:r>
            <a:r>
              <a:rPr sz="1200" b="1" spc="1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50</a:t>
            </a:r>
            <a:r>
              <a:rPr sz="1200" b="1" spc="-4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200" b="1" spc="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пользователей</a:t>
            </a:r>
            <a:endParaRPr sz="12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marL="12700" marR="50800">
              <a:lnSpc>
                <a:spcPct val="100000"/>
              </a:lnSpc>
              <a:spcBef>
                <a:spcPts val="300"/>
              </a:spcBef>
            </a:pPr>
            <a:r>
              <a:rPr sz="1200" b="1" spc="2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Централизованное</a:t>
            </a:r>
            <a:r>
              <a:rPr sz="1200" b="1" spc="-8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200" b="1" spc="1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управление  </a:t>
            </a:r>
            <a:r>
              <a:rPr sz="1200" b="1" spc="7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и </a:t>
            </a:r>
            <a:r>
              <a:rPr sz="1200" b="1" spc="3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мониторинг </a:t>
            </a:r>
            <a:r>
              <a:rPr sz="1200" b="1" spc="1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сети </a:t>
            </a:r>
            <a:r>
              <a:rPr sz="1200" b="1" spc="-7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 </a:t>
            </a:r>
            <a:r>
              <a:rPr sz="1200" b="1" spc="2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помощью  </a:t>
            </a:r>
            <a:r>
              <a:rPr sz="1200" b="1" spc="-3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SoftWLC</a:t>
            </a:r>
            <a:r>
              <a:rPr sz="1200" b="1" spc="-229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200" b="1" spc="13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/</a:t>
            </a:r>
            <a:r>
              <a:rPr sz="1200" b="1" spc="-21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200" b="1" spc="-7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WLC</a:t>
            </a:r>
            <a:endParaRPr sz="12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859636" y="2239142"/>
            <a:ext cx="868579" cy="538609"/>
          </a:xfrm>
          <a:prstGeom prst="rect">
            <a:avLst/>
          </a:prstGeom>
        </p:spPr>
        <p:txBody>
          <a:bodyPr vert="horz" wrap="square" lIns="0" tIns="685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40"/>
              </a:spcBef>
            </a:pPr>
            <a:r>
              <a:rPr sz="1600" b="1" spc="105" dirty="0">
                <a:solidFill>
                  <a:srgbClr val="FFFFF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Mi</a:t>
            </a:r>
            <a:r>
              <a:rPr sz="1600" b="1" spc="120" dirty="0">
                <a:solidFill>
                  <a:srgbClr val="FFFFF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d</a:t>
            </a:r>
            <a:r>
              <a:rPr sz="1600" b="1" spc="45" dirty="0">
                <a:solidFill>
                  <a:srgbClr val="FFFFF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d</a:t>
            </a:r>
            <a:r>
              <a:rPr sz="1600" b="1" spc="75" dirty="0">
                <a:solidFill>
                  <a:srgbClr val="FFFFF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le</a:t>
            </a:r>
            <a:endParaRPr sz="16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  <a:p>
            <a:pPr marL="12700">
              <a:lnSpc>
                <a:spcPct val="100000"/>
              </a:lnSpc>
              <a:spcBef>
                <a:spcPts val="330"/>
              </a:spcBef>
            </a:pPr>
            <a:r>
              <a:rPr sz="1200" b="1" spc="-20" dirty="0">
                <a:solidFill>
                  <a:srgbClr val="FFFFF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WOP-30L</a:t>
            </a:r>
            <a:endParaRPr sz="12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4623053" y="4118228"/>
            <a:ext cx="60960" cy="60960"/>
          </a:xfrm>
          <a:custGeom>
            <a:avLst/>
            <a:gdLst/>
            <a:ahLst/>
            <a:cxnLst/>
            <a:rect l="l" t="t" r="r" b="b"/>
            <a:pathLst>
              <a:path w="60960" h="60960">
                <a:moveTo>
                  <a:pt x="54356" y="0"/>
                </a:moveTo>
                <a:lnTo>
                  <a:pt x="6350" y="0"/>
                </a:lnTo>
                <a:lnTo>
                  <a:pt x="0" y="6477"/>
                </a:lnTo>
                <a:lnTo>
                  <a:pt x="0" y="54483"/>
                </a:lnTo>
                <a:lnTo>
                  <a:pt x="6350" y="60833"/>
                </a:lnTo>
                <a:lnTo>
                  <a:pt x="54356" y="60833"/>
                </a:lnTo>
                <a:lnTo>
                  <a:pt x="60706" y="54483"/>
                </a:lnTo>
                <a:lnTo>
                  <a:pt x="60706" y="6477"/>
                </a:lnTo>
                <a:close/>
              </a:path>
            </a:pathLst>
          </a:custGeom>
          <a:solidFill>
            <a:srgbClr val="275E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4623053" y="4339209"/>
            <a:ext cx="60960" cy="60960"/>
          </a:xfrm>
          <a:custGeom>
            <a:avLst/>
            <a:gdLst/>
            <a:ahLst/>
            <a:cxnLst/>
            <a:rect l="l" t="t" r="r" b="b"/>
            <a:pathLst>
              <a:path w="60960" h="60960">
                <a:moveTo>
                  <a:pt x="54356" y="0"/>
                </a:moveTo>
                <a:lnTo>
                  <a:pt x="6350" y="0"/>
                </a:lnTo>
                <a:lnTo>
                  <a:pt x="0" y="6477"/>
                </a:lnTo>
                <a:lnTo>
                  <a:pt x="0" y="54483"/>
                </a:lnTo>
                <a:lnTo>
                  <a:pt x="6350" y="60833"/>
                </a:lnTo>
                <a:lnTo>
                  <a:pt x="54356" y="60833"/>
                </a:lnTo>
                <a:lnTo>
                  <a:pt x="60706" y="54483"/>
                </a:lnTo>
                <a:lnTo>
                  <a:pt x="60706" y="6477"/>
                </a:lnTo>
                <a:close/>
              </a:path>
            </a:pathLst>
          </a:custGeom>
          <a:solidFill>
            <a:srgbClr val="275E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4623053" y="4560189"/>
            <a:ext cx="60960" cy="60960"/>
          </a:xfrm>
          <a:custGeom>
            <a:avLst/>
            <a:gdLst/>
            <a:ahLst/>
            <a:cxnLst/>
            <a:rect l="l" t="t" r="r" b="b"/>
            <a:pathLst>
              <a:path w="60960" h="60960">
                <a:moveTo>
                  <a:pt x="54356" y="0"/>
                </a:moveTo>
                <a:lnTo>
                  <a:pt x="6350" y="0"/>
                </a:lnTo>
                <a:lnTo>
                  <a:pt x="0" y="6477"/>
                </a:lnTo>
                <a:lnTo>
                  <a:pt x="0" y="54483"/>
                </a:lnTo>
                <a:lnTo>
                  <a:pt x="6350" y="60833"/>
                </a:lnTo>
                <a:lnTo>
                  <a:pt x="54356" y="60833"/>
                </a:lnTo>
                <a:lnTo>
                  <a:pt x="60706" y="54483"/>
                </a:lnTo>
                <a:lnTo>
                  <a:pt x="60706" y="6477"/>
                </a:lnTo>
                <a:close/>
              </a:path>
            </a:pathLst>
          </a:custGeom>
          <a:solidFill>
            <a:srgbClr val="275E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4623053" y="4781169"/>
            <a:ext cx="60960" cy="60960"/>
          </a:xfrm>
          <a:custGeom>
            <a:avLst/>
            <a:gdLst/>
            <a:ahLst/>
            <a:cxnLst/>
            <a:rect l="l" t="t" r="r" b="b"/>
            <a:pathLst>
              <a:path w="60960" h="60960">
                <a:moveTo>
                  <a:pt x="54356" y="0"/>
                </a:moveTo>
                <a:lnTo>
                  <a:pt x="6350" y="0"/>
                </a:lnTo>
                <a:lnTo>
                  <a:pt x="0" y="6476"/>
                </a:lnTo>
                <a:lnTo>
                  <a:pt x="0" y="54482"/>
                </a:lnTo>
                <a:lnTo>
                  <a:pt x="6350" y="60832"/>
                </a:lnTo>
                <a:lnTo>
                  <a:pt x="54356" y="60832"/>
                </a:lnTo>
                <a:lnTo>
                  <a:pt x="60706" y="54482"/>
                </a:lnTo>
                <a:lnTo>
                  <a:pt x="60706" y="6476"/>
                </a:lnTo>
                <a:close/>
              </a:path>
            </a:pathLst>
          </a:custGeom>
          <a:solidFill>
            <a:srgbClr val="275E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4623053" y="5185028"/>
            <a:ext cx="60960" cy="60960"/>
          </a:xfrm>
          <a:custGeom>
            <a:avLst/>
            <a:gdLst/>
            <a:ahLst/>
            <a:cxnLst/>
            <a:rect l="l" t="t" r="r" b="b"/>
            <a:pathLst>
              <a:path w="60960" h="60960">
                <a:moveTo>
                  <a:pt x="54356" y="0"/>
                </a:moveTo>
                <a:lnTo>
                  <a:pt x="6350" y="0"/>
                </a:lnTo>
                <a:lnTo>
                  <a:pt x="0" y="6477"/>
                </a:lnTo>
                <a:lnTo>
                  <a:pt x="0" y="54483"/>
                </a:lnTo>
                <a:lnTo>
                  <a:pt x="6350" y="60833"/>
                </a:lnTo>
                <a:lnTo>
                  <a:pt x="54356" y="60833"/>
                </a:lnTo>
                <a:lnTo>
                  <a:pt x="60706" y="54483"/>
                </a:lnTo>
                <a:lnTo>
                  <a:pt x="60706" y="6477"/>
                </a:lnTo>
                <a:close/>
              </a:path>
            </a:pathLst>
          </a:custGeom>
          <a:solidFill>
            <a:srgbClr val="275E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4623053" y="5406009"/>
            <a:ext cx="60960" cy="60960"/>
          </a:xfrm>
          <a:custGeom>
            <a:avLst/>
            <a:gdLst/>
            <a:ahLst/>
            <a:cxnLst/>
            <a:rect l="l" t="t" r="r" b="b"/>
            <a:pathLst>
              <a:path w="60960" h="60960">
                <a:moveTo>
                  <a:pt x="54356" y="0"/>
                </a:moveTo>
                <a:lnTo>
                  <a:pt x="6350" y="0"/>
                </a:lnTo>
                <a:lnTo>
                  <a:pt x="0" y="6476"/>
                </a:lnTo>
                <a:lnTo>
                  <a:pt x="0" y="54482"/>
                </a:lnTo>
                <a:lnTo>
                  <a:pt x="6350" y="60832"/>
                </a:lnTo>
                <a:lnTo>
                  <a:pt x="54356" y="60832"/>
                </a:lnTo>
                <a:lnTo>
                  <a:pt x="60706" y="54482"/>
                </a:lnTo>
                <a:lnTo>
                  <a:pt x="60706" y="6476"/>
                </a:lnTo>
                <a:close/>
              </a:path>
            </a:pathLst>
          </a:custGeom>
          <a:solidFill>
            <a:srgbClr val="275E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4623053" y="5627052"/>
            <a:ext cx="60960" cy="60960"/>
          </a:xfrm>
          <a:custGeom>
            <a:avLst/>
            <a:gdLst/>
            <a:ahLst/>
            <a:cxnLst/>
            <a:rect l="l" t="t" r="r" b="b"/>
            <a:pathLst>
              <a:path w="60960" h="60960">
                <a:moveTo>
                  <a:pt x="54356" y="0"/>
                </a:moveTo>
                <a:lnTo>
                  <a:pt x="6350" y="0"/>
                </a:lnTo>
                <a:lnTo>
                  <a:pt x="0" y="6362"/>
                </a:lnTo>
                <a:lnTo>
                  <a:pt x="0" y="54381"/>
                </a:lnTo>
                <a:lnTo>
                  <a:pt x="6350" y="60756"/>
                </a:lnTo>
                <a:lnTo>
                  <a:pt x="54356" y="60756"/>
                </a:lnTo>
                <a:lnTo>
                  <a:pt x="60706" y="54381"/>
                </a:lnTo>
                <a:lnTo>
                  <a:pt x="60706" y="6362"/>
                </a:lnTo>
                <a:close/>
              </a:path>
            </a:pathLst>
          </a:custGeom>
          <a:solidFill>
            <a:srgbClr val="275E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4623053" y="5848032"/>
            <a:ext cx="60960" cy="60960"/>
          </a:xfrm>
          <a:custGeom>
            <a:avLst/>
            <a:gdLst/>
            <a:ahLst/>
            <a:cxnLst/>
            <a:rect l="l" t="t" r="r" b="b"/>
            <a:pathLst>
              <a:path w="60960" h="60960">
                <a:moveTo>
                  <a:pt x="54356" y="0"/>
                </a:moveTo>
                <a:lnTo>
                  <a:pt x="6350" y="0"/>
                </a:lnTo>
                <a:lnTo>
                  <a:pt x="0" y="6362"/>
                </a:lnTo>
                <a:lnTo>
                  <a:pt x="0" y="54381"/>
                </a:lnTo>
                <a:lnTo>
                  <a:pt x="6350" y="60756"/>
                </a:lnTo>
                <a:lnTo>
                  <a:pt x="54356" y="60756"/>
                </a:lnTo>
                <a:lnTo>
                  <a:pt x="60706" y="54381"/>
                </a:lnTo>
                <a:lnTo>
                  <a:pt x="60706" y="6362"/>
                </a:lnTo>
                <a:close/>
              </a:path>
            </a:pathLst>
          </a:custGeom>
          <a:solidFill>
            <a:srgbClr val="275E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 txBox="1"/>
          <p:nvPr/>
        </p:nvSpPr>
        <p:spPr>
          <a:xfrm>
            <a:off x="4607814" y="2239142"/>
            <a:ext cx="975106" cy="538609"/>
          </a:xfrm>
          <a:prstGeom prst="rect">
            <a:avLst/>
          </a:prstGeom>
        </p:spPr>
        <p:txBody>
          <a:bodyPr vert="horz" wrap="square" lIns="0" tIns="685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40"/>
              </a:spcBef>
            </a:pPr>
            <a:r>
              <a:rPr sz="1600" b="1" spc="90" dirty="0">
                <a:solidFill>
                  <a:srgbClr val="FFFFF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Middle</a:t>
            </a:r>
            <a:endParaRPr sz="16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  <a:p>
            <a:pPr marL="12700">
              <a:lnSpc>
                <a:spcPct val="100000"/>
              </a:lnSpc>
              <a:spcBef>
                <a:spcPts val="330"/>
              </a:spcBef>
            </a:pPr>
            <a:r>
              <a:rPr sz="1200" b="1" dirty="0">
                <a:solidFill>
                  <a:srgbClr val="FFFFF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W</a:t>
            </a:r>
            <a:r>
              <a:rPr sz="1200" b="1" spc="-35" dirty="0">
                <a:solidFill>
                  <a:srgbClr val="FFFFF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OP</a:t>
            </a:r>
            <a:r>
              <a:rPr sz="1200" b="1" spc="-20" dirty="0">
                <a:solidFill>
                  <a:srgbClr val="FFFFF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-</a:t>
            </a:r>
            <a:r>
              <a:rPr sz="1200" b="1" spc="15" dirty="0">
                <a:solidFill>
                  <a:srgbClr val="FFFFF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3</a:t>
            </a:r>
            <a:r>
              <a:rPr sz="1200" b="1" spc="10" dirty="0">
                <a:solidFill>
                  <a:srgbClr val="FFFFF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0</a:t>
            </a:r>
            <a:r>
              <a:rPr sz="1200" b="1" spc="-120" dirty="0">
                <a:solidFill>
                  <a:srgbClr val="FFFFF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LS</a:t>
            </a:r>
            <a:endParaRPr sz="12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5338571" y="2511551"/>
            <a:ext cx="1554479" cy="143256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9406128" y="2351532"/>
            <a:ext cx="979931" cy="174345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580644" y="2007107"/>
            <a:ext cx="3526790" cy="4521835"/>
          </a:xfrm>
          <a:custGeom>
            <a:avLst/>
            <a:gdLst/>
            <a:ahLst/>
            <a:cxnLst/>
            <a:rect l="l" t="t" r="r" b="b"/>
            <a:pathLst>
              <a:path w="3526790" h="4521834">
                <a:moveTo>
                  <a:pt x="0" y="202691"/>
                </a:moveTo>
                <a:lnTo>
                  <a:pt x="5352" y="156194"/>
                </a:lnTo>
                <a:lnTo>
                  <a:pt x="20600" y="113522"/>
                </a:lnTo>
                <a:lnTo>
                  <a:pt x="44525" y="75888"/>
                </a:lnTo>
                <a:lnTo>
                  <a:pt x="75910" y="44507"/>
                </a:lnTo>
                <a:lnTo>
                  <a:pt x="113540" y="20589"/>
                </a:lnTo>
                <a:lnTo>
                  <a:pt x="156198" y="5349"/>
                </a:lnTo>
                <a:lnTo>
                  <a:pt x="202666" y="0"/>
                </a:lnTo>
                <a:lnTo>
                  <a:pt x="3323844" y="0"/>
                </a:lnTo>
                <a:lnTo>
                  <a:pt x="3370341" y="5349"/>
                </a:lnTo>
                <a:lnTo>
                  <a:pt x="3413013" y="20589"/>
                </a:lnTo>
                <a:lnTo>
                  <a:pt x="3450647" y="44507"/>
                </a:lnTo>
                <a:lnTo>
                  <a:pt x="3482028" y="75888"/>
                </a:lnTo>
                <a:lnTo>
                  <a:pt x="3505946" y="113522"/>
                </a:lnTo>
                <a:lnTo>
                  <a:pt x="3521186" y="156194"/>
                </a:lnTo>
                <a:lnTo>
                  <a:pt x="3526535" y="202691"/>
                </a:lnTo>
                <a:lnTo>
                  <a:pt x="3526535" y="4319041"/>
                </a:lnTo>
                <a:lnTo>
                  <a:pt x="3521186" y="4365509"/>
                </a:lnTo>
                <a:lnTo>
                  <a:pt x="3505946" y="4408167"/>
                </a:lnTo>
                <a:lnTo>
                  <a:pt x="3482028" y="4445797"/>
                </a:lnTo>
                <a:lnTo>
                  <a:pt x="3450647" y="4477182"/>
                </a:lnTo>
                <a:lnTo>
                  <a:pt x="3413013" y="4501107"/>
                </a:lnTo>
                <a:lnTo>
                  <a:pt x="3370341" y="4516355"/>
                </a:lnTo>
                <a:lnTo>
                  <a:pt x="3323844" y="4521708"/>
                </a:lnTo>
                <a:lnTo>
                  <a:pt x="202666" y="4521708"/>
                </a:lnTo>
                <a:lnTo>
                  <a:pt x="156198" y="4516355"/>
                </a:lnTo>
                <a:lnTo>
                  <a:pt x="113540" y="4501107"/>
                </a:lnTo>
                <a:lnTo>
                  <a:pt x="75910" y="4477182"/>
                </a:lnTo>
                <a:lnTo>
                  <a:pt x="44525" y="4445797"/>
                </a:lnTo>
                <a:lnTo>
                  <a:pt x="20600" y="4408167"/>
                </a:lnTo>
                <a:lnTo>
                  <a:pt x="5352" y="4365509"/>
                </a:lnTo>
                <a:lnTo>
                  <a:pt x="0" y="4319041"/>
                </a:lnTo>
                <a:lnTo>
                  <a:pt x="0" y="202691"/>
                </a:lnTo>
                <a:close/>
              </a:path>
            </a:pathLst>
          </a:custGeom>
          <a:ln w="12700">
            <a:solidFill>
              <a:srgbClr val="2760C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4334255" y="2007107"/>
            <a:ext cx="3526790" cy="4521835"/>
          </a:xfrm>
          <a:custGeom>
            <a:avLst/>
            <a:gdLst/>
            <a:ahLst/>
            <a:cxnLst/>
            <a:rect l="l" t="t" r="r" b="b"/>
            <a:pathLst>
              <a:path w="3526790" h="4521834">
                <a:moveTo>
                  <a:pt x="0" y="202691"/>
                </a:moveTo>
                <a:lnTo>
                  <a:pt x="5349" y="156194"/>
                </a:lnTo>
                <a:lnTo>
                  <a:pt x="20589" y="113522"/>
                </a:lnTo>
                <a:lnTo>
                  <a:pt x="44507" y="75888"/>
                </a:lnTo>
                <a:lnTo>
                  <a:pt x="75888" y="44507"/>
                </a:lnTo>
                <a:lnTo>
                  <a:pt x="113522" y="20589"/>
                </a:lnTo>
                <a:lnTo>
                  <a:pt x="156194" y="5349"/>
                </a:lnTo>
                <a:lnTo>
                  <a:pt x="202692" y="0"/>
                </a:lnTo>
                <a:lnTo>
                  <a:pt x="3323844" y="0"/>
                </a:lnTo>
                <a:lnTo>
                  <a:pt x="3370341" y="5349"/>
                </a:lnTo>
                <a:lnTo>
                  <a:pt x="3413013" y="20589"/>
                </a:lnTo>
                <a:lnTo>
                  <a:pt x="3450647" y="44507"/>
                </a:lnTo>
                <a:lnTo>
                  <a:pt x="3482028" y="75888"/>
                </a:lnTo>
                <a:lnTo>
                  <a:pt x="3505946" y="113522"/>
                </a:lnTo>
                <a:lnTo>
                  <a:pt x="3521186" y="156194"/>
                </a:lnTo>
                <a:lnTo>
                  <a:pt x="3526536" y="202691"/>
                </a:lnTo>
                <a:lnTo>
                  <a:pt x="3526536" y="4319041"/>
                </a:lnTo>
                <a:lnTo>
                  <a:pt x="3521186" y="4365509"/>
                </a:lnTo>
                <a:lnTo>
                  <a:pt x="3505946" y="4408167"/>
                </a:lnTo>
                <a:lnTo>
                  <a:pt x="3482028" y="4445797"/>
                </a:lnTo>
                <a:lnTo>
                  <a:pt x="3450647" y="4477182"/>
                </a:lnTo>
                <a:lnTo>
                  <a:pt x="3413013" y="4501107"/>
                </a:lnTo>
                <a:lnTo>
                  <a:pt x="3370341" y="4516355"/>
                </a:lnTo>
                <a:lnTo>
                  <a:pt x="3323844" y="4521708"/>
                </a:lnTo>
                <a:lnTo>
                  <a:pt x="202692" y="4521708"/>
                </a:lnTo>
                <a:lnTo>
                  <a:pt x="156194" y="4516355"/>
                </a:lnTo>
                <a:lnTo>
                  <a:pt x="113522" y="4501107"/>
                </a:lnTo>
                <a:lnTo>
                  <a:pt x="75888" y="4477182"/>
                </a:lnTo>
                <a:lnTo>
                  <a:pt x="44507" y="4445797"/>
                </a:lnTo>
                <a:lnTo>
                  <a:pt x="20589" y="4408167"/>
                </a:lnTo>
                <a:lnTo>
                  <a:pt x="5349" y="4365509"/>
                </a:lnTo>
                <a:lnTo>
                  <a:pt x="0" y="4319041"/>
                </a:lnTo>
                <a:lnTo>
                  <a:pt x="0" y="202691"/>
                </a:lnTo>
                <a:close/>
              </a:path>
            </a:pathLst>
          </a:custGeom>
          <a:ln w="12700">
            <a:solidFill>
              <a:srgbClr val="2760C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8092440" y="2007107"/>
            <a:ext cx="3526790" cy="4521835"/>
          </a:xfrm>
          <a:custGeom>
            <a:avLst/>
            <a:gdLst/>
            <a:ahLst/>
            <a:cxnLst/>
            <a:rect l="l" t="t" r="r" b="b"/>
            <a:pathLst>
              <a:path w="3526790" h="4521834">
                <a:moveTo>
                  <a:pt x="0" y="202691"/>
                </a:moveTo>
                <a:lnTo>
                  <a:pt x="5349" y="156194"/>
                </a:lnTo>
                <a:lnTo>
                  <a:pt x="20589" y="113522"/>
                </a:lnTo>
                <a:lnTo>
                  <a:pt x="44507" y="75888"/>
                </a:lnTo>
                <a:lnTo>
                  <a:pt x="75888" y="44507"/>
                </a:lnTo>
                <a:lnTo>
                  <a:pt x="113522" y="20589"/>
                </a:lnTo>
                <a:lnTo>
                  <a:pt x="156194" y="5349"/>
                </a:lnTo>
                <a:lnTo>
                  <a:pt x="202691" y="0"/>
                </a:lnTo>
                <a:lnTo>
                  <a:pt x="3323843" y="0"/>
                </a:lnTo>
                <a:lnTo>
                  <a:pt x="3370341" y="5349"/>
                </a:lnTo>
                <a:lnTo>
                  <a:pt x="3413013" y="20589"/>
                </a:lnTo>
                <a:lnTo>
                  <a:pt x="3450647" y="44507"/>
                </a:lnTo>
                <a:lnTo>
                  <a:pt x="3482028" y="75888"/>
                </a:lnTo>
                <a:lnTo>
                  <a:pt x="3505946" y="113522"/>
                </a:lnTo>
                <a:lnTo>
                  <a:pt x="3521186" y="156194"/>
                </a:lnTo>
                <a:lnTo>
                  <a:pt x="3526535" y="202691"/>
                </a:lnTo>
                <a:lnTo>
                  <a:pt x="3526535" y="4319041"/>
                </a:lnTo>
                <a:lnTo>
                  <a:pt x="3521186" y="4365509"/>
                </a:lnTo>
                <a:lnTo>
                  <a:pt x="3505946" y="4408167"/>
                </a:lnTo>
                <a:lnTo>
                  <a:pt x="3482028" y="4445797"/>
                </a:lnTo>
                <a:lnTo>
                  <a:pt x="3450647" y="4477182"/>
                </a:lnTo>
                <a:lnTo>
                  <a:pt x="3413013" y="4501107"/>
                </a:lnTo>
                <a:lnTo>
                  <a:pt x="3370341" y="4516355"/>
                </a:lnTo>
                <a:lnTo>
                  <a:pt x="3323843" y="4521708"/>
                </a:lnTo>
                <a:lnTo>
                  <a:pt x="202691" y="4521708"/>
                </a:lnTo>
                <a:lnTo>
                  <a:pt x="156194" y="4516355"/>
                </a:lnTo>
                <a:lnTo>
                  <a:pt x="113522" y="4501107"/>
                </a:lnTo>
                <a:lnTo>
                  <a:pt x="75888" y="4477182"/>
                </a:lnTo>
                <a:lnTo>
                  <a:pt x="44507" y="4445797"/>
                </a:lnTo>
                <a:lnTo>
                  <a:pt x="20589" y="4408167"/>
                </a:lnTo>
                <a:lnTo>
                  <a:pt x="5349" y="4365509"/>
                </a:lnTo>
                <a:lnTo>
                  <a:pt x="0" y="4319041"/>
                </a:lnTo>
                <a:lnTo>
                  <a:pt x="0" y="202691"/>
                </a:lnTo>
                <a:close/>
              </a:path>
            </a:pathLst>
          </a:custGeom>
          <a:ln w="12700">
            <a:solidFill>
              <a:srgbClr val="2760C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1728216" y="2200655"/>
            <a:ext cx="1097280" cy="183337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9255252" y="6371844"/>
            <a:ext cx="1201420" cy="256540"/>
          </a:xfrm>
          <a:custGeom>
            <a:avLst/>
            <a:gdLst/>
            <a:ahLst/>
            <a:cxnLst/>
            <a:rect l="l" t="t" r="r" b="b"/>
            <a:pathLst>
              <a:path w="1201420" h="256540">
                <a:moveTo>
                  <a:pt x="1129792" y="0"/>
                </a:moveTo>
                <a:lnTo>
                  <a:pt x="71120" y="0"/>
                </a:lnTo>
                <a:lnTo>
                  <a:pt x="43451" y="5586"/>
                </a:lnTo>
                <a:lnTo>
                  <a:pt x="20843" y="20820"/>
                </a:lnTo>
                <a:lnTo>
                  <a:pt x="5593" y="43414"/>
                </a:lnTo>
                <a:lnTo>
                  <a:pt x="0" y="71081"/>
                </a:lnTo>
                <a:lnTo>
                  <a:pt x="0" y="184950"/>
                </a:lnTo>
                <a:lnTo>
                  <a:pt x="5593" y="212617"/>
                </a:lnTo>
                <a:lnTo>
                  <a:pt x="20843" y="235211"/>
                </a:lnTo>
                <a:lnTo>
                  <a:pt x="43451" y="250445"/>
                </a:lnTo>
                <a:lnTo>
                  <a:pt x="71120" y="256031"/>
                </a:lnTo>
                <a:lnTo>
                  <a:pt x="1129792" y="256031"/>
                </a:lnTo>
                <a:lnTo>
                  <a:pt x="1157460" y="250445"/>
                </a:lnTo>
                <a:lnTo>
                  <a:pt x="1180068" y="235211"/>
                </a:lnTo>
                <a:lnTo>
                  <a:pt x="1195318" y="212617"/>
                </a:lnTo>
                <a:lnTo>
                  <a:pt x="1200912" y="184950"/>
                </a:lnTo>
                <a:lnTo>
                  <a:pt x="1200912" y="71081"/>
                </a:lnTo>
                <a:lnTo>
                  <a:pt x="1195318" y="43414"/>
                </a:lnTo>
                <a:lnTo>
                  <a:pt x="1180068" y="20820"/>
                </a:lnTo>
                <a:lnTo>
                  <a:pt x="1157460" y="5586"/>
                </a:lnTo>
                <a:lnTo>
                  <a:pt x="1129792" y="0"/>
                </a:lnTo>
                <a:close/>
              </a:path>
            </a:pathLst>
          </a:custGeom>
          <a:solidFill>
            <a:srgbClr val="2760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 txBox="1"/>
          <p:nvPr/>
        </p:nvSpPr>
        <p:spPr>
          <a:xfrm>
            <a:off x="9255252" y="6401369"/>
            <a:ext cx="133121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110" dirty="0">
                <a:solidFill>
                  <a:srgbClr val="FFFFF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в</a:t>
            </a:r>
            <a:r>
              <a:rPr sz="1200" spc="-35" dirty="0">
                <a:solidFill>
                  <a:srgbClr val="FFFFF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sz="1200" spc="85" dirty="0">
                <a:solidFill>
                  <a:srgbClr val="FFFFF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разработке</a:t>
            </a:r>
            <a:endParaRPr sz="12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5585459" y="6371844"/>
            <a:ext cx="1015365" cy="256540"/>
          </a:xfrm>
          <a:custGeom>
            <a:avLst/>
            <a:gdLst/>
            <a:ahLst/>
            <a:cxnLst/>
            <a:rect l="l" t="t" r="r" b="b"/>
            <a:pathLst>
              <a:path w="1015365" h="256540">
                <a:moveTo>
                  <a:pt x="943863" y="0"/>
                </a:moveTo>
                <a:lnTo>
                  <a:pt x="71119" y="0"/>
                </a:lnTo>
                <a:lnTo>
                  <a:pt x="43451" y="5586"/>
                </a:lnTo>
                <a:lnTo>
                  <a:pt x="20843" y="20820"/>
                </a:lnTo>
                <a:lnTo>
                  <a:pt x="5593" y="43414"/>
                </a:lnTo>
                <a:lnTo>
                  <a:pt x="0" y="71081"/>
                </a:lnTo>
                <a:lnTo>
                  <a:pt x="0" y="184950"/>
                </a:lnTo>
                <a:lnTo>
                  <a:pt x="5593" y="212617"/>
                </a:lnTo>
                <a:lnTo>
                  <a:pt x="20843" y="235211"/>
                </a:lnTo>
                <a:lnTo>
                  <a:pt x="43451" y="250445"/>
                </a:lnTo>
                <a:lnTo>
                  <a:pt x="71119" y="256031"/>
                </a:lnTo>
                <a:lnTo>
                  <a:pt x="943863" y="256031"/>
                </a:lnTo>
                <a:lnTo>
                  <a:pt x="971532" y="250445"/>
                </a:lnTo>
                <a:lnTo>
                  <a:pt x="994140" y="235211"/>
                </a:lnTo>
                <a:lnTo>
                  <a:pt x="1009390" y="212617"/>
                </a:lnTo>
                <a:lnTo>
                  <a:pt x="1014984" y="184950"/>
                </a:lnTo>
                <a:lnTo>
                  <a:pt x="1014984" y="71081"/>
                </a:lnTo>
                <a:lnTo>
                  <a:pt x="1009390" y="43414"/>
                </a:lnTo>
                <a:lnTo>
                  <a:pt x="994140" y="20820"/>
                </a:lnTo>
                <a:lnTo>
                  <a:pt x="971532" y="5586"/>
                </a:lnTo>
                <a:lnTo>
                  <a:pt x="943863" y="0"/>
                </a:lnTo>
                <a:close/>
              </a:path>
            </a:pathLst>
          </a:custGeom>
          <a:solidFill>
            <a:srgbClr val="2760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 txBox="1"/>
          <p:nvPr/>
        </p:nvSpPr>
        <p:spPr>
          <a:xfrm>
            <a:off x="4787646" y="3982592"/>
            <a:ext cx="2802762" cy="2351926"/>
          </a:xfrm>
          <a:prstGeom prst="rect">
            <a:avLst/>
          </a:prstGeom>
        </p:spPr>
        <p:txBody>
          <a:bodyPr vert="horz" wrap="square" lIns="0" tIns="508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0"/>
              </a:spcBef>
            </a:pPr>
            <a:r>
              <a:rPr sz="1200" b="1" spc="3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2.4/5 </a:t>
            </a:r>
            <a:r>
              <a:rPr sz="1200" b="1" spc="-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ГГц</a:t>
            </a:r>
            <a:r>
              <a:rPr sz="1200" b="1" spc="-9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200" b="1" spc="1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802.11ax</a:t>
            </a:r>
            <a:endParaRPr sz="12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1200" b="1" spc="4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MU-MIMO</a:t>
            </a:r>
            <a:r>
              <a:rPr sz="1200" b="1" spc="-4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200" b="1" spc="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2×2</a:t>
            </a:r>
            <a:endParaRPr sz="12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1200" b="1" spc="-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Бесшовный </a:t>
            </a:r>
            <a:r>
              <a:rPr sz="1200" b="1" spc="2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роуминг</a:t>
            </a:r>
            <a:r>
              <a:rPr sz="1200" b="1" spc="-6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200" b="1" spc="3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802.11r/k/v</a:t>
            </a:r>
            <a:endParaRPr sz="12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1200" b="1" spc="1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Направленная </a:t>
            </a:r>
            <a:r>
              <a:rPr sz="1200" b="1" spc="3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антенна</a:t>
            </a:r>
            <a:r>
              <a:rPr sz="1200" b="1" spc="-11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200" b="1" spc="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60×38</a:t>
            </a:r>
            <a:endParaRPr sz="12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marL="12700">
              <a:lnSpc>
                <a:spcPct val="100000"/>
              </a:lnSpc>
            </a:pPr>
            <a:r>
              <a:rPr sz="1200" b="1" spc="-1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9dBi </a:t>
            </a:r>
            <a:r>
              <a:rPr sz="1200" b="1" spc="-1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2.4G, 11dBi</a:t>
            </a:r>
            <a:r>
              <a:rPr sz="1200" b="1" spc="-3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200" b="1" spc="-2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5G</a:t>
            </a:r>
            <a:endParaRPr sz="12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1200" b="1" spc="1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 порт </a:t>
            </a:r>
            <a:r>
              <a:rPr sz="1200" b="1" spc="2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Ethernet</a:t>
            </a:r>
            <a:r>
              <a:rPr sz="1200" b="1" spc="-13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200" b="1" spc="-1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2.5G</a:t>
            </a:r>
            <a:endParaRPr sz="12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1200" b="1" spc="-7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PoE </a:t>
            </a:r>
            <a:r>
              <a:rPr sz="1200" b="1" spc="1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48 </a:t>
            </a:r>
            <a:r>
              <a:rPr sz="1200" b="1" spc="2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В/56 </a:t>
            </a:r>
            <a:r>
              <a:rPr sz="1200" b="1" spc="-8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В (IEEE</a:t>
            </a:r>
            <a:r>
              <a:rPr sz="1200" b="1" spc="-4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200" b="1" spc="1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802.3af-2003)</a:t>
            </a:r>
            <a:endParaRPr sz="12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1200" b="1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До </a:t>
            </a:r>
            <a:r>
              <a:rPr sz="1200" b="1" spc="1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50</a:t>
            </a:r>
            <a:r>
              <a:rPr sz="1200" b="1" spc="-4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200" b="1" spc="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пользователей</a:t>
            </a:r>
            <a:endParaRPr sz="12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marL="12700" marR="29209">
              <a:lnSpc>
                <a:spcPct val="100000"/>
              </a:lnSpc>
              <a:spcBef>
                <a:spcPts val="300"/>
              </a:spcBef>
            </a:pPr>
            <a:r>
              <a:rPr sz="1200" b="1" spc="2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Централизованное</a:t>
            </a:r>
            <a:r>
              <a:rPr sz="1200" b="1" spc="-8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200" b="1" spc="1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управление  </a:t>
            </a:r>
            <a:r>
              <a:rPr sz="1200" b="1" spc="7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и </a:t>
            </a:r>
            <a:r>
              <a:rPr sz="1200" b="1" spc="3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мониторинг </a:t>
            </a:r>
            <a:r>
              <a:rPr sz="1200" b="1" spc="1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сети </a:t>
            </a:r>
            <a:r>
              <a:rPr sz="1200" b="1" spc="-7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 </a:t>
            </a:r>
            <a:r>
              <a:rPr sz="1200" b="1" spc="2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помощью  </a:t>
            </a:r>
            <a:r>
              <a:rPr sz="1200" b="1" spc="-3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SoftWLC</a:t>
            </a:r>
            <a:r>
              <a:rPr sz="1200" b="1" spc="-22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200" b="1" spc="13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/</a:t>
            </a:r>
            <a:r>
              <a:rPr sz="1200" b="1" spc="-21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200" b="1" spc="-6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WLC</a:t>
            </a:r>
            <a:endParaRPr sz="12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1836420" y="6371844"/>
            <a:ext cx="1015365" cy="256540"/>
          </a:xfrm>
          <a:custGeom>
            <a:avLst/>
            <a:gdLst/>
            <a:ahLst/>
            <a:cxnLst/>
            <a:rect l="l" t="t" r="r" b="b"/>
            <a:pathLst>
              <a:path w="1015364" h="256540">
                <a:moveTo>
                  <a:pt x="943863" y="0"/>
                </a:moveTo>
                <a:lnTo>
                  <a:pt x="71119" y="0"/>
                </a:lnTo>
                <a:lnTo>
                  <a:pt x="43451" y="5586"/>
                </a:lnTo>
                <a:lnTo>
                  <a:pt x="20843" y="20820"/>
                </a:lnTo>
                <a:lnTo>
                  <a:pt x="5593" y="43414"/>
                </a:lnTo>
                <a:lnTo>
                  <a:pt x="0" y="71081"/>
                </a:lnTo>
                <a:lnTo>
                  <a:pt x="0" y="184950"/>
                </a:lnTo>
                <a:lnTo>
                  <a:pt x="5593" y="212617"/>
                </a:lnTo>
                <a:lnTo>
                  <a:pt x="20843" y="235211"/>
                </a:lnTo>
                <a:lnTo>
                  <a:pt x="43451" y="250445"/>
                </a:lnTo>
                <a:lnTo>
                  <a:pt x="71119" y="256031"/>
                </a:lnTo>
                <a:lnTo>
                  <a:pt x="943863" y="256031"/>
                </a:lnTo>
                <a:lnTo>
                  <a:pt x="971532" y="250445"/>
                </a:lnTo>
                <a:lnTo>
                  <a:pt x="994140" y="235211"/>
                </a:lnTo>
                <a:lnTo>
                  <a:pt x="1009390" y="212617"/>
                </a:lnTo>
                <a:lnTo>
                  <a:pt x="1014984" y="184950"/>
                </a:lnTo>
                <a:lnTo>
                  <a:pt x="1014984" y="71081"/>
                </a:lnTo>
                <a:lnTo>
                  <a:pt x="1009390" y="43414"/>
                </a:lnTo>
                <a:lnTo>
                  <a:pt x="994140" y="20820"/>
                </a:lnTo>
                <a:lnTo>
                  <a:pt x="971532" y="5586"/>
                </a:lnTo>
                <a:lnTo>
                  <a:pt x="943863" y="0"/>
                </a:lnTo>
                <a:close/>
              </a:path>
            </a:pathLst>
          </a:custGeom>
          <a:solidFill>
            <a:srgbClr val="2760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 txBox="1"/>
          <p:nvPr/>
        </p:nvSpPr>
        <p:spPr>
          <a:xfrm>
            <a:off x="1938400" y="6397236"/>
            <a:ext cx="853059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95" dirty="0">
                <a:solidFill>
                  <a:srgbClr val="FFFFF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новинка</a:t>
            </a:r>
            <a:endParaRPr sz="12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50" name="object 45">
            <a:extLst>
              <a:ext uri="{FF2B5EF4-FFF2-40B4-BE49-F238E27FC236}">
                <a16:creationId xmlns:a16="http://schemas.microsoft.com/office/drawing/2014/main" id="{944B528C-026F-EB0B-A522-5DB03C2C1356}"/>
              </a:ext>
            </a:extLst>
          </p:cNvPr>
          <p:cNvSpPr txBox="1"/>
          <p:nvPr/>
        </p:nvSpPr>
        <p:spPr>
          <a:xfrm>
            <a:off x="5691504" y="6401369"/>
            <a:ext cx="133121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spc="110" dirty="0">
                <a:solidFill>
                  <a:srgbClr val="FFFFF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новинка</a:t>
            </a:r>
            <a:endParaRPr sz="12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E2ED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38327" y="5411723"/>
            <a:ext cx="1252728" cy="115976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257288" y="5411723"/>
            <a:ext cx="1444752" cy="11597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722120" y="5411723"/>
            <a:ext cx="1252728" cy="115976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105911" y="5411723"/>
            <a:ext cx="1252727" cy="115976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489703" y="5411723"/>
            <a:ext cx="1252728" cy="115976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873496" y="5411723"/>
            <a:ext cx="1252727" cy="115976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8833104" y="5411723"/>
            <a:ext cx="1444752" cy="115976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0408919" y="5411723"/>
            <a:ext cx="1444752" cy="115976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35279" y="1633727"/>
            <a:ext cx="5427345" cy="3449320"/>
          </a:xfrm>
          <a:custGeom>
            <a:avLst/>
            <a:gdLst/>
            <a:ahLst/>
            <a:cxnLst/>
            <a:rect l="l" t="t" r="r" b="b"/>
            <a:pathLst>
              <a:path w="5427345" h="3449320">
                <a:moveTo>
                  <a:pt x="5221478" y="0"/>
                </a:moveTo>
                <a:lnTo>
                  <a:pt x="205549" y="0"/>
                </a:lnTo>
                <a:lnTo>
                  <a:pt x="158417" y="5431"/>
                </a:lnTo>
                <a:lnTo>
                  <a:pt x="115152" y="20899"/>
                </a:lnTo>
                <a:lnTo>
                  <a:pt x="76987" y="45166"/>
                </a:lnTo>
                <a:lnTo>
                  <a:pt x="45155" y="76996"/>
                </a:lnTo>
                <a:lnTo>
                  <a:pt x="20891" y="115151"/>
                </a:lnTo>
                <a:lnTo>
                  <a:pt x="5428" y="158393"/>
                </a:lnTo>
                <a:lnTo>
                  <a:pt x="0" y="205486"/>
                </a:lnTo>
                <a:lnTo>
                  <a:pt x="0" y="3243326"/>
                </a:lnTo>
                <a:lnTo>
                  <a:pt x="5428" y="3290418"/>
                </a:lnTo>
                <a:lnTo>
                  <a:pt x="20891" y="3333660"/>
                </a:lnTo>
                <a:lnTo>
                  <a:pt x="45155" y="3371815"/>
                </a:lnTo>
                <a:lnTo>
                  <a:pt x="76987" y="3403645"/>
                </a:lnTo>
                <a:lnTo>
                  <a:pt x="115152" y="3427912"/>
                </a:lnTo>
                <a:lnTo>
                  <a:pt x="158417" y="3443380"/>
                </a:lnTo>
                <a:lnTo>
                  <a:pt x="205549" y="3448812"/>
                </a:lnTo>
                <a:lnTo>
                  <a:pt x="5221478" y="3448812"/>
                </a:lnTo>
                <a:lnTo>
                  <a:pt x="5268570" y="3443380"/>
                </a:lnTo>
                <a:lnTo>
                  <a:pt x="5311812" y="3427912"/>
                </a:lnTo>
                <a:lnTo>
                  <a:pt x="5349967" y="3403645"/>
                </a:lnTo>
                <a:lnTo>
                  <a:pt x="5381797" y="3371815"/>
                </a:lnTo>
                <a:lnTo>
                  <a:pt x="5406064" y="3333660"/>
                </a:lnTo>
                <a:lnTo>
                  <a:pt x="5421532" y="3290418"/>
                </a:lnTo>
                <a:lnTo>
                  <a:pt x="5426964" y="3243326"/>
                </a:lnTo>
                <a:lnTo>
                  <a:pt x="5426964" y="205486"/>
                </a:lnTo>
                <a:lnTo>
                  <a:pt x="5421532" y="158393"/>
                </a:lnTo>
                <a:lnTo>
                  <a:pt x="5406064" y="115151"/>
                </a:lnTo>
                <a:lnTo>
                  <a:pt x="5381797" y="76996"/>
                </a:lnTo>
                <a:lnTo>
                  <a:pt x="5349967" y="45166"/>
                </a:lnTo>
                <a:lnTo>
                  <a:pt x="5311812" y="20899"/>
                </a:lnTo>
                <a:lnTo>
                  <a:pt x="5268570" y="5431"/>
                </a:lnTo>
                <a:lnTo>
                  <a:pt x="522147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6073521" y="2312923"/>
            <a:ext cx="5780150" cy="207172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b="1" spc="70" dirty="0">
                <a:solidFill>
                  <a:srgbClr val="2760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Airtune </a:t>
            </a:r>
            <a:r>
              <a:rPr sz="1600" b="1" spc="-5" dirty="0">
                <a:solidFill>
                  <a:srgbClr val="2760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— </a:t>
            </a:r>
            <a:r>
              <a:rPr sz="1600" b="1" spc="75" dirty="0">
                <a:solidFill>
                  <a:srgbClr val="2760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программный </a:t>
            </a:r>
            <a:r>
              <a:rPr sz="1600" b="1" spc="40" dirty="0">
                <a:solidFill>
                  <a:srgbClr val="2760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модуль, </a:t>
            </a:r>
            <a:r>
              <a:rPr sz="1600" b="1" spc="85" dirty="0">
                <a:solidFill>
                  <a:srgbClr val="2760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который  </a:t>
            </a:r>
            <a:r>
              <a:rPr sz="1600" b="1" spc="50" dirty="0">
                <a:solidFill>
                  <a:srgbClr val="2760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позволяет </a:t>
            </a:r>
            <a:r>
              <a:rPr sz="1600" b="1" spc="60" dirty="0">
                <a:solidFill>
                  <a:srgbClr val="2760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проводит </a:t>
            </a:r>
            <a:r>
              <a:rPr sz="1600" b="1" spc="110" dirty="0">
                <a:solidFill>
                  <a:srgbClr val="2760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оптимизацию </a:t>
            </a:r>
            <a:r>
              <a:rPr sz="1600" b="1" spc="75" dirty="0">
                <a:solidFill>
                  <a:srgbClr val="2760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настроек  </a:t>
            </a:r>
            <a:r>
              <a:rPr sz="1600" b="1" spc="125" dirty="0">
                <a:solidFill>
                  <a:srgbClr val="2760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точек </a:t>
            </a:r>
            <a:r>
              <a:rPr sz="1600" b="1" spc="55" dirty="0">
                <a:solidFill>
                  <a:srgbClr val="2760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доступа </a:t>
            </a:r>
            <a:r>
              <a:rPr sz="1600" b="1" spc="20" dirty="0">
                <a:solidFill>
                  <a:srgbClr val="2760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в </a:t>
            </a:r>
            <a:r>
              <a:rPr sz="1600" b="1" spc="70" dirty="0">
                <a:solidFill>
                  <a:srgbClr val="2760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зависимости </a:t>
            </a:r>
            <a:r>
              <a:rPr sz="1600" b="1" spc="95" dirty="0">
                <a:solidFill>
                  <a:srgbClr val="2760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от </a:t>
            </a:r>
            <a:r>
              <a:rPr sz="1600" b="1" spc="100" dirty="0">
                <a:solidFill>
                  <a:srgbClr val="2760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изменений  </a:t>
            </a:r>
            <a:r>
              <a:rPr sz="1600" b="1" spc="90" dirty="0">
                <a:solidFill>
                  <a:srgbClr val="2760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радио-окружения </a:t>
            </a:r>
            <a:r>
              <a:rPr sz="1600" b="1" spc="15" dirty="0">
                <a:solidFill>
                  <a:srgbClr val="2760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(Radio </a:t>
            </a:r>
            <a:r>
              <a:rPr sz="1600" b="1" spc="10" dirty="0">
                <a:solidFill>
                  <a:srgbClr val="2760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Resource</a:t>
            </a:r>
            <a:r>
              <a:rPr sz="1600" b="1" spc="-204" dirty="0">
                <a:solidFill>
                  <a:srgbClr val="2760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sz="1600" b="1" spc="85" dirty="0">
                <a:solidFill>
                  <a:srgbClr val="2760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Management)</a:t>
            </a:r>
            <a:endParaRPr sz="16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  <a:p>
            <a:pPr marL="26034" marR="478790">
              <a:lnSpc>
                <a:spcPct val="100000"/>
              </a:lnSpc>
              <a:spcBef>
                <a:spcPts val="670"/>
              </a:spcBef>
            </a:pPr>
            <a:r>
              <a:rPr sz="1600" b="1" spc="-45" dirty="0">
                <a:solidFill>
                  <a:srgbClr val="0E0E0E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Сервис </a:t>
            </a:r>
            <a:r>
              <a:rPr sz="1600" b="1" spc="-30" dirty="0">
                <a:solidFill>
                  <a:srgbClr val="0E0E0E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AirTune </a:t>
            </a:r>
            <a:r>
              <a:rPr sz="1600" b="1" spc="35" dirty="0">
                <a:solidFill>
                  <a:srgbClr val="0E0E0E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не </a:t>
            </a:r>
            <a:r>
              <a:rPr sz="1600" b="1" spc="10" dirty="0">
                <a:solidFill>
                  <a:srgbClr val="0E0E0E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заменяет </a:t>
            </a:r>
            <a:r>
              <a:rPr sz="1600" b="1" spc="-30" dirty="0">
                <a:solidFill>
                  <a:srgbClr val="0E0E0E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собой</a:t>
            </a:r>
            <a:r>
              <a:rPr sz="1600" b="1" spc="-120" dirty="0">
                <a:solidFill>
                  <a:srgbClr val="0E0E0E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600" b="1" spc="-20" dirty="0">
                <a:solidFill>
                  <a:srgbClr val="0E0E0E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процедуры  </a:t>
            </a:r>
            <a:r>
              <a:rPr sz="1600" b="1" spc="5" dirty="0">
                <a:solidFill>
                  <a:srgbClr val="0E0E0E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радиопланирования, </a:t>
            </a:r>
            <a:r>
              <a:rPr sz="1600" b="1" spc="15" dirty="0">
                <a:solidFill>
                  <a:srgbClr val="0E0E0E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но </a:t>
            </a:r>
            <a:r>
              <a:rPr sz="1600" b="1" spc="-20" dirty="0">
                <a:solidFill>
                  <a:srgbClr val="0E0E0E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позволяет </a:t>
            </a:r>
            <a:r>
              <a:rPr sz="1600" b="1" spc="-10" dirty="0">
                <a:solidFill>
                  <a:srgbClr val="0E0E0E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провести  </a:t>
            </a:r>
            <a:r>
              <a:rPr sz="1600" b="1" spc="-20" dirty="0">
                <a:solidFill>
                  <a:srgbClr val="0E0E0E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финальный </a:t>
            </a:r>
            <a:r>
              <a:rPr sz="1600" b="1" spc="-15" dirty="0">
                <a:solidFill>
                  <a:srgbClr val="0E0E0E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этап </a:t>
            </a:r>
            <a:r>
              <a:rPr sz="1600" b="1" spc="40" dirty="0">
                <a:solidFill>
                  <a:srgbClr val="0E0E0E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оптимизации </a:t>
            </a:r>
            <a:r>
              <a:rPr sz="1600" b="1" spc="-15" dirty="0">
                <a:solidFill>
                  <a:srgbClr val="0E0E0E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сети, </a:t>
            </a:r>
            <a:r>
              <a:rPr sz="1600" b="1" spc="35" dirty="0">
                <a:solidFill>
                  <a:srgbClr val="0E0E0E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а </a:t>
            </a:r>
            <a:r>
              <a:rPr sz="1600" b="1" spc="45" dirty="0">
                <a:solidFill>
                  <a:srgbClr val="0E0E0E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также  </a:t>
            </a:r>
            <a:r>
              <a:rPr sz="1600" b="1" spc="-15" dirty="0">
                <a:solidFill>
                  <a:srgbClr val="0E0E0E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вести постоянный</a:t>
            </a:r>
            <a:r>
              <a:rPr sz="1600" b="1" spc="-40" dirty="0">
                <a:solidFill>
                  <a:srgbClr val="0E0E0E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600" b="1" spc="-5" dirty="0">
                <a:solidFill>
                  <a:srgbClr val="0E0E0E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контроль</a:t>
            </a:r>
            <a:endParaRPr sz="16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49985" y="5520334"/>
            <a:ext cx="1040995" cy="74315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950" b="1" spc="-5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Автоматическая  </a:t>
            </a:r>
            <a:r>
              <a:rPr sz="950" b="1" spc="-4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настройка  рабочих</a:t>
            </a:r>
            <a:r>
              <a:rPr sz="950" b="1" spc="-19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950" b="1" spc="-4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каналов  </a:t>
            </a:r>
            <a:r>
              <a:rPr sz="950" b="1" spc="-25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между </a:t>
            </a:r>
            <a:r>
              <a:rPr sz="950" b="1" spc="-2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точками  </a:t>
            </a:r>
            <a:r>
              <a:rPr sz="950" b="1" spc="-6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доступа</a:t>
            </a:r>
            <a:endParaRPr sz="95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832229" y="5520334"/>
            <a:ext cx="1096010" cy="894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950" b="1" spc="-5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Автоматическая  </a:t>
            </a:r>
            <a:r>
              <a:rPr sz="950" b="1" spc="-45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подстройка  </a:t>
            </a:r>
            <a:r>
              <a:rPr sz="950" b="1" spc="-35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излучаемой  мощности </a:t>
            </a:r>
            <a:r>
              <a:rPr sz="950" b="1" spc="-6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для  </a:t>
            </a:r>
            <a:r>
              <a:rPr sz="950" b="1" spc="-55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стабильности</a:t>
            </a:r>
            <a:r>
              <a:rPr sz="950" b="1" spc="-165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950" b="1" spc="-45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зоны  покрытия</a:t>
            </a:r>
            <a:r>
              <a:rPr sz="950" b="1" spc="4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950" b="1" spc="-75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(«соты»)</a:t>
            </a:r>
            <a:endParaRPr sz="95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212338" y="5520334"/>
            <a:ext cx="821690" cy="7493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950" b="1" spc="-3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Оптимизация  </a:t>
            </a:r>
            <a:r>
              <a:rPr sz="950" b="1" spc="-45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пропускной  </a:t>
            </a:r>
            <a:r>
              <a:rPr sz="950" b="1" spc="-65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способности  </a:t>
            </a:r>
            <a:r>
              <a:rPr sz="950" b="1" spc="-75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б</a:t>
            </a:r>
            <a:r>
              <a:rPr sz="950" b="1" spc="-4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е</a:t>
            </a:r>
            <a:r>
              <a:rPr sz="950" b="1" spc="-125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</a:t>
            </a:r>
            <a:r>
              <a:rPr sz="950" b="1" spc="-4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</a:t>
            </a:r>
            <a:r>
              <a:rPr sz="950" b="1" spc="-6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р</a:t>
            </a:r>
            <a:r>
              <a:rPr sz="950" b="1" spc="-7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ово</a:t>
            </a:r>
            <a:r>
              <a:rPr sz="950" b="1" spc="-8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д</a:t>
            </a:r>
            <a:r>
              <a:rPr sz="950" b="1" spc="-25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н</a:t>
            </a:r>
            <a:r>
              <a:rPr sz="950" b="1" spc="-7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</a:t>
            </a:r>
            <a:r>
              <a:rPr sz="950" b="1" spc="35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й  </a:t>
            </a:r>
            <a:r>
              <a:rPr sz="950" b="1" spc="-4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сети</a:t>
            </a:r>
            <a:endParaRPr sz="95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598669" y="5520334"/>
            <a:ext cx="1043687" cy="59695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950" b="1" spc="-15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Минимизация</a:t>
            </a:r>
            <a:endParaRPr sz="95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marL="12700" marR="5080" algn="just">
              <a:lnSpc>
                <a:spcPct val="100000"/>
              </a:lnSpc>
            </a:pPr>
            <a:r>
              <a:rPr sz="950" b="1" spc="-55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«конфликтных»  областей </a:t>
            </a:r>
            <a:r>
              <a:rPr sz="950" b="1" spc="-25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между  </a:t>
            </a:r>
            <a:r>
              <a:rPr sz="950" b="1" spc="-2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точками</a:t>
            </a:r>
            <a:r>
              <a:rPr sz="950" b="1" spc="-185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950" b="1" spc="-6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доступа</a:t>
            </a:r>
            <a:endParaRPr sz="95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981191" y="5520334"/>
            <a:ext cx="1008888" cy="59695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950" b="1" spc="-45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Равномерное  </a:t>
            </a:r>
            <a:r>
              <a:rPr sz="950" b="1" spc="-5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распределение  </a:t>
            </a:r>
            <a:r>
              <a:rPr sz="950" b="1" spc="-3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нагрузки </a:t>
            </a:r>
            <a:r>
              <a:rPr sz="950" b="1" spc="-25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между  </a:t>
            </a:r>
            <a:r>
              <a:rPr sz="950" b="1" spc="-2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точками</a:t>
            </a:r>
            <a:r>
              <a:rPr sz="950" b="1" spc="-185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950" b="1" spc="-6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доступа</a:t>
            </a:r>
            <a:endParaRPr sz="95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7374381" y="5520334"/>
            <a:ext cx="1252727" cy="88934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950" b="1" spc="-4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Поиск</a:t>
            </a:r>
            <a:r>
              <a:rPr sz="950" b="1" spc="-15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950" b="1" spc="-4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оптимальной  </a:t>
            </a:r>
            <a:r>
              <a:rPr sz="950" b="1" spc="-15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точки</a:t>
            </a:r>
            <a:r>
              <a:rPr sz="950" b="1" spc="-135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950" b="1" spc="-6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доступа</a:t>
            </a:r>
            <a:endParaRPr sz="95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marL="12700" marR="337185">
              <a:lnSpc>
                <a:spcPct val="100000"/>
              </a:lnSpc>
            </a:pPr>
            <a:r>
              <a:rPr sz="950" b="1" spc="-6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для </a:t>
            </a:r>
            <a:r>
              <a:rPr sz="950" b="1" spc="-3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клиента  </a:t>
            </a:r>
            <a:r>
              <a:rPr sz="950" b="1" spc="-25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н</a:t>
            </a:r>
            <a:r>
              <a:rPr sz="950" b="1" spc="-4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а</a:t>
            </a:r>
            <a:r>
              <a:rPr sz="950" b="1" spc="-65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х</a:t>
            </a:r>
            <a:r>
              <a:rPr sz="950" b="1" spc="-7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</a:t>
            </a:r>
            <a:r>
              <a:rPr sz="950" b="1" spc="-8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дя</a:t>
            </a:r>
            <a:r>
              <a:rPr sz="950" b="1" spc="25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щ</a:t>
            </a:r>
            <a:r>
              <a:rPr sz="950" b="1" spc="-4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е</a:t>
            </a:r>
            <a:r>
              <a:rPr sz="950" b="1" spc="-25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г</a:t>
            </a:r>
            <a:r>
              <a:rPr sz="950" b="1" spc="-7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</a:t>
            </a:r>
            <a:r>
              <a:rPr sz="950" b="1" spc="-125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</a:t>
            </a:r>
            <a:r>
              <a:rPr sz="950" b="1" spc="-15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я</a:t>
            </a:r>
            <a:endParaRPr sz="95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marL="12700">
              <a:lnSpc>
                <a:spcPct val="100000"/>
              </a:lnSpc>
            </a:pPr>
            <a:r>
              <a:rPr sz="950" b="1" spc="-15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в</a:t>
            </a:r>
            <a:r>
              <a:rPr sz="950" b="1" spc="-135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950" b="1" spc="-5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"неуверенной"</a:t>
            </a:r>
            <a:endParaRPr sz="95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950" b="1" spc="-3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зоне</a:t>
            </a:r>
            <a:r>
              <a:rPr sz="950" b="1" spc="-145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950" b="1" spc="-25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приема</a:t>
            </a:r>
            <a:endParaRPr sz="95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8944482" y="5520334"/>
            <a:ext cx="1066165" cy="7493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950" b="1" spc="-15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Минимизация</a:t>
            </a:r>
            <a:endParaRPr sz="95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marL="12700" marR="5080">
              <a:lnSpc>
                <a:spcPct val="100000"/>
              </a:lnSpc>
            </a:pPr>
            <a:r>
              <a:rPr sz="950" b="1" spc="-6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«случайных»  </a:t>
            </a:r>
            <a:r>
              <a:rPr sz="950" b="1" spc="-4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пе</a:t>
            </a:r>
            <a:r>
              <a:rPr sz="950" b="1" spc="-6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р</a:t>
            </a:r>
            <a:r>
              <a:rPr sz="950" b="1" spc="-4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еп</a:t>
            </a:r>
            <a:r>
              <a:rPr sz="950" b="1" spc="-7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</a:t>
            </a:r>
            <a:r>
              <a:rPr sz="950" b="1" spc="-8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д</a:t>
            </a:r>
            <a:r>
              <a:rPr sz="950" b="1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к</a:t>
            </a:r>
            <a:r>
              <a:rPr sz="950" b="1" spc="-95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л</a:t>
            </a:r>
            <a:r>
              <a:rPr sz="950" b="1" spc="-7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ю</a:t>
            </a:r>
            <a:r>
              <a:rPr sz="950" b="1" spc="-15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ч</a:t>
            </a:r>
            <a:r>
              <a:rPr sz="950" b="1" spc="-4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е</a:t>
            </a:r>
            <a:r>
              <a:rPr sz="950" b="1" spc="-25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н</a:t>
            </a:r>
            <a:r>
              <a:rPr sz="950" b="1" spc="-5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и</a:t>
            </a:r>
            <a:r>
              <a:rPr sz="950" b="1" spc="35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й  </a:t>
            </a:r>
            <a:r>
              <a:rPr sz="950" b="1" spc="-4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клиентов</a:t>
            </a:r>
            <a:endParaRPr sz="95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marL="12700">
              <a:lnSpc>
                <a:spcPct val="100000"/>
              </a:lnSpc>
            </a:pPr>
            <a:r>
              <a:rPr sz="950" b="1" spc="-5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на</a:t>
            </a:r>
            <a:r>
              <a:rPr sz="950" b="1" spc="-145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950" b="1" spc="-3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границах</a:t>
            </a:r>
            <a:r>
              <a:rPr sz="950" b="1" spc="-135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950" b="1" spc="-65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«сот»</a:t>
            </a:r>
            <a:endParaRPr sz="95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0515092" y="5520334"/>
            <a:ext cx="1107440" cy="7493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950" b="1" spc="-35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Поддержка  </a:t>
            </a:r>
            <a:r>
              <a:rPr sz="950" b="1" spc="-5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бесшовного  </a:t>
            </a:r>
            <a:r>
              <a:rPr sz="950" b="1" spc="-35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роуминга</a:t>
            </a:r>
            <a:r>
              <a:rPr sz="950" b="1" spc="-175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950" b="1" spc="-35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клиентов  </a:t>
            </a:r>
            <a:r>
              <a:rPr sz="950" b="1" spc="-25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между </a:t>
            </a:r>
            <a:r>
              <a:rPr sz="950" b="1" spc="-2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точками  </a:t>
            </a:r>
            <a:r>
              <a:rPr sz="950" b="1" spc="-6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доступа</a:t>
            </a:r>
            <a:endParaRPr sz="95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9670160" y="272795"/>
            <a:ext cx="1252728" cy="97675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1524488" y="330708"/>
            <a:ext cx="333755" cy="30480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>
            <a:spLocks noGrp="1"/>
          </p:cNvSpPr>
          <p:nvPr>
            <p:ph type="title"/>
          </p:nvPr>
        </p:nvSpPr>
        <p:spPr>
          <a:xfrm>
            <a:off x="293319" y="188798"/>
            <a:ext cx="1903730" cy="528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300" spc="10" dirty="0">
                <a:solidFill>
                  <a:srgbClr val="2760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AIRTUNE</a:t>
            </a:r>
            <a:endParaRPr sz="33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323798" y="834008"/>
            <a:ext cx="8811323" cy="3212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spc="25" dirty="0">
                <a:solidFill>
                  <a:srgbClr val="2760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Автоматическое </a:t>
            </a:r>
            <a:r>
              <a:rPr sz="2000" b="1" spc="30" dirty="0">
                <a:solidFill>
                  <a:srgbClr val="2760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управление </a:t>
            </a:r>
            <a:r>
              <a:rPr sz="2000" b="1" spc="35" dirty="0">
                <a:solidFill>
                  <a:srgbClr val="2760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радио </a:t>
            </a:r>
            <a:r>
              <a:rPr sz="2000" b="1" spc="60" dirty="0" err="1">
                <a:solidFill>
                  <a:srgbClr val="2760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параметрами</a:t>
            </a:r>
            <a:r>
              <a:rPr sz="2000" b="1" spc="60" dirty="0">
                <a:solidFill>
                  <a:srgbClr val="2760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sz="2000" b="1" spc="25" dirty="0" err="1">
                <a:solidFill>
                  <a:srgbClr val="2760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сети</a:t>
            </a:r>
            <a:r>
              <a:rPr lang="en-US" sz="2000" b="1" spc="25" dirty="0">
                <a:solidFill>
                  <a:srgbClr val="2760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sz="2000" b="1" spc="-385" dirty="0">
                <a:solidFill>
                  <a:srgbClr val="2760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sz="2000" b="1" spc="-45" dirty="0">
                <a:solidFill>
                  <a:srgbClr val="2760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(RRM)</a:t>
            </a:r>
            <a:endParaRPr sz="20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0" y="1634235"/>
            <a:ext cx="6283451" cy="344881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354960" y="5898896"/>
            <a:ext cx="2163774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FFFFF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До </a:t>
            </a:r>
            <a:r>
              <a:rPr sz="1200" b="1" spc="15" dirty="0">
                <a:solidFill>
                  <a:srgbClr val="FFFFF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150 000 </a:t>
            </a:r>
            <a:r>
              <a:rPr sz="1200" b="1" spc="35" dirty="0">
                <a:solidFill>
                  <a:srgbClr val="FFFFF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точек</a:t>
            </a:r>
            <a:r>
              <a:rPr sz="1200" b="1" spc="-150" dirty="0">
                <a:solidFill>
                  <a:srgbClr val="FFFFF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sz="1200" b="1" spc="-5" dirty="0">
                <a:solidFill>
                  <a:srgbClr val="FFFFF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доступа</a:t>
            </a:r>
            <a:endParaRPr sz="12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354959" y="2188439"/>
            <a:ext cx="2350517" cy="555921"/>
          </a:xfrm>
          <a:prstGeom prst="rect">
            <a:avLst/>
          </a:prstGeom>
        </p:spPr>
        <p:txBody>
          <a:bodyPr vert="horz" wrap="square" lIns="0" tIns="730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75"/>
              </a:spcBef>
            </a:pPr>
            <a:r>
              <a:rPr sz="1600" b="1" spc="20" dirty="0">
                <a:solidFill>
                  <a:srgbClr val="FFFFF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SoftWLC</a:t>
            </a:r>
            <a:endParaRPr sz="16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sz="1200" b="1" spc="20" dirty="0">
                <a:solidFill>
                  <a:srgbClr val="FFFFF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Программный</a:t>
            </a:r>
            <a:r>
              <a:rPr sz="1200" b="1" spc="-15" dirty="0">
                <a:solidFill>
                  <a:srgbClr val="FFFFF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sz="1200" b="1" spc="10" dirty="0">
                <a:solidFill>
                  <a:srgbClr val="FFFFF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контроллер</a:t>
            </a:r>
            <a:endParaRPr sz="12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94537" y="192554"/>
            <a:ext cx="3007955" cy="5206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300" spc="175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Контроллер</a:t>
            </a:r>
            <a:endParaRPr sz="3300" dirty="0">
              <a:solidFill>
                <a:schemeClr val="bg1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262115" y="1988820"/>
            <a:ext cx="3866515" cy="4411980"/>
          </a:xfrm>
          <a:custGeom>
            <a:avLst/>
            <a:gdLst/>
            <a:ahLst/>
            <a:cxnLst/>
            <a:rect l="l" t="t" r="r" b="b"/>
            <a:pathLst>
              <a:path w="3866515" h="4411980">
                <a:moveTo>
                  <a:pt x="0" y="205485"/>
                </a:moveTo>
                <a:lnTo>
                  <a:pt x="5431" y="158393"/>
                </a:lnTo>
                <a:lnTo>
                  <a:pt x="20899" y="115151"/>
                </a:lnTo>
                <a:lnTo>
                  <a:pt x="45166" y="76996"/>
                </a:lnTo>
                <a:lnTo>
                  <a:pt x="76996" y="45166"/>
                </a:lnTo>
                <a:lnTo>
                  <a:pt x="115151" y="20899"/>
                </a:lnTo>
                <a:lnTo>
                  <a:pt x="158393" y="5431"/>
                </a:lnTo>
                <a:lnTo>
                  <a:pt x="205486" y="0"/>
                </a:lnTo>
                <a:lnTo>
                  <a:pt x="3660902" y="0"/>
                </a:lnTo>
                <a:lnTo>
                  <a:pt x="3707994" y="5431"/>
                </a:lnTo>
                <a:lnTo>
                  <a:pt x="3751236" y="20899"/>
                </a:lnTo>
                <a:lnTo>
                  <a:pt x="3789391" y="45166"/>
                </a:lnTo>
                <a:lnTo>
                  <a:pt x="3821221" y="76996"/>
                </a:lnTo>
                <a:lnTo>
                  <a:pt x="3845488" y="115151"/>
                </a:lnTo>
                <a:lnTo>
                  <a:pt x="3860956" y="158393"/>
                </a:lnTo>
                <a:lnTo>
                  <a:pt x="3866388" y="205485"/>
                </a:lnTo>
                <a:lnTo>
                  <a:pt x="3866388" y="4206443"/>
                </a:lnTo>
                <a:lnTo>
                  <a:pt x="3860956" y="4253570"/>
                </a:lnTo>
                <a:lnTo>
                  <a:pt x="3845488" y="4296832"/>
                </a:lnTo>
                <a:lnTo>
                  <a:pt x="3821221" y="4334995"/>
                </a:lnTo>
                <a:lnTo>
                  <a:pt x="3789391" y="4366825"/>
                </a:lnTo>
                <a:lnTo>
                  <a:pt x="3751236" y="4391088"/>
                </a:lnTo>
                <a:lnTo>
                  <a:pt x="3707994" y="4406551"/>
                </a:lnTo>
                <a:lnTo>
                  <a:pt x="3660902" y="4411980"/>
                </a:lnTo>
                <a:lnTo>
                  <a:pt x="205486" y="4411980"/>
                </a:lnTo>
                <a:lnTo>
                  <a:pt x="158393" y="4406551"/>
                </a:lnTo>
                <a:lnTo>
                  <a:pt x="115151" y="4391088"/>
                </a:lnTo>
                <a:lnTo>
                  <a:pt x="76996" y="4366825"/>
                </a:lnTo>
                <a:lnTo>
                  <a:pt x="45166" y="4334995"/>
                </a:lnTo>
                <a:lnTo>
                  <a:pt x="20899" y="4296832"/>
                </a:lnTo>
                <a:lnTo>
                  <a:pt x="5431" y="4253570"/>
                </a:lnTo>
                <a:lnTo>
                  <a:pt x="0" y="4206443"/>
                </a:lnTo>
                <a:lnTo>
                  <a:pt x="0" y="205485"/>
                </a:lnTo>
                <a:close/>
              </a:path>
            </a:pathLst>
          </a:custGeom>
          <a:ln w="12700">
            <a:solidFill>
              <a:srgbClr val="2760C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561073" y="5505322"/>
            <a:ext cx="60960" cy="60960"/>
          </a:xfrm>
          <a:custGeom>
            <a:avLst/>
            <a:gdLst/>
            <a:ahLst/>
            <a:cxnLst/>
            <a:rect l="l" t="t" r="r" b="b"/>
            <a:pathLst>
              <a:path w="60959" h="60960">
                <a:moveTo>
                  <a:pt x="54355" y="0"/>
                </a:moveTo>
                <a:lnTo>
                  <a:pt x="6350" y="0"/>
                </a:lnTo>
                <a:lnTo>
                  <a:pt x="0" y="6349"/>
                </a:lnTo>
                <a:lnTo>
                  <a:pt x="0" y="54355"/>
                </a:lnTo>
                <a:lnTo>
                  <a:pt x="6350" y="60705"/>
                </a:lnTo>
                <a:lnTo>
                  <a:pt x="54355" y="60705"/>
                </a:lnTo>
                <a:lnTo>
                  <a:pt x="60705" y="54355"/>
                </a:lnTo>
                <a:lnTo>
                  <a:pt x="60705" y="6349"/>
                </a:lnTo>
                <a:close/>
              </a:path>
            </a:pathLst>
          </a:custGeom>
          <a:solidFill>
            <a:srgbClr val="275E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561073" y="5909170"/>
            <a:ext cx="60960" cy="60960"/>
          </a:xfrm>
          <a:custGeom>
            <a:avLst/>
            <a:gdLst/>
            <a:ahLst/>
            <a:cxnLst/>
            <a:rect l="l" t="t" r="r" b="b"/>
            <a:pathLst>
              <a:path w="60959" h="60960">
                <a:moveTo>
                  <a:pt x="54355" y="0"/>
                </a:moveTo>
                <a:lnTo>
                  <a:pt x="6350" y="0"/>
                </a:lnTo>
                <a:lnTo>
                  <a:pt x="0" y="6362"/>
                </a:lnTo>
                <a:lnTo>
                  <a:pt x="0" y="54381"/>
                </a:lnTo>
                <a:lnTo>
                  <a:pt x="6350" y="60756"/>
                </a:lnTo>
                <a:lnTo>
                  <a:pt x="54355" y="60756"/>
                </a:lnTo>
                <a:lnTo>
                  <a:pt x="60705" y="54381"/>
                </a:lnTo>
                <a:lnTo>
                  <a:pt x="60705" y="6362"/>
                </a:lnTo>
                <a:close/>
              </a:path>
            </a:pathLst>
          </a:custGeom>
          <a:solidFill>
            <a:srgbClr val="275E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561073" y="6130150"/>
            <a:ext cx="60960" cy="60960"/>
          </a:xfrm>
          <a:custGeom>
            <a:avLst/>
            <a:gdLst/>
            <a:ahLst/>
            <a:cxnLst/>
            <a:rect l="l" t="t" r="r" b="b"/>
            <a:pathLst>
              <a:path w="60959" h="60960">
                <a:moveTo>
                  <a:pt x="54355" y="0"/>
                </a:moveTo>
                <a:lnTo>
                  <a:pt x="6350" y="0"/>
                </a:lnTo>
                <a:lnTo>
                  <a:pt x="0" y="6362"/>
                </a:lnTo>
                <a:lnTo>
                  <a:pt x="0" y="54381"/>
                </a:lnTo>
                <a:lnTo>
                  <a:pt x="6350" y="60756"/>
                </a:lnTo>
                <a:lnTo>
                  <a:pt x="54355" y="60756"/>
                </a:lnTo>
                <a:lnTo>
                  <a:pt x="60705" y="54381"/>
                </a:lnTo>
                <a:lnTo>
                  <a:pt x="60705" y="6362"/>
                </a:lnTo>
                <a:close/>
              </a:path>
            </a:pathLst>
          </a:custGeom>
          <a:solidFill>
            <a:srgbClr val="275E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6725793" y="5408167"/>
            <a:ext cx="2826580" cy="8129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b="1" spc="1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HW </a:t>
            </a:r>
            <a:r>
              <a:rPr sz="1200" b="1" spc="1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контроллер </a:t>
            </a:r>
            <a:r>
              <a:rPr sz="1200" b="1" spc="-7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 </a:t>
            </a:r>
            <a:r>
              <a:rPr sz="1200" b="1" spc="1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функционалом  </a:t>
            </a:r>
            <a:r>
              <a:rPr sz="1200" b="1" spc="2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маршрутизатора</a:t>
            </a:r>
            <a:endParaRPr sz="12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marL="12700" marR="836294">
              <a:lnSpc>
                <a:spcPct val="120800"/>
              </a:lnSpc>
            </a:pPr>
            <a:r>
              <a:rPr sz="1200" b="1" spc="1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Точек </a:t>
            </a:r>
            <a:r>
              <a:rPr sz="1200" b="1" spc="-5" dirty="0" err="1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доступа</a:t>
            </a:r>
            <a:r>
              <a:rPr sz="1200" b="1" spc="-12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200" b="1" spc="1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50-1</a:t>
            </a:r>
            <a:r>
              <a:rPr lang="en-US" sz="1200" b="1" spc="1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</a:t>
            </a:r>
            <a:r>
              <a:rPr sz="1200" b="1" spc="1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00  </a:t>
            </a:r>
            <a:r>
              <a:rPr sz="1200" b="1" spc="2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Управление </a:t>
            </a:r>
            <a:r>
              <a:rPr sz="1200" b="1" spc="-5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CLI</a:t>
            </a:r>
            <a:r>
              <a:rPr sz="1200" b="1" spc="-28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200" b="1" spc="8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/web</a:t>
            </a:r>
            <a:endParaRPr sz="12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1535156" y="313943"/>
            <a:ext cx="345948" cy="31546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6545960" y="2188439"/>
            <a:ext cx="3175089" cy="555921"/>
          </a:xfrm>
          <a:prstGeom prst="rect">
            <a:avLst/>
          </a:prstGeom>
        </p:spPr>
        <p:txBody>
          <a:bodyPr vert="horz" wrap="square" lIns="0" tIns="730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75"/>
              </a:spcBef>
            </a:pPr>
            <a:r>
              <a:rPr sz="1600" b="1" spc="55" dirty="0">
                <a:solidFill>
                  <a:srgbClr val="FFFFF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WLC-15/30/3200</a:t>
            </a:r>
            <a:endParaRPr sz="16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sz="1200" b="1" spc="50" dirty="0">
                <a:solidFill>
                  <a:srgbClr val="FFFFF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Линейка </a:t>
            </a:r>
            <a:r>
              <a:rPr sz="1200" b="1" spc="15" dirty="0">
                <a:solidFill>
                  <a:srgbClr val="FFFFF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аппаратных</a:t>
            </a:r>
            <a:r>
              <a:rPr sz="1200" b="1" spc="-125" dirty="0">
                <a:solidFill>
                  <a:srgbClr val="FFFFF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sz="1200" b="1" spc="5" dirty="0">
                <a:solidFill>
                  <a:srgbClr val="FFFFF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контроллеров</a:t>
            </a:r>
            <a:endParaRPr sz="12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2063495" y="1988820"/>
            <a:ext cx="3866515" cy="4411980"/>
          </a:xfrm>
          <a:custGeom>
            <a:avLst/>
            <a:gdLst/>
            <a:ahLst/>
            <a:cxnLst/>
            <a:rect l="l" t="t" r="r" b="b"/>
            <a:pathLst>
              <a:path w="3866515" h="4411980">
                <a:moveTo>
                  <a:pt x="0" y="212597"/>
                </a:moveTo>
                <a:lnTo>
                  <a:pt x="5618" y="163872"/>
                </a:lnTo>
                <a:lnTo>
                  <a:pt x="21620" y="119131"/>
                </a:lnTo>
                <a:lnTo>
                  <a:pt x="46726" y="79656"/>
                </a:lnTo>
                <a:lnTo>
                  <a:pt x="79656" y="46726"/>
                </a:lnTo>
                <a:lnTo>
                  <a:pt x="119131" y="21620"/>
                </a:lnTo>
                <a:lnTo>
                  <a:pt x="163872" y="5618"/>
                </a:lnTo>
                <a:lnTo>
                  <a:pt x="212598" y="0"/>
                </a:lnTo>
                <a:lnTo>
                  <a:pt x="3653790" y="0"/>
                </a:lnTo>
                <a:lnTo>
                  <a:pt x="3702515" y="5618"/>
                </a:lnTo>
                <a:lnTo>
                  <a:pt x="3747256" y="21620"/>
                </a:lnTo>
                <a:lnTo>
                  <a:pt x="3786731" y="46726"/>
                </a:lnTo>
                <a:lnTo>
                  <a:pt x="3819661" y="79656"/>
                </a:lnTo>
                <a:lnTo>
                  <a:pt x="3844767" y="119131"/>
                </a:lnTo>
                <a:lnTo>
                  <a:pt x="3860769" y="163872"/>
                </a:lnTo>
                <a:lnTo>
                  <a:pt x="3866388" y="212597"/>
                </a:lnTo>
                <a:lnTo>
                  <a:pt x="3866388" y="4199331"/>
                </a:lnTo>
                <a:lnTo>
                  <a:pt x="3860769" y="4248087"/>
                </a:lnTo>
                <a:lnTo>
                  <a:pt x="3844767" y="4292846"/>
                </a:lnTo>
                <a:lnTo>
                  <a:pt x="3819661" y="4332329"/>
                </a:lnTo>
                <a:lnTo>
                  <a:pt x="3786731" y="4365261"/>
                </a:lnTo>
                <a:lnTo>
                  <a:pt x="3747256" y="4390365"/>
                </a:lnTo>
                <a:lnTo>
                  <a:pt x="3702515" y="4406363"/>
                </a:lnTo>
                <a:lnTo>
                  <a:pt x="3653790" y="4411980"/>
                </a:lnTo>
                <a:lnTo>
                  <a:pt x="212598" y="4411980"/>
                </a:lnTo>
                <a:lnTo>
                  <a:pt x="163872" y="4406363"/>
                </a:lnTo>
                <a:lnTo>
                  <a:pt x="119131" y="4390365"/>
                </a:lnTo>
                <a:lnTo>
                  <a:pt x="79656" y="4365261"/>
                </a:lnTo>
                <a:lnTo>
                  <a:pt x="46726" y="4332329"/>
                </a:lnTo>
                <a:lnTo>
                  <a:pt x="21620" y="4292846"/>
                </a:lnTo>
                <a:lnTo>
                  <a:pt x="5618" y="4248087"/>
                </a:lnTo>
                <a:lnTo>
                  <a:pt x="0" y="4199331"/>
                </a:lnTo>
                <a:lnTo>
                  <a:pt x="0" y="212597"/>
                </a:lnTo>
                <a:close/>
              </a:path>
            </a:pathLst>
          </a:custGeom>
          <a:ln w="12699">
            <a:solidFill>
              <a:srgbClr val="2760C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017520" y="3270503"/>
            <a:ext cx="1676400" cy="22098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63676" y="4697984"/>
            <a:ext cx="1393444" cy="96326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675119" y="4573523"/>
            <a:ext cx="2310383" cy="57607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675119" y="3782567"/>
            <a:ext cx="2330196" cy="59283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6521195" y="2953511"/>
            <a:ext cx="2653283" cy="72694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323799" y="834008"/>
            <a:ext cx="9228574" cy="62901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2000" b="1" spc="60" dirty="0">
                <a:solidFill>
                  <a:srgbClr val="FFFFF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Решение </a:t>
            </a:r>
            <a:r>
              <a:rPr sz="2000" b="1" spc="-40" dirty="0">
                <a:solidFill>
                  <a:srgbClr val="FFFFF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для </a:t>
            </a:r>
            <a:r>
              <a:rPr sz="2000" b="1" spc="25" dirty="0">
                <a:solidFill>
                  <a:srgbClr val="FFFFF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построения </a:t>
            </a:r>
            <a:r>
              <a:rPr sz="2000" b="1" spc="-10" dirty="0">
                <a:solidFill>
                  <a:srgbClr val="FFFFF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беспроводных </a:t>
            </a:r>
            <a:r>
              <a:rPr sz="2000" b="1" spc="25" dirty="0">
                <a:solidFill>
                  <a:srgbClr val="FFFFF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сетей</a:t>
            </a:r>
            <a:r>
              <a:rPr sz="2000" b="1" spc="-270" dirty="0">
                <a:solidFill>
                  <a:srgbClr val="FFFFF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sz="2000" b="1" spc="35" dirty="0">
                <a:solidFill>
                  <a:srgbClr val="FFFFF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регионального  </a:t>
            </a:r>
            <a:r>
              <a:rPr sz="2000" b="1" spc="125" dirty="0">
                <a:solidFill>
                  <a:srgbClr val="FFFFF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и </a:t>
            </a:r>
            <a:r>
              <a:rPr sz="2000" b="1" spc="-5" dirty="0">
                <a:solidFill>
                  <a:srgbClr val="FFFFF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федерального </a:t>
            </a:r>
            <a:r>
              <a:rPr sz="2000" b="1" dirty="0">
                <a:solidFill>
                  <a:srgbClr val="FFFFF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уровня </a:t>
            </a:r>
            <a:r>
              <a:rPr sz="2000" b="1" spc="-120" dirty="0">
                <a:solidFill>
                  <a:srgbClr val="FFFFF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с </a:t>
            </a:r>
            <a:r>
              <a:rPr sz="2000" b="1" spc="35" dirty="0">
                <a:solidFill>
                  <a:srgbClr val="FFFFF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единым </a:t>
            </a:r>
            <a:r>
              <a:rPr sz="2000" b="1" spc="50" dirty="0">
                <a:solidFill>
                  <a:srgbClr val="FFFFF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центром</a:t>
            </a:r>
            <a:r>
              <a:rPr sz="2000" b="1" spc="-280" dirty="0">
                <a:solidFill>
                  <a:srgbClr val="FFFFF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sz="2000" b="1" spc="20" dirty="0">
                <a:solidFill>
                  <a:srgbClr val="FFFFF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управления</a:t>
            </a:r>
            <a:endParaRPr sz="20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10426445" y="2892805"/>
            <a:ext cx="771855" cy="60820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19170652-7F65-DC75-1397-1C353555B66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4140" y="6116850"/>
            <a:ext cx="1971216" cy="450662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E2ED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12192000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1526011" y="323088"/>
            <a:ext cx="345948" cy="31546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95757" y="190142"/>
            <a:ext cx="8883754" cy="5206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300" spc="200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Программный </a:t>
            </a:r>
            <a:r>
              <a:rPr sz="3300" spc="204" dirty="0" err="1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контроллер</a:t>
            </a:r>
            <a:r>
              <a:rPr sz="3300" spc="-380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sz="3300" spc="-85" dirty="0" err="1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S</a:t>
            </a:r>
            <a:r>
              <a:rPr lang="en-US" sz="3300" spc="-85" dirty="0" err="1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oft</a:t>
            </a:r>
            <a:r>
              <a:rPr sz="3300" spc="-85" dirty="0" err="1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WLC</a:t>
            </a:r>
            <a:endParaRPr sz="33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26236" y="845057"/>
            <a:ext cx="4299029" cy="3212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spc="10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До </a:t>
            </a:r>
            <a:r>
              <a:rPr sz="2000" b="1" spc="25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150 000 </a:t>
            </a:r>
            <a:r>
              <a:rPr sz="2000" b="1" spc="60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точек </a:t>
            </a:r>
            <a:r>
              <a:rPr sz="2000" b="1" spc="-10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доступа</a:t>
            </a:r>
            <a:r>
              <a:rPr sz="2000" b="1" spc="-360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sz="2000" b="1" spc="-35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Wi-Fi</a:t>
            </a:r>
            <a:endParaRPr sz="20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826767" y="1475996"/>
            <a:ext cx="2168184" cy="841256"/>
          </a:xfrm>
          <a:prstGeom prst="rect">
            <a:avLst/>
          </a:prstGeom>
        </p:spPr>
        <p:txBody>
          <a:bodyPr vert="horz" wrap="square" lIns="0" tIns="1346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60"/>
              </a:spcBef>
            </a:pPr>
            <a:r>
              <a:rPr sz="1600" b="1" spc="-45" dirty="0">
                <a:solidFill>
                  <a:srgbClr val="2760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EMS</a:t>
            </a:r>
            <a:endParaRPr sz="16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1200" b="1" spc="20" dirty="0">
                <a:solidFill>
                  <a:srgbClr val="151515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Управление </a:t>
            </a:r>
            <a:r>
              <a:rPr sz="1200" b="1" spc="75" dirty="0">
                <a:solidFill>
                  <a:srgbClr val="151515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и</a:t>
            </a:r>
            <a:r>
              <a:rPr sz="1200" b="1" spc="-145" dirty="0">
                <a:solidFill>
                  <a:srgbClr val="151515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200" b="1" spc="35" dirty="0">
                <a:solidFill>
                  <a:srgbClr val="151515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мониторинг</a:t>
            </a:r>
            <a:endParaRPr sz="12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marL="12700">
              <a:lnSpc>
                <a:spcPct val="100000"/>
              </a:lnSpc>
            </a:pPr>
            <a:r>
              <a:rPr sz="1200" b="1" spc="5" dirty="0">
                <a:solidFill>
                  <a:srgbClr val="151515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сетевыми</a:t>
            </a:r>
            <a:r>
              <a:rPr sz="1200" b="1" spc="-45" dirty="0">
                <a:solidFill>
                  <a:srgbClr val="151515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200" b="1" spc="5" dirty="0">
                <a:solidFill>
                  <a:srgbClr val="151515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устройствами</a:t>
            </a:r>
            <a:endParaRPr sz="12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842389" y="3657980"/>
            <a:ext cx="60960" cy="60960"/>
          </a:xfrm>
          <a:custGeom>
            <a:avLst/>
            <a:gdLst/>
            <a:ahLst/>
            <a:cxnLst/>
            <a:rect l="l" t="t" r="r" b="b"/>
            <a:pathLst>
              <a:path w="60960" h="60960">
                <a:moveTo>
                  <a:pt x="54483" y="0"/>
                </a:moveTo>
                <a:lnTo>
                  <a:pt x="6350" y="0"/>
                </a:lnTo>
                <a:lnTo>
                  <a:pt x="0" y="6350"/>
                </a:lnTo>
                <a:lnTo>
                  <a:pt x="0" y="54483"/>
                </a:lnTo>
                <a:lnTo>
                  <a:pt x="6350" y="60833"/>
                </a:lnTo>
                <a:lnTo>
                  <a:pt x="54483" y="60833"/>
                </a:lnTo>
                <a:lnTo>
                  <a:pt x="60833" y="54483"/>
                </a:lnTo>
                <a:lnTo>
                  <a:pt x="60833" y="6350"/>
                </a:lnTo>
                <a:close/>
              </a:path>
            </a:pathLst>
          </a:custGeom>
          <a:solidFill>
            <a:srgbClr val="275E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842389" y="3903345"/>
            <a:ext cx="60960" cy="60960"/>
          </a:xfrm>
          <a:custGeom>
            <a:avLst/>
            <a:gdLst/>
            <a:ahLst/>
            <a:cxnLst/>
            <a:rect l="l" t="t" r="r" b="b"/>
            <a:pathLst>
              <a:path w="60960" h="60960">
                <a:moveTo>
                  <a:pt x="54483" y="0"/>
                </a:moveTo>
                <a:lnTo>
                  <a:pt x="6350" y="0"/>
                </a:lnTo>
                <a:lnTo>
                  <a:pt x="0" y="6349"/>
                </a:lnTo>
                <a:lnTo>
                  <a:pt x="0" y="54482"/>
                </a:lnTo>
                <a:lnTo>
                  <a:pt x="6350" y="60832"/>
                </a:lnTo>
                <a:lnTo>
                  <a:pt x="54483" y="60832"/>
                </a:lnTo>
                <a:lnTo>
                  <a:pt x="60833" y="54482"/>
                </a:lnTo>
                <a:lnTo>
                  <a:pt x="60833" y="6349"/>
                </a:lnTo>
                <a:close/>
              </a:path>
            </a:pathLst>
          </a:custGeom>
          <a:solidFill>
            <a:srgbClr val="275E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1826767" y="3201669"/>
            <a:ext cx="4099052" cy="77784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25" dirty="0">
                <a:solidFill>
                  <a:srgbClr val="2760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Radius</a:t>
            </a:r>
            <a:r>
              <a:rPr sz="1600" b="1" spc="-295" dirty="0">
                <a:solidFill>
                  <a:srgbClr val="2760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sz="1600" b="1" dirty="0">
                <a:solidFill>
                  <a:srgbClr val="2760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+</a:t>
            </a:r>
            <a:r>
              <a:rPr sz="1600" b="1" spc="-285" dirty="0">
                <a:solidFill>
                  <a:srgbClr val="2760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sz="1600" b="1" spc="35" dirty="0">
                <a:solidFill>
                  <a:srgbClr val="2760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База</a:t>
            </a:r>
            <a:r>
              <a:rPr sz="1600" b="1" spc="15" dirty="0">
                <a:solidFill>
                  <a:srgbClr val="2760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sz="1600" b="1" spc="80" dirty="0">
                <a:solidFill>
                  <a:srgbClr val="2760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данных</a:t>
            </a:r>
            <a:r>
              <a:rPr sz="1600" b="1" spc="-290" dirty="0">
                <a:solidFill>
                  <a:srgbClr val="2760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sz="1600" b="1" dirty="0">
                <a:solidFill>
                  <a:srgbClr val="2760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+</a:t>
            </a:r>
            <a:r>
              <a:rPr sz="1600" b="1" spc="-290" dirty="0">
                <a:solidFill>
                  <a:srgbClr val="2760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sz="1600" b="1" spc="-25" dirty="0">
                <a:solidFill>
                  <a:srgbClr val="2760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DHCP</a:t>
            </a:r>
            <a:r>
              <a:rPr sz="1600" b="1" spc="15" dirty="0">
                <a:solidFill>
                  <a:srgbClr val="2760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sz="1600" b="1" spc="45" dirty="0">
                <a:solidFill>
                  <a:srgbClr val="2760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сервер</a:t>
            </a:r>
            <a:endParaRPr sz="16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  <a:p>
            <a:pPr marL="192405" marR="1156335">
              <a:lnSpc>
                <a:spcPct val="134200"/>
              </a:lnSpc>
              <a:spcBef>
                <a:spcPts val="415"/>
              </a:spcBef>
            </a:pPr>
            <a:r>
              <a:rPr sz="1200" b="1" spc="20" dirty="0">
                <a:solidFill>
                  <a:srgbClr val="151515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Генерация </a:t>
            </a:r>
            <a:r>
              <a:rPr sz="1200" b="1" spc="75" dirty="0">
                <a:solidFill>
                  <a:srgbClr val="151515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и </a:t>
            </a:r>
            <a:r>
              <a:rPr sz="1200" b="1" spc="30" dirty="0">
                <a:solidFill>
                  <a:srgbClr val="151515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хранение</a:t>
            </a:r>
            <a:r>
              <a:rPr sz="1200" b="1" spc="-220" dirty="0">
                <a:solidFill>
                  <a:srgbClr val="151515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200" b="1" spc="15" dirty="0">
                <a:solidFill>
                  <a:srgbClr val="151515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паролей  </a:t>
            </a:r>
            <a:r>
              <a:rPr sz="1200" b="1" spc="-10" dirty="0">
                <a:solidFill>
                  <a:srgbClr val="151515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Выдача </a:t>
            </a:r>
            <a:r>
              <a:rPr sz="1200" b="1" spc="-15" dirty="0">
                <a:solidFill>
                  <a:srgbClr val="151515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IP</a:t>
            </a:r>
            <a:r>
              <a:rPr sz="1200" b="1" spc="-50" dirty="0">
                <a:solidFill>
                  <a:srgbClr val="151515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200" b="1" spc="-10" dirty="0">
                <a:solidFill>
                  <a:srgbClr val="151515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адресов</a:t>
            </a:r>
            <a:endParaRPr sz="12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842389" y="5007102"/>
            <a:ext cx="60960" cy="60960"/>
          </a:xfrm>
          <a:custGeom>
            <a:avLst/>
            <a:gdLst/>
            <a:ahLst/>
            <a:cxnLst/>
            <a:rect l="l" t="t" r="r" b="b"/>
            <a:pathLst>
              <a:path w="60960" h="60960">
                <a:moveTo>
                  <a:pt x="54483" y="0"/>
                </a:moveTo>
                <a:lnTo>
                  <a:pt x="6350" y="0"/>
                </a:lnTo>
                <a:lnTo>
                  <a:pt x="0" y="6350"/>
                </a:lnTo>
                <a:lnTo>
                  <a:pt x="0" y="54356"/>
                </a:lnTo>
                <a:lnTo>
                  <a:pt x="6350" y="60706"/>
                </a:lnTo>
                <a:lnTo>
                  <a:pt x="54483" y="60706"/>
                </a:lnTo>
                <a:lnTo>
                  <a:pt x="60833" y="54356"/>
                </a:lnTo>
                <a:lnTo>
                  <a:pt x="60833" y="6350"/>
                </a:lnTo>
                <a:close/>
              </a:path>
            </a:pathLst>
          </a:custGeom>
          <a:solidFill>
            <a:srgbClr val="275E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842389" y="5513070"/>
            <a:ext cx="60960" cy="60960"/>
          </a:xfrm>
          <a:custGeom>
            <a:avLst/>
            <a:gdLst/>
            <a:ahLst/>
            <a:cxnLst/>
            <a:rect l="l" t="t" r="r" b="b"/>
            <a:pathLst>
              <a:path w="60960" h="60960">
                <a:moveTo>
                  <a:pt x="54483" y="0"/>
                </a:moveTo>
                <a:lnTo>
                  <a:pt x="6350" y="0"/>
                </a:lnTo>
                <a:lnTo>
                  <a:pt x="0" y="6349"/>
                </a:lnTo>
                <a:lnTo>
                  <a:pt x="0" y="54355"/>
                </a:lnTo>
                <a:lnTo>
                  <a:pt x="6350" y="60705"/>
                </a:lnTo>
                <a:lnTo>
                  <a:pt x="54483" y="60705"/>
                </a:lnTo>
                <a:lnTo>
                  <a:pt x="60833" y="54355"/>
                </a:lnTo>
                <a:lnTo>
                  <a:pt x="60833" y="6349"/>
                </a:lnTo>
                <a:close/>
              </a:path>
            </a:pathLst>
          </a:custGeom>
          <a:solidFill>
            <a:srgbClr val="275E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842389" y="5836094"/>
            <a:ext cx="60960" cy="60960"/>
          </a:xfrm>
          <a:custGeom>
            <a:avLst/>
            <a:gdLst/>
            <a:ahLst/>
            <a:cxnLst/>
            <a:rect l="l" t="t" r="r" b="b"/>
            <a:pathLst>
              <a:path w="60960" h="60960">
                <a:moveTo>
                  <a:pt x="54483" y="0"/>
                </a:moveTo>
                <a:lnTo>
                  <a:pt x="6350" y="0"/>
                </a:lnTo>
                <a:lnTo>
                  <a:pt x="0" y="6375"/>
                </a:lnTo>
                <a:lnTo>
                  <a:pt x="0" y="54394"/>
                </a:lnTo>
                <a:lnTo>
                  <a:pt x="6350" y="60769"/>
                </a:lnTo>
                <a:lnTo>
                  <a:pt x="54483" y="60769"/>
                </a:lnTo>
                <a:lnTo>
                  <a:pt x="60833" y="54394"/>
                </a:lnTo>
                <a:lnTo>
                  <a:pt x="60833" y="6375"/>
                </a:lnTo>
                <a:close/>
              </a:path>
            </a:pathLst>
          </a:custGeom>
          <a:solidFill>
            <a:srgbClr val="275E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1826767" y="4531614"/>
            <a:ext cx="3271520" cy="138063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95" dirty="0">
                <a:solidFill>
                  <a:srgbClr val="2760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Airtune</a:t>
            </a:r>
            <a:endParaRPr sz="16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  <a:p>
            <a:pPr marL="192405" marR="5080">
              <a:lnSpc>
                <a:spcPct val="100000"/>
              </a:lnSpc>
              <a:spcBef>
                <a:spcPts val="1060"/>
              </a:spcBef>
            </a:pPr>
            <a:r>
              <a:rPr sz="1200" b="1" spc="10" dirty="0">
                <a:solidFill>
                  <a:srgbClr val="151515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Автоматическое </a:t>
            </a:r>
            <a:r>
              <a:rPr sz="1200" b="1" spc="15" dirty="0">
                <a:solidFill>
                  <a:srgbClr val="151515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конфигурирование  радиопараметров </a:t>
            </a:r>
            <a:r>
              <a:rPr sz="1200" b="1" spc="35" dirty="0">
                <a:solidFill>
                  <a:srgbClr val="151515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точек</a:t>
            </a:r>
            <a:r>
              <a:rPr sz="1200" b="1" spc="-35" dirty="0">
                <a:solidFill>
                  <a:srgbClr val="151515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200" b="1" spc="-5" dirty="0">
                <a:solidFill>
                  <a:srgbClr val="151515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доступа</a:t>
            </a:r>
            <a:endParaRPr sz="12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marL="192405" marR="958850">
              <a:lnSpc>
                <a:spcPct val="176700"/>
              </a:lnSpc>
            </a:pPr>
            <a:r>
              <a:rPr sz="1200" b="1" dirty="0">
                <a:solidFill>
                  <a:srgbClr val="151515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Балансировка </a:t>
            </a:r>
            <a:r>
              <a:rPr sz="1200" b="1" spc="20" dirty="0">
                <a:solidFill>
                  <a:srgbClr val="151515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клиентов  </a:t>
            </a:r>
            <a:r>
              <a:rPr sz="1200" b="1" spc="15" dirty="0" err="1">
                <a:solidFill>
                  <a:srgbClr val="151515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Роуминг</a:t>
            </a:r>
            <a:r>
              <a:rPr sz="1200" b="1" spc="-35" dirty="0">
                <a:solidFill>
                  <a:srgbClr val="151515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200" b="1" spc="10" dirty="0">
                <a:solidFill>
                  <a:srgbClr val="151515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802.11</a:t>
            </a:r>
            <a:r>
              <a:rPr lang="en-US" sz="1200" b="1" spc="10" dirty="0">
                <a:solidFill>
                  <a:srgbClr val="151515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r/</a:t>
            </a:r>
            <a:r>
              <a:rPr sz="1200" b="1" spc="10" dirty="0">
                <a:solidFill>
                  <a:srgbClr val="151515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k</a:t>
            </a:r>
            <a:r>
              <a:rPr lang="en-US" sz="1200" b="1" spc="10" dirty="0">
                <a:solidFill>
                  <a:srgbClr val="151515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/v</a:t>
            </a:r>
            <a:endParaRPr sz="12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7341107" y="3657980"/>
            <a:ext cx="60960" cy="60960"/>
          </a:xfrm>
          <a:custGeom>
            <a:avLst/>
            <a:gdLst/>
            <a:ahLst/>
            <a:cxnLst/>
            <a:rect l="l" t="t" r="r" b="b"/>
            <a:pathLst>
              <a:path w="60959" h="60960">
                <a:moveTo>
                  <a:pt x="54356" y="0"/>
                </a:moveTo>
                <a:lnTo>
                  <a:pt x="6350" y="0"/>
                </a:lnTo>
                <a:lnTo>
                  <a:pt x="0" y="6350"/>
                </a:lnTo>
                <a:lnTo>
                  <a:pt x="0" y="54483"/>
                </a:lnTo>
                <a:lnTo>
                  <a:pt x="6350" y="60833"/>
                </a:lnTo>
                <a:lnTo>
                  <a:pt x="54356" y="60833"/>
                </a:lnTo>
                <a:lnTo>
                  <a:pt x="60706" y="54483"/>
                </a:lnTo>
                <a:lnTo>
                  <a:pt x="60706" y="6350"/>
                </a:lnTo>
                <a:close/>
              </a:path>
            </a:pathLst>
          </a:custGeom>
          <a:solidFill>
            <a:srgbClr val="275E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341107" y="3904869"/>
            <a:ext cx="60960" cy="60960"/>
          </a:xfrm>
          <a:custGeom>
            <a:avLst/>
            <a:gdLst/>
            <a:ahLst/>
            <a:cxnLst/>
            <a:rect l="l" t="t" r="r" b="b"/>
            <a:pathLst>
              <a:path w="60959" h="60960">
                <a:moveTo>
                  <a:pt x="54356" y="0"/>
                </a:moveTo>
                <a:lnTo>
                  <a:pt x="6350" y="0"/>
                </a:lnTo>
                <a:lnTo>
                  <a:pt x="0" y="6349"/>
                </a:lnTo>
                <a:lnTo>
                  <a:pt x="0" y="54482"/>
                </a:lnTo>
                <a:lnTo>
                  <a:pt x="6350" y="60832"/>
                </a:lnTo>
                <a:lnTo>
                  <a:pt x="54356" y="60832"/>
                </a:lnTo>
                <a:lnTo>
                  <a:pt x="60706" y="54482"/>
                </a:lnTo>
                <a:lnTo>
                  <a:pt x="60706" y="6349"/>
                </a:lnTo>
                <a:close/>
              </a:path>
            </a:pathLst>
          </a:custGeom>
          <a:solidFill>
            <a:srgbClr val="275E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341107" y="2031873"/>
            <a:ext cx="60960" cy="60960"/>
          </a:xfrm>
          <a:custGeom>
            <a:avLst/>
            <a:gdLst/>
            <a:ahLst/>
            <a:cxnLst/>
            <a:rect l="l" t="t" r="r" b="b"/>
            <a:pathLst>
              <a:path w="60959" h="60960">
                <a:moveTo>
                  <a:pt x="54356" y="0"/>
                </a:moveTo>
                <a:lnTo>
                  <a:pt x="6350" y="0"/>
                </a:lnTo>
                <a:lnTo>
                  <a:pt x="0" y="6350"/>
                </a:lnTo>
                <a:lnTo>
                  <a:pt x="0" y="54355"/>
                </a:lnTo>
                <a:lnTo>
                  <a:pt x="6350" y="60705"/>
                </a:lnTo>
                <a:lnTo>
                  <a:pt x="54356" y="60705"/>
                </a:lnTo>
                <a:lnTo>
                  <a:pt x="60706" y="54355"/>
                </a:lnTo>
                <a:lnTo>
                  <a:pt x="60706" y="6350"/>
                </a:lnTo>
                <a:close/>
              </a:path>
            </a:pathLst>
          </a:custGeom>
          <a:solidFill>
            <a:srgbClr val="275E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7341107" y="2278760"/>
            <a:ext cx="60960" cy="60960"/>
          </a:xfrm>
          <a:custGeom>
            <a:avLst/>
            <a:gdLst/>
            <a:ahLst/>
            <a:cxnLst/>
            <a:rect l="l" t="t" r="r" b="b"/>
            <a:pathLst>
              <a:path w="60959" h="60960">
                <a:moveTo>
                  <a:pt x="54356" y="0"/>
                </a:moveTo>
                <a:lnTo>
                  <a:pt x="6350" y="0"/>
                </a:lnTo>
                <a:lnTo>
                  <a:pt x="0" y="6350"/>
                </a:lnTo>
                <a:lnTo>
                  <a:pt x="0" y="54355"/>
                </a:lnTo>
                <a:lnTo>
                  <a:pt x="6350" y="60705"/>
                </a:lnTo>
                <a:lnTo>
                  <a:pt x="54356" y="60705"/>
                </a:lnTo>
                <a:lnTo>
                  <a:pt x="60706" y="54355"/>
                </a:lnTo>
                <a:lnTo>
                  <a:pt x="60706" y="6350"/>
                </a:lnTo>
                <a:close/>
              </a:path>
            </a:pathLst>
          </a:custGeom>
          <a:solidFill>
            <a:srgbClr val="275E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7341107" y="2525648"/>
            <a:ext cx="60960" cy="60960"/>
          </a:xfrm>
          <a:custGeom>
            <a:avLst/>
            <a:gdLst/>
            <a:ahLst/>
            <a:cxnLst/>
            <a:rect l="l" t="t" r="r" b="b"/>
            <a:pathLst>
              <a:path w="60959" h="60960">
                <a:moveTo>
                  <a:pt x="54356" y="0"/>
                </a:moveTo>
                <a:lnTo>
                  <a:pt x="6350" y="0"/>
                </a:lnTo>
                <a:lnTo>
                  <a:pt x="0" y="6350"/>
                </a:lnTo>
                <a:lnTo>
                  <a:pt x="0" y="54355"/>
                </a:lnTo>
                <a:lnTo>
                  <a:pt x="6350" y="60705"/>
                </a:lnTo>
                <a:lnTo>
                  <a:pt x="54356" y="60705"/>
                </a:lnTo>
                <a:lnTo>
                  <a:pt x="60706" y="54355"/>
                </a:lnTo>
                <a:lnTo>
                  <a:pt x="60706" y="6350"/>
                </a:lnTo>
                <a:close/>
              </a:path>
            </a:pathLst>
          </a:custGeom>
          <a:solidFill>
            <a:srgbClr val="275E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7341107" y="2771013"/>
            <a:ext cx="60960" cy="60960"/>
          </a:xfrm>
          <a:custGeom>
            <a:avLst/>
            <a:gdLst/>
            <a:ahLst/>
            <a:cxnLst/>
            <a:rect l="l" t="t" r="r" b="b"/>
            <a:pathLst>
              <a:path w="60959" h="60960">
                <a:moveTo>
                  <a:pt x="54356" y="0"/>
                </a:moveTo>
                <a:lnTo>
                  <a:pt x="6350" y="0"/>
                </a:lnTo>
                <a:lnTo>
                  <a:pt x="0" y="6350"/>
                </a:lnTo>
                <a:lnTo>
                  <a:pt x="0" y="54356"/>
                </a:lnTo>
                <a:lnTo>
                  <a:pt x="6350" y="60706"/>
                </a:lnTo>
                <a:lnTo>
                  <a:pt x="54356" y="60706"/>
                </a:lnTo>
                <a:lnTo>
                  <a:pt x="60706" y="54356"/>
                </a:lnTo>
                <a:lnTo>
                  <a:pt x="60706" y="6350"/>
                </a:lnTo>
                <a:close/>
              </a:path>
            </a:pathLst>
          </a:custGeom>
          <a:solidFill>
            <a:srgbClr val="275E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7326248" y="1581658"/>
            <a:ext cx="3887344" cy="243688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105" dirty="0">
                <a:solidFill>
                  <a:srgbClr val="2760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Личный</a:t>
            </a:r>
            <a:r>
              <a:rPr sz="1600" b="1" spc="10" dirty="0">
                <a:solidFill>
                  <a:srgbClr val="2760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sz="1600" b="1" spc="135" dirty="0">
                <a:solidFill>
                  <a:srgbClr val="2760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кабинет</a:t>
            </a:r>
            <a:endParaRPr sz="16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  <a:p>
            <a:pPr marL="192405" marR="208279">
              <a:lnSpc>
                <a:spcPct val="135100"/>
              </a:lnSpc>
              <a:spcBef>
                <a:spcPts val="350"/>
              </a:spcBef>
            </a:pPr>
            <a:r>
              <a:rPr sz="1200" b="1" spc="5" dirty="0">
                <a:solidFill>
                  <a:srgbClr val="151515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Создание учетных </a:t>
            </a:r>
            <a:r>
              <a:rPr sz="1200" b="1" spc="25" dirty="0">
                <a:solidFill>
                  <a:srgbClr val="151515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записей</a:t>
            </a:r>
            <a:r>
              <a:rPr sz="1200" b="1" spc="-110" dirty="0">
                <a:solidFill>
                  <a:srgbClr val="151515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200" b="1" spc="-5" dirty="0">
                <a:solidFill>
                  <a:srgbClr val="151515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пользователя  </a:t>
            </a:r>
            <a:r>
              <a:rPr sz="1200" b="1" spc="15" dirty="0">
                <a:solidFill>
                  <a:srgbClr val="151515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Статистика по </a:t>
            </a:r>
            <a:r>
              <a:rPr sz="1200" b="1" spc="10" dirty="0">
                <a:solidFill>
                  <a:srgbClr val="151515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количеству </a:t>
            </a:r>
            <a:r>
              <a:rPr sz="1200" b="1" spc="35" dirty="0">
                <a:solidFill>
                  <a:srgbClr val="151515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точек </a:t>
            </a:r>
            <a:r>
              <a:rPr sz="1200" b="1" spc="-5" dirty="0">
                <a:solidFill>
                  <a:srgbClr val="151515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доступа  </a:t>
            </a:r>
            <a:r>
              <a:rPr sz="1200" b="1" spc="15" dirty="0">
                <a:solidFill>
                  <a:srgbClr val="151515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Информация </a:t>
            </a:r>
            <a:r>
              <a:rPr sz="1200" b="1" spc="-5" dirty="0">
                <a:solidFill>
                  <a:srgbClr val="151515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</a:t>
            </a:r>
            <a:r>
              <a:rPr sz="1200" b="1" spc="-60" dirty="0">
                <a:solidFill>
                  <a:srgbClr val="151515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200" b="1" dirty="0">
                <a:solidFill>
                  <a:srgbClr val="151515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девайсах</a:t>
            </a:r>
            <a:endParaRPr sz="12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marL="192405">
              <a:lnSpc>
                <a:spcPct val="100000"/>
              </a:lnSpc>
              <a:spcBef>
                <a:spcPts val="490"/>
              </a:spcBef>
            </a:pPr>
            <a:r>
              <a:rPr sz="1200" b="1" spc="25" dirty="0">
                <a:solidFill>
                  <a:srgbClr val="151515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Аналитика</a:t>
            </a:r>
            <a:endParaRPr sz="12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>
              <a:lnSpc>
                <a:spcPct val="100000"/>
              </a:lnSpc>
            </a:pPr>
            <a:endParaRPr sz="1600" dirty="0">
              <a:latin typeface="Arial"/>
              <a:cs typeface="Arial"/>
            </a:endParaRPr>
          </a:p>
          <a:p>
            <a:pPr marL="14604">
              <a:lnSpc>
                <a:spcPct val="100000"/>
              </a:lnSpc>
              <a:spcBef>
                <a:spcPts val="955"/>
              </a:spcBef>
            </a:pPr>
            <a:r>
              <a:rPr sz="1600" b="1" spc="70" dirty="0">
                <a:solidFill>
                  <a:srgbClr val="2760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Captive</a:t>
            </a:r>
            <a:r>
              <a:rPr sz="1600" b="1" spc="-40" dirty="0">
                <a:solidFill>
                  <a:srgbClr val="2760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sz="1600" b="1" spc="90" dirty="0">
                <a:solidFill>
                  <a:srgbClr val="2760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Portal+</a:t>
            </a:r>
            <a:r>
              <a:rPr sz="1600" b="1" spc="-300" dirty="0">
                <a:solidFill>
                  <a:srgbClr val="2760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sz="1600" b="1" spc="80" dirty="0">
                <a:solidFill>
                  <a:srgbClr val="2760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Portal</a:t>
            </a:r>
            <a:r>
              <a:rPr sz="1600" b="1" spc="10" dirty="0">
                <a:solidFill>
                  <a:srgbClr val="2760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sz="1600" b="1" spc="60" dirty="0">
                <a:solidFill>
                  <a:srgbClr val="2760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Constructor</a:t>
            </a:r>
            <a:endParaRPr sz="16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  <a:p>
            <a:pPr marL="192405" marR="1610995">
              <a:lnSpc>
                <a:spcPct val="135000"/>
              </a:lnSpc>
              <a:spcBef>
                <a:spcPts val="330"/>
              </a:spcBef>
            </a:pPr>
            <a:r>
              <a:rPr sz="1200" b="1" spc="15" dirty="0">
                <a:solidFill>
                  <a:srgbClr val="151515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Страница</a:t>
            </a:r>
            <a:r>
              <a:rPr sz="1200" b="1" spc="-70" dirty="0">
                <a:solidFill>
                  <a:srgbClr val="151515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200" b="1" spc="30" dirty="0">
                <a:solidFill>
                  <a:srgbClr val="151515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авторизации  </a:t>
            </a:r>
            <a:r>
              <a:rPr sz="1200" b="1" spc="20" dirty="0">
                <a:solidFill>
                  <a:srgbClr val="151515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Управление</a:t>
            </a:r>
            <a:r>
              <a:rPr sz="1200" b="1" spc="-65" dirty="0">
                <a:solidFill>
                  <a:srgbClr val="151515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200" b="1" spc="35" dirty="0">
                <a:solidFill>
                  <a:srgbClr val="151515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дизайном</a:t>
            </a:r>
            <a:endParaRPr sz="12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7341107" y="5007102"/>
            <a:ext cx="60960" cy="60960"/>
          </a:xfrm>
          <a:custGeom>
            <a:avLst/>
            <a:gdLst/>
            <a:ahLst/>
            <a:cxnLst/>
            <a:rect l="l" t="t" r="r" b="b"/>
            <a:pathLst>
              <a:path w="60959" h="60960">
                <a:moveTo>
                  <a:pt x="54356" y="0"/>
                </a:moveTo>
                <a:lnTo>
                  <a:pt x="6350" y="0"/>
                </a:lnTo>
                <a:lnTo>
                  <a:pt x="0" y="6350"/>
                </a:lnTo>
                <a:lnTo>
                  <a:pt x="0" y="54356"/>
                </a:lnTo>
                <a:lnTo>
                  <a:pt x="6350" y="60706"/>
                </a:lnTo>
                <a:lnTo>
                  <a:pt x="54356" y="60706"/>
                </a:lnTo>
                <a:lnTo>
                  <a:pt x="60706" y="54356"/>
                </a:lnTo>
                <a:lnTo>
                  <a:pt x="60706" y="6350"/>
                </a:lnTo>
                <a:close/>
              </a:path>
            </a:pathLst>
          </a:custGeom>
          <a:solidFill>
            <a:srgbClr val="275E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7341107" y="5292090"/>
            <a:ext cx="60960" cy="60960"/>
          </a:xfrm>
          <a:custGeom>
            <a:avLst/>
            <a:gdLst/>
            <a:ahLst/>
            <a:cxnLst/>
            <a:rect l="l" t="t" r="r" b="b"/>
            <a:pathLst>
              <a:path w="60959" h="60960">
                <a:moveTo>
                  <a:pt x="54356" y="0"/>
                </a:moveTo>
                <a:lnTo>
                  <a:pt x="6350" y="0"/>
                </a:lnTo>
                <a:lnTo>
                  <a:pt x="0" y="6350"/>
                </a:lnTo>
                <a:lnTo>
                  <a:pt x="0" y="54356"/>
                </a:lnTo>
                <a:lnTo>
                  <a:pt x="6350" y="60706"/>
                </a:lnTo>
                <a:lnTo>
                  <a:pt x="54356" y="60706"/>
                </a:lnTo>
                <a:lnTo>
                  <a:pt x="60706" y="54356"/>
                </a:lnTo>
                <a:lnTo>
                  <a:pt x="60706" y="6350"/>
                </a:lnTo>
                <a:close/>
              </a:path>
            </a:pathLst>
          </a:custGeom>
          <a:solidFill>
            <a:srgbClr val="275E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7341107" y="5759894"/>
            <a:ext cx="60960" cy="60960"/>
          </a:xfrm>
          <a:custGeom>
            <a:avLst/>
            <a:gdLst/>
            <a:ahLst/>
            <a:cxnLst/>
            <a:rect l="l" t="t" r="r" b="b"/>
            <a:pathLst>
              <a:path w="60959" h="60960">
                <a:moveTo>
                  <a:pt x="54356" y="0"/>
                </a:moveTo>
                <a:lnTo>
                  <a:pt x="6350" y="0"/>
                </a:lnTo>
                <a:lnTo>
                  <a:pt x="0" y="6375"/>
                </a:lnTo>
                <a:lnTo>
                  <a:pt x="0" y="54394"/>
                </a:lnTo>
                <a:lnTo>
                  <a:pt x="6350" y="60769"/>
                </a:lnTo>
                <a:lnTo>
                  <a:pt x="54356" y="60769"/>
                </a:lnTo>
                <a:lnTo>
                  <a:pt x="60706" y="54394"/>
                </a:lnTo>
                <a:lnTo>
                  <a:pt x="60706" y="6375"/>
                </a:lnTo>
                <a:close/>
              </a:path>
            </a:pathLst>
          </a:custGeom>
          <a:solidFill>
            <a:srgbClr val="275E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7341107" y="6043358"/>
            <a:ext cx="60960" cy="60960"/>
          </a:xfrm>
          <a:custGeom>
            <a:avLst/>
            <a:gdLst/>
            <a:ahLst/>
            <a:cxnLst/>
            <a:rect l="l" t="t" r="r" b="b"/>
            <a:pathLst>
              <a:path w="60959" h="60960">
                <a:moveTo>
                  <a:pt x="54356" y="0"/>
                </a:moveTo>
                <a:lnTo>
                  <a:pt x="6350" y="0"/>
                </a:lnTo>
                <a:lnTo>
                  <a:pt x="0" y="6375"/>
                </a:lnTo>
                <a:lnTo>
                  <a:pt x="0" y="54394"/>
                </a:lnTo>
                <a:lnTo>
                  <a:pt x="6350" y="60769"/>
                </a:lnTo>
                <a:lnTo>
                  <a:pt x="54356" y="60769"/>
                </a:lnTo>
                <a:lnTo>
                  <a:pt x="60706" y="54394"/>
                </a:lnTo>
                <a:lnTo>
                  <a:pt x="60706" y="6375"/>
                </a:lnTo>
                <a:close/>
              </a:path>
            </a:pathLst>
          </a:custGeom>
          <a:solidFill>
            <a:srgbClr val="275E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7326248" y="4531614"/>
            <a:ext cx="3887344" cy="181318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25" dirty="0">
                <a:solidFill>
                  <a:srgbClr val="2760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WIDS</a:t>
            </a:r>
            <a:endParaRPr sz="16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  <a:p>
            <a:pPr marL="192405">
              <a:lnSpc>
                <a:spcPct val="100000"/>
              </a:lnSpc>
              <a:spcBef>
                <a:spcPts val="1060"/>
              </a:spcBef>
            </a:pPr>
            <a:r>
              <a:rPr sz="1200" b="1" spc="-30" dirty="0">
                <a:solidFill>
                  <a:srgbClr val="151515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Детектирование </a:t>
            </a:r>
            <a:r>
              <a:rPr sz="1200" b="1" spc="-80" dirty="0">
                <a:solidFill>
                  <a:srgbClr val="151515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DDoS</a:t>
            </a:r>
            <a:r>
              <a:rPr sz="1200" b="1" spc="-260" dirty="0">
                <a:solidFill>
                  <a:srgbClr val="151515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200" b="1" spc="-10" dirty="0">
                <a:solidFill>
                  <a:srgbClr val="151515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атак</a:t>
            </a:r>
            <a:endParaRPr sz="12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marL="192405" marR="800100">
              <a:lnSpc>
                <a:spcPct val="100000"/>
              </a:lnSpc>
              <a:spcBef>
                <a:spcPts val="805"/>
              </a:spcBef>
            </a:pPr>
            <a:r>
              <a:rPr sz="1200" b="1" spc="-35" dirty="0">
                <a:solidFill>
                  <a:srgbClr val="151515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Отслеживание</a:t>
            </a:r>
            <a:r>
              <a:rPr sz="1200" b="1" spc="-165" dirty="0">
                <a:solidFill>
                  <a:srgbClr val="151515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200" b="1" spc="-10" dirty="0">
                <a:solidFill>
                  <a:srgbClr val="151515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атак</a:t>
            </a:r>
            <a:r>
              <a:rPr sz="1200" b="1" spc="-130" dirty="0">
                <a:solidFill>
                  <a:srgbClr val="151515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200" b="1" spc="-40" dirty="0">
                <a:solidFill>
                  <a:srgbClr val="151515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перебора</a:t>
            </a:r>
            <a:r>
              <a:rPr sz="1200" b="1" spc="-145" dirty="0">
                <a:solidFill>
                  <a:srgbClr val="151515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200" b="1" spc="-35" dirty="0">
                <a:solidFill>
                  <a:srgbClr val="151515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паролей  </a:t>
            </a:r>
            <a:r>
              <a:rPr sz="1200" b="1" spc="75" dirty="0">
                <a:solidFill>
                  <a:srgbClr val="151515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и</a:t>
            </a:r>
            <a:r>
              <a:rPr sz="1200" b="1" spc="-270" dirty="0">
                <a:solidFill>
                  <a:srgbClr val="151515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200" b="1" spc="-40" dirty="0">
                <a:solidFill>
                  <a:srgbClr val="151515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небезопасной </a:t>
            </a:r>
            <a:r>
              <a:rPr sz="1200" b="1" spc="-30" dirty="0">
                <a:solidFill>
                  <a:srgbClr val="151515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конфигурации</a:t>
            </a:r>
            <a:endParaRPr sz="12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marL="192405" marR="5080">
              <a:lnSpc>
                <a:spcPct val="155000"/>
              </a:lnSpc>
              <a:spcBef>
                <a:spcPts val="10"/>
              </a:spcBef>
            </a:pPr>
            <a:r>
              <a:rPr sz="1200" b="1" spc="-30" dirty="0">
                <a:solidFill>
                  <a:srgbClr val="151515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Детектирование</a:t>
            </a:r>
            <a:r>
              <a:rPr sz="1200" b="1" spc="-135" dirty="0">
                <a:solidFill>
                  <a:srgbClr val="151515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200" b="1" spc="-25" dirty="0">
                <a:solidFill>
                  <a:srgbClr val="151515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точек,</a:t>
            </a:r>
            <a:r>
              <a:rPr sz="1200" b="1" spc="-130" dirty="0">
                <a:solidFill>
                  <a:srgbClr val="151515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200" b="1" spc="-30" dirty="0">
                <a:solidFill>
                  <a:srgbClr val="151515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подменяющих</a:t>
            </a:r>
            <a:r>
              <a:rPr sz="1200" b="1" spc="-150" dirty="0">
                <a:solidFill>
                  <a:srgbClr val="151515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200" b="1" spc="-105" dirty="0">
                <a:solidFill>
                  <a:srgbClr val="151515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SSID</a:t>
            </a:r>
            <a:r>
              <a:rPr sz="1200" b="1" spc="-155" dirty="0">
                <a:solidFill>
                  <a:srgbClr val="151515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200" b="1" spc="75" dirty="0">
                <a:solidFill>
                  <a:srgbClr val="151515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и</a:t>
            </a:r>
            <a:r>
              <a:rPr sz="1200" b="1" spc="-135" dirty="0">
                <a:solidFill>
                  <a:srgbClr val="151515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200" b="1" spc="-70" dirty="0">
                <a:solidFill>
                  <a:srgbClr val="151515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МАС  </a:t>
            </a:r>
            <a:r>
              <a:rPr sz="1200" b="1" spc="-35" dirty="0">
                <a:solidFill>
                  <a:srgbClr val="151515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Предотвращение подключения</a:t>
            </a:r>
            <a:r>
              <a:rPr sz="1200" b="1" spc="-275" dirty="0">
                <a:solidFill>
                  <a:srgbClr val="151515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200" b="1" spc="-30" dirty="0">
                <a:solidFill>
                  <a:srgbClr val="151515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клиентов</a:t>
            </a:r>
            <a:endParaRPr sz="12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marL="192405">
              <a:lnSpc>
                <a:spcPct val="100000"/>
              </a:lnSpc>
            </a:pPr>
            <a:r>
              <a:rPr sz="1200" b="1" spc="80" dirty="0">
                <a:solidFill>
                  <a:srgbClr val="151515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к</a:t>
            </a:r>
            <a:r>
              <a:rPr sz="1200" b="1" spc="-150" dirty="0">
                <a:solidFill>
                  <a:srgbClr val="151515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200" b="1" spc="-30" dirty="0">
                <a:solidFill>
                  <a:srgbClr val="151515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несанкционированным</a:t>
            </a:r>
            <a:r>
              <a:rPr sz="1200" b="1" spc="-150" dirty="0">
                <a:solidFill>
                  <a:srgbClr val="151515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200" b="1" spc="-15" dirty="0">
                <a:solidFill>
                  <a:srgbClr val="151515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точкам</a:t>
            </a:r>
            <a:r>
              <a:rPr sz="1200" b="1" spc="-130" dirty="0">
                <a:solidFill>
                  <a:srgbClr val="151515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1200" b="1" spc="-60" dirty="0">
                <a:solidFill>
                  <a:srgbClr val="151515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доступа</a:t>
            </a:r>
            <a:endParaRPr sz="12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715518" y="1591817"/>
            <a:ext cx="901065" cy="901065"/>
          </a:xfrm>
          <a:custGeom>
            <a:avLst/>
            <a:gdLst/>
            <a:ahLst/>
            <a:cxnLst/>
            <a:rect l="l" t="t" r="r" b="b"/>
            <a:pathLst>
              <a:path w="901065" h="901064">
                <a:moveTo>
                  <a:pt x="0" y="188214"/>
                </a:moveTo>
                <a:lnTo>
                  <a:pt x="6724" y="138200"/>
                </a:lnTo>
                <a:lnTo>
                  <a:pt x="25700" y="93246"/>
                </a:lnTo>
                <a:lnTo>
                  <a:pt x="55133" y="55149"/>
                </a:lnTo>
                <a:lnTo>
                  <a:pt x="93231" y="25710"/>
                </a:lnTo>
                <a:lnTo>
                  <a:pt x="138197" y="6727"/>
                </a:lnTo>
                <a:lnTo>
                  <a:pt x="188239" y="0"/>
                </a:lnTo>
                <a:lnTo>
                  <a:pt x="712469" y="0"/>
                </a:lnTo>
                <a:lnTo>
                  <a:pt x="762483" y="6727"/>
                </a:lnTo>
                <a:lnTo>
                  <a:pt x="807437" y="25710"/>
                </a:lnTo>
                <a:lnTo>
                  <a:pt x="845534" y="55149"/>
                </a:lnTo>
                <a:lnTo>
                  <a:pt x="874973" y="93246"/>
                </a:lnTo>
                <a:lnTo>
                  <a:pt x="893956" y="138200"/>
                </a:lnTo>
                <a:lnTo>
                  <a:pt x="900684" y="188214"/>
                </a:lnTo>
                <a:lnTo>
                  <a:pt x="900684" y="712470"/>
                </a:lnTo>
                <a:lnTo>
                  <a:pt x="893956" y="762483"/>
                </a:lnTo>
                <a:lnTo>
                  <a:pt x="874973" y="807437"/>
                </a:lnTo>
                <a:lnTo>
                  <a:pt x="845534" y="845534"/>
                </a:lnTo>
                <a:lnTo>
                  <a:pt x="807437" y="874973"/>
                </a:lnTo>
                <a:lnTo>
                  <a:pt x="762483" y="893956"/>
                </a:lnTo>
                <a:lnTo>
                  <a:pt x="712469" y="900684"/>
                </a:lnTo>
                <a:lnTo>
                  <a:pt x="188239" y="900684"/>
                </a:lnTo>
                <a:lnTo>
                  <a:pt x="138197" y="893956"/>
                </a:lnTo>
                <a:lnTo>
                  <a:pt x="93231" y="874973"/>
                </a:lnTo>
                <a:lnTo>
                  <a:pt x="55133" y="845534"/>
                </a:lnTo>
                <a:lnTo>
                  <a:pt x="25700" y="807437"/>
                </a:lnTo>
                <a:lnTo>
                  <a:pt x="6724" y="762483"/>
                </a:lnTo>
                <a:lnTo>
                  <a:pt x="0" y="712470"/>
                </a:lnTo>
                <a:lnTo>
                  <a:pt x="0" y="188214"/>
                </a:lnTo>
                <a:close/>
              </a:path>
            </a:pathLst>
          </a:custGeom>
          <a:ln w="28575">
            <a:solidFill>
              <a:srgbClr val="275EC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876300" y="4704588"/>
            <a:ext cx="562356" cy="56083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978408" y="3438144"/>
            <a:ext cx="373379" cy="51511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870203" y="1754123"/>
            <a:ext cx="580644" cy="57912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6414515" y="4689347"/>
            <a:ext cx="480060" cy="62026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6365747" y="3418332"/>
            <a:ext cx="537972" cy="5334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6345935" y="1801367"/>
            <a:ext cx="632460" cy="47853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715518" y="3231642"/>
            <a:ext cx="901065" cy="899160"/>
          </a:xfrm>
          <a:custGeom>
            <a:avLst/>
            <a:gdLst/>
            <a:ahLst/>
            <a:cxnLst/>
            <a:rect l="l" t="t" r="r" b="b"/>
            <a:pathLst>
              <a:path w="901065" h="899160">
                <a:moveTo>
                  <a:pt x="0" y="187960"/>
                </a:moveTo>
                <a:lnTo>
                  <a:pt x="6712" y="137965"/>
                </a:lnTo>
                <a:lnTo>
                  <a:pt x="25656" y="93058"/>
                </a:lnTo>
                <a:lnTo>
                  <a:pt x="55040" y="55022"/>
                </a:lnTo>
                <a:lnTo>
                  <a:pt x="93071" y="25644"/>
                </a:lnTo>
                <a:lnTo>
                  <a:pt x="137958" y="6708"/>
                </a:lnTo>
                <a:lnTo>
                  <a:pt x="187909" y="0"/>
                </a:lnTo>
                <a:lnTo>
                  <a:pt x="712723" y="0"/>
                </a:lnTo>
                <a:lnTo>
                  <a:pt x="762718" y="6708"/>
                </a:lnTo>
                <a:lnTo>
                  <a:pt x="807625" y="25644"/>
                </a:lnTo>
                <a:lnTo>
                  <a:pt x="845661" y="55022"/>
                </a:lnTo>
                <a:lnTo>
                  <a:pt x="875039" y="93058"/>
                </a:lnTo>
                <a:lnTo>
                  <a:pt x="893975" y="137965"/>
                </a:lnTo>
                <a:lnTo>
                  <a:pt x="900684" y="187960"/>
                </a:lnTo>
                <a:lnTo>
                  <a:pt x="900684" y="711200"/>
                </a:lnTo>
                <a:lnTo>
                  <a:pt x="893975" y="761194"/>
                </a:lnTo>
                <a:lnTo>
                  <a:pt x="875039" y="806101"/>
                </a:lnTo>
                <a:lnTo>
                  <a:pt x="845661" y="844137"/>
                </a:lnTo>
                <a:lnTo>
                  <a:pt x="807625" y="873515"/>
                </a:lnTo>
                <a:lnTo>
                  <a:pt x="762718" y="892451"/>
                </a:lnTo>
                <a:lnTo>
                  <a:pt x="712723" y="899160"/>
                </a:lnTo>
                <a:lnTo>
                  <a:pt x="187909" y="899160"/>
                </a:lnTo>
                <a:lnTo>
                  <a:pt x="137958" y="892451"/>
                </a:lnTo>
                <a:lnTo>
                  <a:pt x="93071" y="873515"/>
                </a:lnTo>
                <a:lnTo>
                  <a:pt x="55040" y="844137"/>
                </a:lnTo>
                <a:lnTo>
                  <a:pt x="25656" y="806101"/>
                </a:lnTo>
                <a:lnTo>
                  <a:pt x="6712" y="761194"/>
                </a:lnTo>
                <a:lnTo>
                  <a:pt x="0" y="711200"/>
                </a:lnTo>
                <a:lnTo>
                  <a:pt x="0" y="187960"/>
                </a:lnTo>
                <a:close/>
              </a:path>
            </a:pathLst>
          </a:custGeom>
          <a:ln w="28575">
            <a:solidFill>
              <a:srgbClr val="275EC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715518" y="4537709"/>
            <a:ext cx="901065" cy="901065"/>
          </a:xfrm>
          <a:custGeom>
            <a:avLst/>
            <a:gdLst/>
            <a:ahLst/>
            <a:cxnLst/>
            <a:rect l="l" t="t" r="r" b="b"/>
            <a:pathLst>
              <a:path w="901065" h="901064">
                <a:moveTo>
                  <a:pt x="0" y="188213"/>
                </a:moveTo>
                <a:lnTo>
                  <a:pt x="6724" y="138200"/>
                </a:lnTo>
                <a:lnTo>
                  <a:pt x="25700" y="93246"/>
                </a:lnTo>
                <a:lnTo>
                  <a:pt x="55133" y="55149"/>
                </a:lnTo>
                <a:lnTo>
                  <a:pt x="93231" y="25710"/>
                </a:lnTo>
                <a:lnTo>
                  <a:pt x="138197" y="6727"/>
                </a:lnTo>
                <a:lnTo>
                  <a:pt x="188239" y="0"/>
                </a:lnTo>
                <a:lnTo>
                  <a:pt x="712469" y="0"/>
                </a:lnTo>
                <a:lnTo>
                  <a:pt x="762483" y="6727"/>
                </a:lnTo>
                <a:lnTo>
                  <a:pt x="807437" y="25710"/>
                </a:lnTo>
                <a:lnTo>
                  <a:pt x="845534" y="55149"/>
                </a:lnTo>
                <a:lnTo>
                  <a:pt x="874973" y="93246"/>
                </a:lnTo>
                <a:lnTo>
                  <a:pt x="893956" y="138200"/>
                </a:lnTo>
                <a:lnTo>
                  <a:pt x="900684" y="188213"/>
                </a:lnTo>
                <a:lnTo>
                  <a:pt x="900684" y="712469"/>
                </a:lnTo>
                <a:lnTo>
                  <a:pt x="893956" y="762483"/>
                </a:lnTo>
                <a:lnTo>
                  <a:pt x="874973" y="807437"/>
                </a:lnTo>
                <a:lnTo>
                  <a:pt x="845534" y="845534"/>
                </a:lnTo>
                <a:lnTo>
                  <a:pt x="807437" y="874973"/>
                </a:lnTo>
                <a:lnTo>
                  <a:pt x="762483" y="893956"/>
                </a:lnTo>
                <a:lnTo>
                  <a:pt x="712469" y="900683"/>
                </a:lnTo>
                <a:lnTo>
                  <a:pt x="188239" y="900683"/>
                </a:lnTo>
                <a:lnTo>
                  <a:pt x="138197" y="893956"/>
                </a:lnTo>
                <a:lnTo>
                  <a:pt x="93231" y="874973"/>
                </a:lnTo>
                <a:lnTo>
                  <a:pt x="55133" y="845534"/>
                </a:lnTo>
                <a:lnTo>
                  <a:pt x="25700" y="807437"/>
                </a:lnTo>
                <a:lnTo>
                  <a:pt x="6724" y="762483"/>
                </a:lnTo>
                <a:lnTo>
                  <a:pt x="0" y="712469"/>
                </a:lnTo>
                <a:lnTo>
                  <a:pt x="0" y="188213"/>
                </a:lnTo>
                <a:close/>
              </a:path>
            </a:pathLst>
          </a:custGeom>
          <a:ln w="28575">
            <a:solidFill>
              <a:srgbClr val="275EC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6208014" y="1600961"/>
            <a:ext cx="899160" cy="899160"/>
          </a:xfrm>
          <a:custGeom>
            <a:avLst/>
            <a:gdLst/>
            <a:ahLst/>
            <a:cxnLst/>
            <a:rect l="l" t="t" r="r" b="b"/>
            <a:pathLst>
              <a:path w="899159" h="899160">
                <a:moveTo>
                  <a:pt x="0" y="187960"/>
                </a:moveTo>
                <a:lnTo>
                  <a:pt x="6708" y="137965"/>
                </a:lnTo>
                <a:lnTo>
                  <a:pt x="25644" y="93058"/>
                </a:lnTo>
                <a:lnTo>
                  <a:pt x="55022" y="55022"/>
                </a:lnTo>
                <a:lnTo>
                  <a:pt x="93058" y="25644"/>
                </a:lnTo>
                <a:lnTo>
                  <a:pt x="137965" y="6708"/>
                </a:lnTo>
                <a:lnTo>
                  <a:pt x="187960" y="0"/>
                </a:lnTo>
                <a:lnTo>
                  <a:pt x="711200" y="0"/>
                </a:lnTo>
                <a:lnTo>
                  <a:pt x="761194" y="6708"/>
                </a:lnTo>
                <a:lnTo>
                  <a:pt x="806101" y="25644"/>
                </a:lnTo>
                <a:lnTo>
                  <a:pt x="844137" y="55022"/>
                </a:lnTo>
                <a:lnTo>
                  <a:pt x="873515" y="93058"/>
                </a:lnTo>
                <a:lnTo>
                  <a:pt x="892451" y="137965"/>
                </a:lnTo>
                <a:lnTo>
                  <a:pt x="899160" y="187960"/>
                </a:lnTo>
                <a:lnTo>
                  <a:pt x="899160" y="711200"/>
                </a:lnTo>
                <a:lnTo>
                  <a:pt x="892451" y="761194"/>
                </a:lnTo>
                <a:lnTo>
                  <a:pt x="873515" y="806101"/>
                </a:lnTo>
                <a:lnTo>
                  <a:pt x="844137" y="844137"/>
                </a:lnTo>
                <a:lnTo>
                  <a:pt x="806101" y="873515"/>
                </a:lnTo>
                <a:lnTo>
                  <a:pt x="761194" y="892451"/>
                </a:lnTo>
                <a:lnTo>
                  <a:pt x="711200" y="899160"/>
                </a:lnTo>
                <a:lnTo>
                  <a:pt x="187960" y="899160"/>
                </a:lnTo>
                <a:lnTo>
                  <a:pt x="137965" y="892451"/>
                </a:lnTo>
                <a:lnTo>
                  <a:pt x="93058" y="873515"/>
                </a:lnTo>
                <a:lnTo>
                  <a:pt x="55022" y="844137"/>
                </a:lnTo>
                <a:lnTo>
                  <a:pt x="25644" y="806101"/>
                </a:lnTo>
                <a:lnTo>
                  <a:pt x="6708" y="761194"/>
                </a:lnTo>
                <a:lnTo>
                  <a:pt x="0" y="711200"/>
                </a:lnTo>
                <a:lnTo>
                  <a:pt x="0" y="187960"/>
                </a:lnTo>
                <a:close/>
              </a:path>
            </a:pathLst>
          </a:custGeom>
          <a:ln w="28575">
            <a:solidFill>
              <a:srgbClr val="275EC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6212585" y="3231642"/>
            <a:ext cx="901065" cy="899160"/>
          </a:xfrm>
          <a:custGeom>
            <a:avLst/>
            <a:gdLst/>
            <a:ahLst/>
            <a:cxnLst/>
            <a:rect l="l" t="t" r="r" b="b"/>
            <a:pathLst>
              <a:path w="901065" h="899160">
                <a:moveTo>
                  <a:pt x="0" y="187960"/>
                </a:moveTo>
                <a:lnTo>
                  <a:pt x="6708" y="137965"/>
                </a:lnTo>
                <a:lnTo>
                  <a:pt x="25644" y="93058"/>
                </a:lnTo>
                <a:lnTo>
                  <a:pt x="55022" y="55022"/>
                </a:lnTo>
                <a:lnTo>
                  <a:pt x="93058" y="25644"/>
                </a:lnTo>
                <a:lnTo>
                  <a:pt x="137965" y="6708"/>
                </a:lnTo>
                <a:lnTo>
                  <a:pt x="187960" y="0"/>
                </a:lnTo>
                <a:lnTo>
                  <a:pt x="712723" y="0"/>
                </a:lnTo>
                <a:lnTo>
                  <a:pt x="762718" y="6708"/>
                </a:lnTo>
                <a:lnTo>
                  <a:pt x="807625" y="25644"/>
                </a:lnTo>
                <a:lnTo>
                  <a:pt x="845661" y="55022"/>
                </a:lnTo>
                <a:lnTo>
                  <a:pt x="875039" y="93058"/>
                </a:lnTo>
                <a:lnTo>
                  <a:pt x="893975" y="137965"/>
                </a:lnTo>
                <a:lnTo>
                  <a:pt x="900684" y="187960"/>
                </a:lnTo>
                <a:lnTo>
                  <a:pt x="900684" y="711200"/>
                </a:lnTo>
                <a:lnTo>
                  <a:pt x="893975" y="761194"/>
                </a:lnTo>
                <a:lnTo>
                  <a:pt x="875039" y="806101"/>
                </a:lnTo>
                <a:lnTo>
                  <a:pt x="845661" y="844137"/>
                </a:lnTo>
                <a:lnTo>
                  <a:pt x="807625" y="873515"/>
                </a:lnTo>
                <a:lnTo>
                  <a:pt x="762718" y="892451"/>
                </a:lnTo>
                <a:lnTo>
                  <a:pt x="712723" y="899160"/>
                </a:lnTo>
                <a:lnTo>
                  <a:pt x="187960" y="899160"/>
                </a:lnTo>
                <a:lnTo>
                  <a:pt x="137965" y="892451"/>
                </a:lnTo>
                <a:lnTo>
                  <a:pt x="93058" y="873515"/>
                </a:lnTo>
                <a:lnTo>
                  <a:pt x="55022" y="844137"/>
                </a:lnTo>
                <a:lnTo>
                  <a:pt x="25644" y="806101"/>
                </a:lnTo>
                <a:lnTo>
                  <a:pt x="6708" y="761194"/>
                </a:lnTo>
                <a:lnTo>
                  <a:pt x="0" y="711200"/>
                </a:lnTo>
                <a:lnTo>
                  <a:pt x="0" y="187960"/>
                </a:lnTo>
                <a:close/>
              </a:path>
            </a:pathLst>
          </a:custGeom>
          <a:ln w="28574">
            <a:solidFill>
              <a:srgbClr val="275EC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6208014" y="4533138"/>
            <a:ext cx="899160" cy="901065"/>
          </a:xfrm>
          <a:custGeom>
            <a:avLst/>
            <a:gdLst/>
            <a:ahLst/>
            <a:cxnLst/>
            <a:rect l="l" t="t" r="r" b="b"/>
            <a:pathLst>
              <a:path w="899159" h="901064">
                <a:moveTo>
                  <a:pt x="0" y="187960"/>
                </a:moveTo>
                <a:lnTo>
                  <a:pt x="6708" y="137965"/>
                </a:lnTo>
                <a:lnTo>
                  <a:pt x="25644" y="93058"/>
                </a:lnTo>
                <a:lnTo>
                  <a:pt x="55022" y="55022"/>
                </a:lnTo>
                <a:lnTo>
                  <a:pt x="93058" y="25644"/>
                </a:lnTo>
                <a:lnTo>
                  <a:pt x="137965" y="6708"/>
                </a:lnTo>
                <a:lnTo>
                  <a:pt x="187960" y="0"/>
                </a:lnTo>
                <a:lnTo>
                  <a:pt x="711200" y="0"/>
                </a:lnTo>
                <a:lnTo>
                  <a:pt x="761194" y="6708"/>
                </a:lnTo>
                <a:lnTo>
                  <a:pt x="806101" y="25644"/>
                </a:lnTo>
                <a:lnTo>
                  <a:pt x="844137" y="55022"/>
                </a:lnTo>
                <a:lnTo>
                  <a:pt x="873515" y="93058"/>
                </a:lnTo>
                <a:lnTo>
                  <a:pt x="892451" y="137965"/>
                </a:lnTo>
                <a:lnTo>
                  <a:pt x="899160" y="187960"/>
                </a:lnTo>
                <a:lnTo>
                  <a:pt x="899160" y="712724"/>
                </a:lnTo>
                <a:lnTo>
                  <a:pt x="892451" y="762718"/>
                </a:lnTo>
                <a:lnTo>
                  <a:pt x="873515" y="807625"/>
                </a:lnTo>
                <a:lnTo>
                  <a:pt x="844137" y="845661"/>
                </a:lnTo>
                <a:lnTo>
                  <a:pt x="806101" y="875039"/>
                </a:lnTo>
                <a:lnTo>
                  <a:pt x="761194" y="893975"/>
                </a:lnTo>
                <a:lnTo>
                  <a:pt x="711200" y="900684"/>
                </a:lnTo>
                <a:lnTo>
                  <a:pt x="187960" y="900684"/>
                </a:lnTo>
                <a:lnTo>
                  <a:pt x="137965" y="893975"/>
                </a:lnTo>
                <a:lnTo>
                  <a:pt x="93058" y="875039"/>
                </a:lnTo>
                <a:lnTo>
                  <a:pt x="55022" y="845661"/>
                </a:lnTo>
                <a:lnTo>
                  <a:pt x="25644" y="807625"/>
                </a:lnTo>
                <a:lnTo>
                  <a:pt x="6708" y="762718"/>
                </a:lnTo>
                <a:lnTo>
                  <a:pt x="0" y="712724"/>
                </a:lnTo>
                <a:lnTo>
                  <a:pt x="0" y="187960"/>
                </a:lnTo>
                <a:close/>
              </a:path>
            </a:pathLst>
          </a:custGeom>
          <a:ln w="28575">
            <a:solidFill>
              <a:srgbClr val="275EC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BE725F-975A-E341-1A84-D073DCBA69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bject 20">
            <a:extLst>
              <a:ext uri="{FF2B5EF4-FFF2-40B4-BE49-F238E27FC236}">
                <a16:creationId xmlns:a16="http://schemas.microsoft.com/office/drawing/2014/main" id="{546E31B8-8C24-507F-05F9-29BF1865A6DB}"/>
              </a:ext>
            </a:extLst>
          </p:cNvPr>
          <p:cNvSpPr/>
          <p:nvPr/>
        </p:nvSpPr>
        <p:spPr>
          <a:xfrm>
            <a:off x="11538457" y="332395"/>
            <a:ext cx="325755" cy="297180"/>
          </a:xfrm>
          <a:custGeom>
            <a:avLst/>
            <a:gdLst/>
            <a:ahLst/>
            <a:cxnLst/>
            <a:rect l="l" t="t" r="r" b="b"/>
            <a:pathLst>
              <a:path w="325754" h="297180">
                <a:moveTo>
                  <a:pt x="52096" y="188364"/>
                </a:moveTo>
                <a:lnTo>
                  <a:pt x="9808" y="211528"/>
                </a:lnTo>
                <a:lnTo>
                  <a:pt x="0" y="242752"/>
                </a:lnTo>
                <a:lnTo>
                  <a:pt x="2575" y="259294"/>
                </a:lnTo>
                <a:lnTo>
                  <a:pt x="9838" y="273966"/>
                </a:lnTo>
                <a:lnTo>
                  <a:pt x="21122" y="285810"/>
                </a:lnTo>
                <a:lnTo>
                  <a:pt x="35758" y="293871"/>
                </a:lnTo>
                <a:lnTo>
                  <a:pt x="52140" y="297103"/>
                </a:lnTo>
                <a:lnTo>
                  <a:pt x="68361" y="295280"/>
                </a:lnTo>
                <a:lnTo>
                  <a:pt x="83305" y="288703"/>
                </a:lnTo>
                <a:lnTo>
                  <a:pt x="95854" y="277670"/>
                </a:lnTo>
                <a:lnTo>
                  <a:pt x="117419" y="259070"/>
                </a:lnTo>
                <a:lnTo>
                  <a:pt x="143141" y="248580"/>
                </a:lnTo>
                <a:lnTo>
                  <a:pt x="170851" y="246696"/>
                </a:lnTo>
                <a:lnTo>
                  <a:pt x="197278" y="246696"/>
                </a:lnTo>
                <a:lnTo>
                  <a:pt x="197277" y="238778"/>
                </a:lnTo>
                <a:lnTo>
                  <a:pt x="143157" y="236891"/>
                </a:lnTo>
                <a:lnTo>
                  <a:pt x="95854" y="207803"/>
                </a:lnTo>
                <a:lnTo>
                  <a:pt x="83288" y="196760"/>
                </a:lnTo>
                <a:lnTo>
                  <a:pt x="68328" y="190184"/>
                </a:lnTo>
                <a:lnTo>
                  <a:pt x="52096" y="188364"/>
                </a:lnTo>
                <a:close/>
              </a:path>
              <a:path w="325754" h="297180">
                <a:moveTo>
                  <a:pt x="208970" y="111964"/>
                </a:moveTo>
                <a:lnTo>
                  <a:pt x="203131" y="116651"/>
                </a:lnTo>
                <a:lnTo>
                  <a:pt x="196616" y="120421"/>
                </a:lnTo>
                <a:lnTo>
                  <a:pt x="189647" y="123146"/>
                </a:lnTo>
                <a:lnTo>
                  <a:pt x="209650" y="143427"/>
                </a:lnTo>
                <a:lnTo>
                  <a:pt x="221870" y="168428"/>
                </a:lnTo>
                <a:lnTo>
                  <a:pt x="225664" y="196013"/>
                </a:lnTo>
                <a:lnTo>
                  <a:pt x="220389" y="224047"/>
                </a:lnTo>
                <a:lnTo>
                  <a:pt x="217145" y="240472"/>
                </a:lnTo>
                <a:lnTo>
                  <a:pt x="218946" y="256749"/>
                </a:lnTo>
                <a:lnTo>
                  <a:pt x="225493" y="271756"/>
                </a:lnTo>
                <a:lnTo>
                  <a:pt x="236482" y="284369"/>
                </a:lnTo>
                <a:lnTo>
                  <a:pt x="250775" y="293034"/>
                </a:lnTo>
                <a:lnTo>
                  <a:pt x="266648" y="296894"/>
                </a:lnTo>
                <a:lnTo>
                  <a:pt x="282948" y="295850"/>
                </a:lnTo>
                <a:lnTo>
                  <a:pt x="298520" y="289799"/>
                </a:lnTo>
                <a:lnTo>
                  <a:pt x="311521" y="279293"/>
                </a:lnTo>
                <a:lnTo>
                  <a:pt x="320561" y="265654"/>
                </a:lnTo>
                <a:lnTo>
                  <a:pt x="325150" y="249936"/>
                </a:lnTo>
                <a:lnTo>
                  <a:pt x="324792" y="233195"/>
                </a:lnTo>
                <a:lnTo>
                  <a:pt x="319390" y="217359"/>
                </a:lnTo>
                <a:lnTo>
                  <a:pt x="309705" y="204184"/>
                </a:lnTo>
                <a:lnTo>
                  <a:pt x="296555" y="194492"/>
                </a:lnTo>
                <a:lnTo>
                  <a:pt x="280753" y="189109"/>
                </a:lnTo>
                <a:lnTo>
                  <a:pt x="253904" y="179689"/>
                </a:lnTo>
                <a:lnTo>
                  <a:pt x="231981" y="162600"/>
                </a:lnTo>
                <a:lnTo>
                  <a:pt x="216498" y="139479"/>
                </a:lnTo>
                <a:lnTo>
                  <a:pt x="208970" y="111964"/>
                </a:lnTo>
                <a:close/>
              </a:path>
              <a:path w="325754" h="297180">
                <a:moveTo>
                  <a:pt x="197278" y="246696"/>
                </a:moveTo>
                <a:lnTo>
                  <a:pt x="170851" y="246696"/>
                </a:lnTo>
                <a:lnTo>
                  <a:pt x="198382" y="253913"/>
                </a:lnTo>
                <a:lnTo>
                  <a:pt x="197278" y="246696"/>
                </a:lnTo>
                <a:close/>
              </a:path>
              <a:path w="325754" h="297180">
                <a:moveTo>
                  <a:pt x="198382" y="231548"/>
                </a:moveTo>
                <a:lnTo>
                  <a:pt x="170863" y="238778"/>
                </a:lnTo>
                <a:lnTo>
                  <a:pt x="197277" y="238778"/>
                </a:lnTo>
                <a:lnTo>
                  <a:pt x="198382" y="231548"/>
                </a:lnTo>
                <a:close/>
              </a:path>
              <a:path w="325754" h="297180">
                <a:moveTo>
                  <a:pt x="158016" y="0"/>
                </a:moveTo>
                <a:lnTo>
                  <a:pt x="116880" y="25163"/>
                </a:lnTo>
                <a:lnTo>
                  <a:pt x="108545" y="56422"/>
                </a:lnTo>
                <a:lnTo>
                  <a:pt x="111802" y="72841"/>
                </a:lnTo>
                <a:lnTo>
                  <a:pt x="117088" y="100866"/>
                </a:lnTo>
                <a:lnTo>
                  <a:pt x="113291" y="128445"/>
                </a:lnTo>
                <a:lnTo>
                  <a:pt x="101063" y="153446"/>
                </a:lnTo>
                <a:lnTo>
                  <a:pt x="81060" y="173742"/>
                </a:lnTo>
                <a:lnTo>
                  <a:pt x="88030" y="176468"/>
                </a:lnTo>
                <a:lnTo>
                  <a:pt x="94533" y="180241"/>
                </a:lnTo>
                <a:lnTo>
                  <a:pt x="100384" y="184924"/>
                </a:lnTo>
                <a:lnTo>
                  <a:pt x="107902" y="157416"/>
                </a:lnTo>
                <a:lnTo>
                  <a:pt x="123386" y="134307"/>
                </a:lnTo>
                <a:lnTo>
                  <a:pt x="145314" y="117220"/>
                </a:lnTo>
                <a:lnTo>
                  <a:pt x="172166" y="107780"/>
                </a:lnTo>
                <a:lnTo>
                  <a:pt x="187979" y="102390"/>
                </a:lnTo>
                <a:lnTo>
                  <a:pt x="201138" y="92689"/>
                </a:lnTo>
                <a:lnTo>
                  <a:pt x="210824" y="79502"/>
                </a:lnTo>
                <a:lnTo>
                  <a:pt x="216215" y="63652"/>
                </a:lnTo>
                <a:lnTo>
                  <a:pt x="216553" y="46914"/>
                </a:lnTo>
                <a:lnTo>
                  <a:pt x="211950" y="31201"/>
                </a:lnTo>
                <a:lnTo>
                  <a:pt x="202899" y="17568"/>
                </a:lnTo>
                <a:lnTo>
                  <a:pt x="189890" y="7070"/>
                </a:lnTo>
                <a:lnTo>
                  <a:pt x="174317" y="1030"/>
                </a:lnTo>
                <a:lnTo>
                  <a:pt x="158016" y="0"/>
                </a:lnTo>
                <a:close/>
              </a:path>
            </a:pathLst>
          </a:custGeom>
          <a:solidFill>
            <a:srgbClr val="275E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>
            <a:extLst>
              <a:ext uri="{FF2B5EF4-FFF2-40B4-BE49-F238E27FC236}">
                <a16:creationId xmlns:a16="http://schemas.microsoft.com/office/drawing/2014/main" id="{666E1202-BA74-7200-EFBC-ABE9B622810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3740" y="194713"/>
            <a:ext cx="5652054" cy="5206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3300" spc="155" dirty="0">
                <a:solidFill>
                  <a:srgbClr val="275EC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Типовое решение</a:t>
            </a:r>
            <a:endParaRPr sz="33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37" name="object 37">
            <a:extLst>
              <a:ext uri="{FF2B5EF4-FFF2-40B4-BE49-F238E27FC236}">
                <a16:creationId xmlns:a16="http://schemas.microsoft.com/office/drawing/2014/main" id="{603CB067-09C8-A99B-70A0-7CAF861D7222}"/>
              </a:ext>
            </a:extLst>
          </p:cNvPr>
          <p:cNvSpPr/>
          <p:nvPr/>
        </p:nvSpPr>
        <p:spPr>
          <a:xfrm>
            <a:off x="8096250" y="365290"/>
            <a:ext cx="773083" cy="5533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>
            <a:extLst>
              <a:ext uri="{FF2B5EF4-FFF2-40B4-BE49-F238E27FC236}">
                <a16:creationId xmlns:a16="http://schemas.microsoft.com/office/drawing/2014/main" id="{B4ABB989-B51E-F9E3-C093-C44519F12B46}"/>
              </a:ext>
            </a:extLst>
          </p:cNvPr>
          <p:cNvSpPr/>
          <p:nvPr/>
        </p:nvSpPr>
        <p:spPr>
          <a:xfrm>
            <a:off x="0" y="3371722"/>
            <a:ext cx="942378" cy="11074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F827F6DB-B69E-DA93-ACD4-FC090F6F93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1602" y="812058"/>
            <a:ext cx="10028796" cy="5957512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93A2FFA7-3CC6-6892-A9C5-4A9ED70252A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4140" y="6116850"/>
            <a:ext cx="1971216" cy="450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42952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Прямоугольник 8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4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D2451"/>
              </a:solidFill>
            </a:endParaRPr>
          </a:p>
        </p:txBody>
      </p:sp>
      <p:sp>
        <p:nvSpPr>
          <p:cNvPr id="45" name="Скругленный прямоугольник 48">
            <a:extLst>
              <a:ext uri="{FF2B5EF4-FFF2-40B4-BE49-F238E27FC236}">
                <a16:creationId xmlns:a16="http://schemas.microsoft.com/office/drawing/2014/main" id="{421C8847-7900-4D64-923D-0DE2B7A17ECD}"/>
              </a:ext>
            </a:extLst>
          </p:cNvPr>
          <p:cNvSpPr/>
          <p:nvPr/>
        </p:nvSpPr>
        <p:spPr>
          <a:xfrm>
            <a:off x="2077294" y="3655962"/>
            <a:ext cx="2524364" cy="1595943"/>
          </a:xfrm>
          <a:prstGeom prst="roundRect">
            <a:avLst>
              <a:gd name="adj" fmla="val 13395"/>
            </a:avLst>
          </a:prstGeom>
          <a:solidFill>
            <a:srgbClr val="D9E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Скругленный прямоугольник 48">
            <a:extLst>
              <a:ext uri="{FF2B5EF4-FFF2-40B4-BE49-F238E27FC236}">
                <a16:creationId xmlns:a16="http://schemas.microsoft.com/office/drawing/2014/main" id="{0AE64011-5D0F-424F-910E-E09238BA4C88}"/>
              </a:ext>
            </a:extLst>
          </p:cNvPr>
          <p:cNvSpPr/>
          <p:nvPr/>
        </p:nvSpPr>
        <p:spPr>
          <a:xfrm>
            <a:off x="4831915" y="3655962"/>
            <a:ext cx="2524364" cy="1595943"/>
          </a:xfrm>
          <a:prstGeom prst="roundRect">
            <a:avLst>
              <a:gd name="adj" fmla="val 13395"/>
            </a:avLst>
          </a:prstGeom>
          <a:solidFill>
            <a:srgbClr val="D9E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Скругленный прямоугольник 48">
            <a:extLst>
              <a:ext uri="{FF2B5EF4-FFF2-40B4-BE49-F238E27FC236}">
                <a16:creationId xmlns:a16="http://schemas.microsoft.com/office/drawing/2014/main" id="{CF7CF484-4404-43AD-B694-DA86A2C9C508}"/>
              </a:ext>
            </a:extLst>
          </p:cNvPr>
          <p:cNvSpPr/>
          <p:nvPr/>
        </p:nvSpPr>
        <p:spPr>
          <a:xfrm>
            <a:off x="7586535" y="3655962"/>
            <a:ext cx="2524364" cy="1595943"/>
          </a:xfrm>
          <a:prstGeom prst="roundRect">
            <a:avLst>
              <a:gd name="adj" fmla="val 13395"/>
            </a:avLst>
          </a:prstGeom>
          <a:solidFill>
            <a:srgbClr val="D9E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Скругленный прямоугольник 48"/>
          <p:cNvSpPr/>
          <p:nvPr/>
        </p:nvSpPr>
        <p:spPr>
          <a:xfrm>
            <a:off x="2077294" y="1834364"/>
            <a:ext cx="2524364" cy="1595943"/>
          </a:xfrm>
          <a:prstGeom prst="roundRect">
            <a:avLst>
              <a:gd name="adj" fmla="val 13395"/>
            </a:avLst>
          </a:prstGeom>
          <a:solidFill>
            <a:srgbClr val="D9E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Скругленный прямоугольник 48">
            <a:extLst>
              <a:ext uri="{FF2B5EF4-FFF2-40B4-BE49-F238E27FC236}">
                <a16:creationId xmlns:a16="http://schemas.microsoft.com/office/drawing/2014/main" id="{FF768F45-6C7E-490B-9F71-563BB1513659}"/>
              </a:ext>
            </a:extLst>
          </p:cNvPr>
          <p:cNvSpPr/>
          <p:nvPr/>
        </p:nvSpPr>
        <p:spPr>
          <a:xfrm>
            <a:off x="4831915" y="1834364"/>
            <a:ext cx="2524364" cy="1595943"/>
          </a:xfrm>
          <a:prstGeom prst="roundRect">
            <a:avLst>
              <a:gd name="adj" fmla="val 13395"/>
            </a:avLst>
          </a:prstGeom>
          <a:solidFill>
            <a:srgbClr val="D9E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Скругленный прямоугольник 48">
            <a:extLst>
              <a:ext uri="{FF2B5EF4-FFF2-40B4-BE49-F238E27FC236}">
                <a16:creationId xmlns:a16="http://schemas.microsoft.com/office/drawing/2014/main" id="{C56911A8-CBC7-4B91-9FBA-837DCD9820B6}"/>
              </a:ext>
            </a:extLst>
          </p:cNvPr>
          <p:cNvSpPr/>
          <p:nvPr/>
        </p:nvSpPr>
        <p:spPr>
          <a:xfrm>
            <a:off x="7586535" y="1834364"/>
            <a:ext cx="2524364" cy="1595943"/>
          </a:xfrm>
          <a:prstGeom prst="roundRect">
            <a:avLst>
              <a:gd name="adj" fmla="val 13395"/>
            </a:avLst>
          </a:prstGeom>
          <a:solidFill>
            <a:srgbClr val="D9E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TextBox 14"/>
          <p:cNvSpPr txBox="1"/>
          <p:nvPr/>
        </p:nvSpPr>
        <p:spPr>
          <a:xfrm>
            <a:off x="7782075" y="2047486"/>
            <a:ext cx="1885571" cy="830997"/>
          </a:xfrm>
          <a:prstGeom prst="rect">
            <a:avLst/>
          </a:prstGeom>
          <a:noFill/>
          <a:effectLst>
            <a:reflection blurRad="1270000" stA="0" dist="1270000" dir="5400000" sy="-100000" algn="bl" rotWithShape="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tx1"/>
              </a:buClr>
            </a:pPr>
            <a:r>
              <a:rPr lang="ru-RU" sz="1200" dirty="0">
                <a:solidFill>
                  <a:srgbClr val="151515"/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Обучение технических специалистов клиентов</a:t>
            </a:r>
          </a:p>
        </p:txBody>
      </p:sp>
      <p:sp>
        <p:nvSpPr>
          <p:cNvPr id="50" name="TextBox 14"/>
          <p:cNvSpPr txBox="1"/>
          <p:nvPr/>
        </p:nvSpPr>
        <p:spPr>
          <a:xfrm>
            <a:off x="2263169" y="2042724"/>
            <a:ext cx="1798962" cy="830997"/>
          </a:xfrm>
          <a:prstGeom prst="rect">
            <a:avLst/>
          </a:prstGeom>
          <a:noFill/>
          <a:effectLst>
            <a:reflection blurRad="1270000" stA="0" dist="1270000" dir="5400000" sy="-100000" algn="bl" rotWithShape="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tx1"/>
              </a:buClr>
            </a:pPr>
            <a:r>
              <a:rPr lang="ru-RU" sz="1200" dirty="0">
                <a:solidFill>
                  <a:srgbClr val="151515"/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Выгодная стоимость оборудования                     </a:t>
            </a:r>
            <a:br>
              <a:rPr lang="en-US" sz="1200" dirty="0">
                <a:solidFill>
                  <a:srgbClr val="151515"/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</a:br>
            <a:r>
              <a:rPr lang="ru-RU" sz="1200" dirty="0">
                <a:solidFill>
                  <a:srgbClr val="151515"/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по сравнению                  с аналогами</a:t>
            </a:r>
            <a:endParaRPr lang="en-US" sz="1200" dirty="0">
              <a:solidFill>
                <a:srgbClr val="151515"/>
              </a:solidFill>
              <a:latin typeface="Open Sans SemiBold" pitchFamily="2" charset="0"/>
              <a:ea typeface="Open Sans SemiBold" pitchFamily="2" charset="0"/>
              <a:cs typeface="Open Sans SemiBold" pitchFamily="2" charset="0"/>
            </a:endParaRPr>
          </a:p>
        </p:txBody>
      </p:sp>
      <p:sp>
        <p:nvSpPr>
          <p:cNvPr id="51" name="TextBox 14"/>
          <p:cNvSpPr txBox="1"/>
          <p:nvPr/>
        </p:nvSpPr>
        <p:spPr>
          <a:xfrm>
            <a:off x="5018290" y="2040343"/>
            <a:ext cx="2138372" cy="830997"/>
          </a:xfrm>
          <a:prstGeom prst="rect">
            <a:avLst/>
          </a:prstGeom>
          <a:noFill/>
          <a:effectLst>
            <a:reflection blurRad="1270000" stA="0" dist="1270000" dir="5400000" sy="-100000" algn="bl" rotWithShape="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tx1"/>
              </a:buClr>
            </a:pPr>
            <a:r>
              <a:rPr lang="ru-RU" sz="1200" dirty="0">
                <a:solidFill>
                  <a:srgbClr val="151515"/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Оперативность поставок оборудования – российское производство</a:t>
            </a:r>
          </a:p>
        </p:txBody>
      </p:sp>
      <p:pic>
        <p:nvPicPr>
          <p:cNvPr id="41" name="Рисунок 40"/>
          <p:cNvPicPr>
            <a:picLocks noChangeAspect="1"/>
          </p:cNvPicPr>
          <p:nvPr/>
        </p:nvPicPr>
        <p:blipFill>
          <a:blip r:embed="rId3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9105" y="5997812"/>
            <a:ext cx="1253686" cy="232164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4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7312" y="5978661"/>
            <a:ext cx="1241728" cy="274871"/>
          </a:xfrm>
          <a:prstGeom prst="rect">
            <a:avLst/>
          </a:prstGeom>
        </p:spPr>
      </p:pic>
      <p:pic>
        <p:nvPicPr>
          <p:cNvPr id="83" name="Рисунок 82"/>
          <p:cNvPicPr>
            <a:picLocks noChangeAspect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3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3561" y="5999307"/>
            <a:ext cx="244615" cy="268521"/>
          </a:xfrm>
          <a:prstGeom prst="rect">
            <a:avLst/>
          </a:prstGeom>
        </p:spPr>
      </p:pic>
      <p:sp>
        <p:nvSpPr>
          <p:cNvPr id="84" name="TextBox 83"/>
          <p:cNvSpPr txBox="1"/>
          <p:nvPr/>
        </p:nvSpPr>
        <p:spPr>
          <a:xfrm>
            <a:off x="7964489" y="5979811"/>
            <a:ext cx="22623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bg1"/>
              </a:buClr>
            </a:pPr>
            <a:r>
              <a:rPr lang="ru-RU" sz="800" b="1" dirty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СЕРТИФИКАЦИЯ</a:t>
            </a:r>
          </a:p>
          <a:p>
            <a:pPr>
              <a:buClr>
                <a:schemeClr val="bg1"/>
              </a:buClr>
            </a:pPr>
            <a:r>
              <a:rPr lang="ru-RU" sz="800" b="1" dirty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ПО ТРАНСПОРТНОЙ БЕЗОПАСНОСТИ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195055" y="1137021"/>
            <a:ext cx="4768320" cy="338554"/>
          </a:xfrm>
          <a:prstGeom prst="rect">
            <a:avLst/>
          </a:prstGeom>
          <a:noFill/>
        </p:spPr>
        <p:txBody>
          <a:bodyPr wrap="square" numCol="1" spcCol="0" rtlCol="0">
            <a:spAutoFit/>
          </a:bodyPr>
          <a:lstStyle/>
          <a:p>
            <a:endParaRPr lang="ru-RU" sz="1600" dirty="0"/>
          </a:p>
        </p:txBody>
      </p:sp>
      <p:sp>
        <p:nvSpPr>
          <p:cNvPr id="48" name="Заголовок 1"/>
          <p:cNvSpPr txBox="1">
            <a:spLocks/>
          </p:cNvSpPr>
          <p:nvPr/>
        </p:nvSpPr>
        <p:spPr>
          <a:xfrm>
            <a:off x="229420" y="183284"/>
            <a:ext cx="6723830" cy="93135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lvl="0">
              <a:spcBef>
                <a:spcPct val="0"/>
              </a:spcBef>
            </a:pPr>
            <a:r>
              <a:rPr lang="ru-RU" sz="3300" dirty="0">
                <a:solidFill>
                  <a:schemeClr val="bg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Отечественные разработка и производство</a:t>
            </a:r>
          </a:p>
        </p:txBody>
      </p:sp>
      <p:pic>
        <p:nvPicPr>
          <p:cNvPr id="65" name="Рисунок 6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2086" y="313270"/>
            <a:ext cx="345537" cy="31473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8C96911-0620-4372-A15E-7BBC2905AEE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37744">
            <a:off x="939399" y="4613567"/>
            <a:ext cx="556934" cy="556934"/>
          </a:xfrm>
          <a:prstGeom prst="rect">
            <a:avLst/>
          </a:prstGeom>
        </p:spPr>
      </p:pic>
      <p:sp>
        <p:nvSpPr>
          <p:cNvPr id="52" name="TextBox 14"/>
          <p:cNvSpPr txBox="1"/>
          <p:nvPr/>
        </p:nvSpPr>
        <p:spPr>
          <a:xfrm>
            <a:off x="2273118" y="3868801"/>
            <a:ext cx="1628908" cy="461665"/>
          </a:xfrm>
          <a:prstGeom prst="rect">
            <a:avLst/>
          </a:prstGeom>
          <a:noFill/>
          <a:effectLst>
            <a:reflection blurRad="1270000" stA="0" dist="1270000" dir="5400000" sy="-100000" algn="bl" rotWithShape="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tx1"/>
              </a:buClr>
            </a:pPr>
            <a:r>
              <a:rPr lang="ru-RU" sz="1200" dirty="0">
                <a:solidFill>
                  <a:srgbClr val="151515"/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Все компоненты сети от </a:t>
            </a:r>
            <a:r>
              <a:rPr lang="en-US" sz="1200" dirty="0">
                <a:solidFill>
                  <a:srgbClr val="151515"/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Eltex</a:t>
            </a:r>
            <a:endParaRPr lang="ru-RU" sz="1200" dirty="0">
              <a:solidFill>
                <a:srgbClr val="151515"/>
              </a:solidFill>
              <a:latin typeface="Open Sans SemiBold" pitchFamily="2" charset="0"/>
              <a:ea typeface="Open Sans SemiBold" pitchFamily="2" charset="0"/>
              <a:cs typeface="Open Sans SemiBold" pitchFamily="2" charset="0"/>
            </a:endParaRPr>
          </a:p>
        </p:txBody>
      </p:sp>
      <p:sp>
        <p:nvSpPr>
          <p:cNvPr id="54" name="TextBox 14"/>
          <p:cNvSpPr txBox="1"/>
          <p:nvPr/>
        </p:nvSpPr>
        <p:spPr>
          <a:xfrm>
            <a:off x="5016227" y="3868801"/>
            <a:ext cx="2261699" cy="646331"/>
          </a:xfrm>
          <a:prstGeom prst="rect">
            <a:avLst/>
          </a:prstGeom>
          <a:noFill/>
          <a:effectLst>
            <a:reflection blurRad="1270000" stA="0" dist="1270000" dir="5400000" sy="-100000" algn="bl" rotWithShape="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tx1"/>
              </a:buClr>
            </a:pPr>
            <a:r>
              <a:rPr lang="ru-RU" sz="1200" dirty="0">
                <a:solidFill>
                  <a:srgbClr val="151515"/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Высокотехнологичное решение </a:t>
            </a:r>
            <a:r>
              <a:rPr lang="en-US" sz="1200" dirty="0">
                <a:solidFill>
                  <a:srgbClr val="151515"/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c</a:t>
            </a:r>
            <a:r>
              <a:rPr lang="ru-RU" sz="1200" dirty="0">
                <a:solidFill>
                  <a:srgbClr val="151515"/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 расширенным функционалом</a:t>
            </a:r>
          </a:p>
        </p:txBody>
      </p:sp>
      <p:sp>
        <p:nvSpPr>
          <p:cNvPr id="55" name="TextBox 14"/>
          <p:cNvSpPr txBox="1"/>
          <p:nvPr/>
        </p:nvSpPr>
        <p:spPr>
          <a:xfrm>
            <a:off x="7780227" y="3868311"/>
            <a:ext cx="2049465" cy="830997"/>
          </a:xfrm>
          <a:prstGeom prst="rect">
            <a:avLst/>
          </a:prstGeom>
          <a:noFill/>
          <a:effectLst>
            <a:reflection blurRad="1270000" stA="0" dist="1270000" dir="5400000" sy="-100000" algn="bl" rotWithShape="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tx1"/>
              </a:buClr>
            </a:pPr>
            <a:r>
              <a:rPr lang="ru-RU" sz="1200" dirty="0">
                <a:solidFill>
                  <a:srgbClr val="151515"/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Совместимость                          </a:t>
            </a:r>
            <a:br>
              <a:rPr lang="en-US" sz="1200" dirty="0">
                <a:solidFill>
                  <a:srgbClr val="151515"/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</a:br>
            <a:r>
              <a:rPr lang="ru-RU" sz="1200" dirty="0">
                <a:solidFill>
                  <a:srgbClr val="151515"/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с оборудованием иностранного производства</a:t>
            </a:r>
          </a:p>
        </p:txBody>
      </p:sp>
      <p:sp>
        <p:nvSpPr>
          <p:cNvPr id="40" name="Заголовок 1"/>
          <p:cNvSpPr txBox="1">
            <a:spLocks/>
          </p:cNvSpPr>
          <p:nvPr/>
        </p:nvSpPr>
        <p:spPr>
          <a:xfrm>
            <a:off x="2085012" y="5909049"/>
            <a:ext cx="1774994" cy="38370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sz="1600" dirty="0">
                <a:solidFill>
                  <a:srgbClr val="275EC7"/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Сертификаты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379D0F5-A66D-49D4-9C3C-1F7A062B370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37108" flipH="1">
            <a:off x="10635215" y="2427375"/>
            <a:ext cx="908535" cy="51105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B485563-3753-4607-B82A-739B029E160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0356" y="4714136"/>
            <a:ext cx="389646" cy="41562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18D4228-B77D-4AC7-AF14-DD2E4C16150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516" y="2923083"/>
            <a:ext cx="608590" cy="38407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0CC3815-EA48-4C12-9951-83A2A4C218B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2608" y="2896769"/>
            <a:ext cx="555720" cy="482599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6F5ED89-C551-4994-AE9C-0E8B487EAFE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8720" y="4730334"/>
            <a:ext cx="386748" cy="384973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83EC6E8-9847-4E41-88BF-EA5B31BFF03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5513" y="4700401"/>
            <a:ext cx="486130" cy="44531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E305D0FE-B7F4-4BC3-A2E1-ACF6D084144F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0080" y="2878227"/>
            <a:ext cx="429980" cy="43772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3D0EE0C-CB92-D9D8-A08C-48191C84ADD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251497" y="191923"/>
            <a:ext cx="666843" cy="64779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D547B29-7716-0786-64ED-3E3333D22185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4140" y="6116850"/>
            <a:ext cx="1971216" cy="450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6142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Прямоугольник 28"/>
          <p:cNvSpPr/>
          <p:nvPr/>
        </p:nvSpPr>
        <p:spPr>
          <a:xfrm>
            <a:off x="2158" y="0"/>
            <a:ext cx="12192000" cy="6858000"/>
          </a:xfrm>
          <a:prstGeom prst="rect">
            <a:avLst/>
          </a:prstGeom>
          <a:solidFill>
            <a:srgbClr val="E3EEFF"/>
          </a:solidFill>
          <a:ln>
            <a:solidFill>
              <a:srgbClr val="E3EE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rgbClr val="E3EEFF"/>
                </a:solidFill>
              </a:ln>
              <a:solidFill>
                <a:srgbClr val="275EC7"/>
              </a:solidFill>
            </a:endParaRPr>
          </a:p>
        </p:txBody>
      </p:sp>
      <p:sp>
        <p:nvSpPr>
          <p:cNvPr id="20" name="Овал 12"/>
          <p:cNvSpPr/>
          <p:nvPr/>
        </p:nvSpPr>
        <p:spPr>
          <a:xfrm rot="5400000" flipH="1">
            <a:off x="4061327" y="-2515881"/>
            <a:ext cx="4069348" cy="16551543"/>
          </a:xfrm>
          <a:prstGeom prst="ellipse">
            <a:avLst/>
          </a:prstGeom>
          <a:gradFill>
            <a:gsLst>
              <a:gs pos="0">
                <a:schemeClr val="bg1">
                  <a:alpha val="62000"/>
                </a:schemeClr>
              </a:gs>
              <a:gs pos="37000">
                <a:srgbClr val="E3EEFF"/>
              </a:gs>
              <a:gs pos="63000">
                <a:srgbClr val="C9DEFF"/>
              </a:gs>
              <a:gs pos="100000">
                <a:srgbClr val="E3EEFF">
                  <a:alpha val="91000"/>
                </a:srgbClr>
              </a:gs>
            </a:gsLst>
            <a:lin ang="108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9" name="Скругленный прямоугольник 38"/>
          <p:cNvSpPr/>
          <p:nvPr/>
        </p:nvSpPr>
        <p:spPr>
          <a:xfrm>
            <a:off x="8086331" y="2345882"/>
            <a:ext cx="3213904" cy="3245787"/>
          </a:xfrm>
          <a:prstGeom prst="roundRect">
            <a:avLst>
              <a:gd name="adj" fmla="val 655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Скругленный прямоугольник 37"/>
          <p:cNvSpPr/>
          <p:nvPr/>
        </p:nvSpPr>
        <p:spPr>
          <a:xfrm>
            <a:off x="962788" y="2345882"/>
            <a:ext cx="3213904" cy="3245787"/>
          </a:xfrm>
          <a:prstGeom prst="roundRect">
            <a:avLst>
              <a:gd name="adj" fmla="val 641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4473620" y="2345883"/>
            <a:ext cx="3315783" cy="3245788"/>
          </a:xfrm>
          <a:prstGeom prst="roundRect">
            <a:avLst>
              <a:gd name="adj" fmla="val 648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Заголовок 1"/>
          <p:cNvSpPr txBox="1">
            <a:spLocks/>
          </p:cNvSpPr>
          <p:nvPr/>
        </p:nvSpPr>
        <p:spPr>
          <a:xfrm>
            <a:off x="1143421" y="2427954"/>
            <a:ext cx="1712675" cy="5715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</a:pPr>
            <a:r>
              <a:rPr lang="ru-RU" sz="1600" dirty="0">
                <a:solidFill>
                  <a:srgbClr val="275EC7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Разработка</a:t>
            </a:r>
          </a:p>
        </p:txBody>
      </p:sp>
      <p:sp>
        <p:nvSpPr>
          <p:cNvPr id="56" name="Заголовок 1"/>
          <p:cNvSpPr txBox="1">
            <a:spLocks/>
          </p:cNvSpPr>
          <p:nvPr/>
        </p:nvSpPr>
        <p:spPr>
          <a:xfrm>
            <a:off x="4656745" y="2427954"/>
            <a:ext cx="2055317" cy="5715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</a:pPr>
            <a:r>
              <a:rPr lang="ru-RU" sz="1600" dirty="0">
                <a:solidFill>
                  <a:srgbClr val="275EC7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Производство</a:t>
            </a:r>
          </a:p>
        </p:txBody>
      </p:sp>
      <p:sp>
        <p:nvSpPr>
          <p:cNvPr id="57" name="Заголовок 1"/>
          <p:cNvSpPr txBox="1">
            <a:spLocks/>
          </p:cNvSpPr>
          <p:nvPr/>
        </p:nvSpPr>
        <p:spPr>
          <a:xfrm>
            <a:off x="8270226" y="2427954"/>
            <a:ext cx="2239342" cy="5715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</a:pPr>
            <a:r>
              <a:rPr lang="ru-RU" sz="1600" dirty="0">
                <a:solidFill>
                  <a:srgbClr val="275EC7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Сопровождение</a:t>
            </a:r>
          </a:p>
        </p:txBody>
      </p:sp>
      <p:sp>
        <p:nvSpPr>
          <p:cNvPr id="25" name="Заголовок 1"/>
          <p:cNvSpPr txBox="1">
            <a:spLocks/>
          </p:cNvSpPr>
          <p:nvPr/>
        </p:nvSpPr>
        <p:spPr>
          <a:xfrm>
            <a:off x="218585" y="191550"/>
            <a:ext cx="7376888" cy="156482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lvl="0">
              <a:spcBef>
                <a:spcPct val="0"/>
              </a:spcBef>
            </a:pPr>
            <a:r>
              <a:rPr lang="ru-RU" sz="3300" dirty="0">
                <a:solidFill>
                  <a:srgbClr val="275EC7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Полный цикл разработки,</a:t>
            </a:r>
          </a:p>
          <a:p>
            <a:pPr lvl="0">
              <a:spcBef>
                <a:spcPct val="0"/>
              </a:spcBef>
            </a:pPr>
            <a:r>
              <a:rPr lang="ru-RU" sz="3300" dirty="0">
                <a:solidFill>
                  <a:srgbClr val="275EC7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производства и поддержки оборудования</a:t>
            </a: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2137" y="326035"/>
            <a:ext cx="345537" cy="31473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DD6BB3A-ADB4-4878-B252-D63F3D89ED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386879">
            <a:off x="1302131" y="5545049"/>
            <a:ext cx="545615" cy="54561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CB6C0A1-54E1-49BC-8B88-554FF62D835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30879">
            <a:off x="9811876" y="1149574"/>
            <a:ext cx="1103189" cy="620544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E841B6C5-8F3D-456B-BB4D-B08371291F8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0859" y="4843869"/>
            <a:ext cx="641996" cy="597809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6C70C44F-AC0A-41B5-BB45-DA7ED5A7BD2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0744" y="4867590"/>
            <a:ext cx="697125" cy="488496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D9819A2A-9EBC-4941-9FD5-ED5C02D6DD2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9778" y="4875874"/>
            <a:ext cx="544168" cy="485864"/>
          </a:xfrm>
          <a:prstGeom prst="rect">
            <a:avLst/>
          </a:prstGeom>
        </p:spPr>
      </p:pic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1B4B8EA4-47AC-4DB0-BA24-7FA90D394D39}"/>
              </a:ext>
            </a:extLst>
          </p:cNvPr>
          <p:cNvSpPr/>
          <p:nvPr/>
        </p:nvSpPr>
        <p:spPr>
          <a:xfrm>
            <a:off x="1167232" y="2930563"/>
            <a:ext cx="3146231" cy="538609"/>
          </a:xfrm>
          <a:prstGeom prst="rect">
            <a:avLst/>
          </a:prstGeom>
          <a:effectLst/>
        </p:spPr>
        <p:txBody>
          <a:bodyPr wrap="square" lIns="72000">
            <a:spAutoFit/>
          </a:bodyPr>
          <a:lstStyle/>
          <a:p>
            <a:pPr marL="180000" indent="-180000">
              <a:spcAft>
                <a:spcPts val="600"/>
              </a:spcAft>
              <a:buClr>
                <a:srgbClr val="275EC7"/>
              </a:buClr>
              <a:buSzPct val="60000"/>
              <a:buBlip>
                <a:blip r:embed="rId9">
                  <a:extLs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</a:buBlip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200" dirty="0">
                <a:solidFill>
                  <a:srgbClr val="151515"/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Разработка аппаратной части</a:t>
            </a:r>
          </a:p>
          <a:p>
            <a:pPr marL="180000" indent="-180000">
              <a:spcAft>
                <a:spcPts val="600"/>
              </a:spcAft>
              <a:buClr>
                <a:srgbClr val="275EC7"/>
              </a:buClr>
              <a:buSzPct val="60000"/>
              <a:buBlip>
                <a:blip r:embed="rId9">
                  <a:extLs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</a:buBlip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200" dirty="0">
                <a:solidFill>
                  <a:srgbClr val="151515"/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Разработка ПО</a:t>
            </a: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7DCA8143-AF5E-4E0B-A0A6-2F1A5BD450E6}"/>
              </a:ext>
            </a:extLst>
          </p:cNvPr>
          <p:cNvSpPr/>
          <p:nvPr/>
        </p:nvSpPr>
        <p:spPr>
          <a:xfrm>
            <a:off x="4680783" y="2930563"/>
            <a:ext cx="3546729" cy="1323439"/>
          </a:xfrm>
          <a:prstGeom prst="rect">
            <a:avLst/>
          </a:prstGeom>
          <a:effectLst/>
        </p:spPr>
        <p:txBody>
          <a:bodyPr wrap="square" lIns="72000">
            <a:spAutoFit/>
          </a:bodyPr>
          <a:lstStyle/>
          <a:p>
            <a:pPr marL="180000" indent="-180000">
              <a:spcAft>
                <a:spcPts val="600"/>
              </a:spcAft>
              <a:buClr>
                <a:srgbClr val="275EC7"/>
              </a:buClr>
              <a:buSzPct val="60000"/>
              <a:buBlip>
                <a:blip r:embed="rId9">
                  <a:extLs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</a:buBlip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200" dirty="0">
                <a:solidFill>
                  <a:srgbClr val="151515"/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Поверхностный монтаж </a:t>
            </a:r>
          </a:p>
          <a:p>
            <a:pPr marL="180000" indent="-180000">
              <a:spcAft>
                <a:spcPts val="600"/>
              </a:spcAft>
              <a:buClr>
                <a:srgbClr val="275EC7"/>
              </a:buClr>
              <a:buSzPct val="60000"/>
              <a:buBlip>
                <a:blip r:embed="rId9">
                  <a:extLs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</a:buBlip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200" dirty="0">
                <a:solidFill>
                  <a:srgbClr val="151515"/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Объёмный монтаж</a:t>
            </a:r>
          </a:p>
          <a:p>
            <a:pPr marL="180000" indent="-180000">
              <a:spcAft>
                <a:spcPts val="600"/>
              </a:spcAft>
              <a:buClr>
                <a:srgbClr val="275EC7"/>
              </a:buClr>
              <a:buSzPct val="60000"/>
              <a:buBlip>
                <a:blip r:embed="rId9">
                  <a:extLs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</a:buBlip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200" dirty="0">
                <a:solidFill>
                  <a:srgbClr val="151515"/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Сборка </a:t>
            </a:r>
          </a:p>
          <a:p>
            <a:pPr marL="180000" indent="-180000">
              <a:spcAft>
                <a:spcPts val="600"/>
              </a:spcAft>
              <a:buClr>
                <a:srgbClr val="275EC7"/>
              </a:buClr>
              <a:buSzPct val="60000"/>
              <a:buBlip>
                <a:blip r:embed="rId9">
                  <a:extLs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</a:buBlip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200" spc="-70" dirty="0">
                <a:solidFill>
                  <a:srgbClr val="151515"/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Установка ПО</a:t>
            </a:r>
          </a:p>
          <a:p>
            <a:pPr marL="180000" indent="-180000">
              <a:spcAft>
                <a:spcPts val="600"/>
              </a:spcAft>
              <a:buClr>
                <a:srgbClr val="275EC7"/>
              </a:buClr>
              <a:buSzPct val="60000"/>
              <a:buBlip>
                <a:blip r:embed="rId9">
                  <a:extLs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</a:buBlip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200" dirty="0">
                <a:solidFill>
                  <a:srgbClr val="151515"/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Тестирование серийных изделий</a:t>
            </a: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8CAFDEA3-958F-4D80-86EE-B18B68FBF0B1}"/>
              </a:ext>
            </a:extLst>
          </p:cNvPr>
          <p:cNvSpPr/>
          <p:nvPr/>
        </p:nvSpPr>
        <p:spPr>
          <a:xfrm>
            <a:off x="8294306" y="2930563"/>
            <a:ext cx="2704839" cy="1061829"/>
          </a:xfrm>
          <a:prstGeom prst="rect">
            <a:avLst/>
          </a:prstGeom>
          <a:effectLst/>
        </p:spPr>
        <p:txBody>
          <a:bodyPr wrap="square" lIns="72000">
            <a:spAutoFit/>
          </a:bodyPr>
          <a:lstStyle/>
          <a:p>
            <a:pPr marL="180000" indent="-180000">
              <a:spcAft>
                <a:spcPts val="600"/>
              </a:spcAft>
              <a:buClr>
                <a:srgbClr val="275EC7"/>
              </a:buClr>
              <a:buSzPct val="60000"/>
              <a:buBlip>
                <a:blip r:embed="rId9">
                  <a:extLs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</a:buBlip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200" dirty="0">
                <a:solidFill>
                  <a:srgbClr val="151515"/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Техническая поддержка</a:t>
            </a:r>
          </a:p>
          <a:p>
            <a:pPr marL="180000" indent="-180000">
              <a:spcAft>
                <a:spcPts val="600"/>
              </a:spcAft>
              <a:buClr>
                <a:srgbClr val="275EC7"/>
              </a:buClr>
              <a:buSzPct val="60000"/>
              <a:buBlip>
                <a:blip r:embed="rId9">
                  <a:extLs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</a:buBlip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200" dirty="0">
                <a:solidFill>
                  <a:srgbClr val="151515"/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Сервисный центр</a:t>
            </a:r>
          </a:p>
          <a:p>
            <a:pPr marL="180000" indent="-180000">
              <a:spcAft>
                <a:spcPts val="600"/>
              </a:spcAft>
              <a:buClr>
                <a:srgbClr val="275EC7"/>
              </a:buClr>
              <a:buSzPct val="60000"/>
              <a:buBlip>
                <a:blip r:embed="rId9">
                  <a:extLs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</a:buBlip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200" dirty="0">
                <a:solidFill>
                  <a:srgbClr val="151515"/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Обновление ПО</a:t>
            </a:r>
          </a:p>
          <a:p>
            <a:pPr marL="180000" indent="-180000">
              <a:spcAft>
                <a:spcPts val="600"/>
              </a:spcAft>
              <a:buClr>
                <a:srgbClr val="275EC7"/>
              </a:buClr>
              <a:buSzPct val="60000"/>
              <a:buBlip>
                <a:blip r:embed="rId9">
                  <a:extLs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</a:buBlip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200" dirty="0">
                <a:solidFill>
                  <a:srgbClr val="151515"/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Ремонт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820F7E9-F835-9A9A-9635-A11881EAB81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145847" y="200694"/>
            <a:ext cx="752580" cy="666843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21C9BF9-930A-59F3-41B2-33783588726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4140" y="6116850"/>
            <a:ext cx="1971216" cy="450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91638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>
            <a:off x="0" y="1817"/>
            <a:ext cx="12253960" cy="6892853"/>
          </a:xfrm>
          <a:prstGeom prst="rect">
            <a:avLst/>
          </a:prstGeom>
          <a:solidFill>
            <a:srgbClr val="0D24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TextBox 17"/>
          <p:cNvSpPr txBox="1"/>
          <p:nvPr/>
        </p:nvSpPr>
        <p:spPr>
          <a:xfrm>
            <a:off x="4481126" y="2603833"/>
            <a:ext cx="64651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Мы всегда готовы к диалогу, разработке</a:t>
            </a:r>
            <a:endParaRPr lang="en-US" sz="1600" dirty="0">
              <a:solidFill>
                <a:schemeClr val="bg1"/>
              </a:solidFill>
              <a:latin typeface="Open Sans ExtraBold" pitchFamily="2" charset="0"/>
              <a:ea typeface="Open Sans ExtraBold" pitchFamily="2" charset="0"/>
              <a:cs typeface="Open Sans ExtraBold" pitchFamily="2" charset="0"/>
            </a:endParaRPr>
          </a:p>
          <a:p>
            <a:r>
              <a:rPr lang="ru-RU" sz="1600" dirty="0">
                <a:solidFill>
                  <a:schemeClr val="bg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и доработке решений под ваше техническое задание</a:t>
            </a:r>
          </a:p>
        </p:txBody>
      </p:sp>
      <p:sp>
        <p:nvSpPr>
          <p:cNvPr id="24" name="Прямоугольник 17"/>
          <p:cNvSpPr/>
          <p:nvPr/>
        </p:nvSpPr>
        <p:spPr>
          <a:xfrm>
            <a:off x="1" y="3416348"/>
            <a:ext cx="4781550" cy="577167"/>
          </a:xfrm>
          <a:custGeom>
            <a:avLst/>
            <a:gdLst>
              <a:gd name="connsiteX0" fmla="*/ 0 w 4781550"/>
              <a:gd name="connsiteY0" fmla="*/ 0 h 577167"/>
              <a:gd name="connsiteX1" fmla="*/ 4781550 w 4781550"/>
              <a:gd name="connsiteY1" fmla="*/ 0 h 577167"/>
              <a:gd name="connsiteX2" fmla="*/ 4781550 w 4781550"/>
              <a:gd name="connsiteY2" fmla="*/ 577167 h 577167"/>
              <a:gd name="connsiteX3" fmla="*/ 0 w 4781550"/>
              <a:gd name="connsiteY3" fmla="*/ 577167 h 577167"/>
              <a:gd name="connsiteX4" fmla="*/ 0 w 4781550"/>
              <a:gd name="connsiteY4" fmla="*/ 0 h 577167"/>
              <a:gd name="connsiteX0" fmla="*/ 0 w 4781550"/>
              <a:gd name="connsiteY0" fmla="*/ 0 h 577167"/>
              <a:gd name="connsiteX1" fmla="*/ 4781550 w 4781550"/>
              <a:gd name="connsiteY1" fmla="*/ 0 h 577167"/>
              <a:gd name="connsiteX2" fmla="*/ 4779168 w 4781550"/>
              <a:gd name="connsiteY2" fmla="*/ 443819 h 577167"/>
              <a:gd name="connsiteX3" fmla="*/ 4781550 w 4781550"/>
              <a:gd name="connsiteY3" fmla="*/ 577167 h 577167"/>
              <a:gd name="connsiteX4" fmla="*/ 0 w 4781550"/>
              <a:gd name="connsiteY4" fmla="*/ 577167 h 577167"/>
              <a:gd name="connsiteX5" fmla="*/ 0 w 4781550"/>
              <a:gd name="connsiteY5" fmla="*/ 0 h 577167"/>
              <a:gd name="connsiteX0" fmla="*/ 0 w 4781550"/>
              <a:gd name="connsiteY0" fmla="*/ 0 h 577167"/>
              <a:gd name="connsiteX1" fmla="*/ 4781550 w 4781550"/>
              <a:gd name="connsiteY1" fmla="*/ 0 h 577167"/>
              <a:gd name="connsiteX2" fmla="*/ 4600574 w 4781550"/>
              <a:gd name="connsiteY2" fmla="*/ 189026 h 577167"/>
              <a:gd name="connsiteX3" fmla="*/ 4781550 w 4781550"/>
              <a:gd name="connsiteY3" fmla="*/ 577167 h 577167"/>
              <a:gd name="connsiteX4" fmla="*/ 0 w 4781550"/>
              <a:gd name="connsiteY4" fmla="*/ 577167 h 577167"/>
              <a:gd name="connsiteX5" fmla="*/ 0 w 4781550"/>
              <a:gd name="connsiteY5" fmla="*/ 0 h 577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781550" h="577167">
                <a:moveTo>
                  <a:pt x="0" y="0"/>
                </a:moveTo>
                <a:lnTo>
                  <a:pt x="4781550" y="0"/>
                </a:lnTo>
                <a:lnTo>
                  <a:pt x="4600574" y="189026"/>
                </a:lnTo>
                <a:lnTo>
                  <a:pt x="4781550" y="577167"/>
                </a:lnTo>
                <a:lnTo>
                  <a:pt x="0" y="577167"/>
                </a:lnTo>
                <a:lnTo>
                  <a:pt x="0" y="0"/>
                </a:lnTo>
                <a:close/>
              </a:path>
            </a:pathLst>
          </a:custGeom>
          <a:solidFill>
            <a:srgbClr val="275EC7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1C9DD9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5118388" y="4330951"/>
            <a:ext cx="398866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200" dirty="0">
              <a:solidFill>
                <a:srgbClr val="275EC7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5108145" y="3448244"/>
            <a:ext cx="42067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г. Санкт-Петербург, ул. Матроса Железняка, д.57</a:t>
            </a:r>
          </a:p>
          <a:p>
            <a:r>
              <a:rPr lang="ru-RU" sz="1200" dirty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Понедельник - пятница</a:t>
            </a: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3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0026" y="3416348"/>
            <a:ext cx="423051" cy="577167"/>
          </a:xfrm>
          <a:prstGeom prst="rect">
            <a:avLst/>
          </a:prstGeom>
          <a:effectLst>
            <a:outerShdw dist="50800" dir="10980000" algn="br" rotWithShape="0">
              <a:prstClr val="black">
                <a:alpha val="33000"/>
              </a:prst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958" y="2579145"/>
            <a:ext cx="2657508" cy="557271"/>
          </a:xfrm>
          <a:prstGeom prst="rect">
            <a:avLst/>
          </a:prstGeom>
        </p:spPr>
      </p:pic>
      <p:sp>
        <p:nvSpPr>
          <p:cNvPr id="15" name="Google Shape;314;p26">
            <a:extLst>
              <a:ext uri="{FF2B5EF4-FFF2-40B4-BE49-F238E27FC236}">
                <a16:creationId xmlns:a16="http://schemas.microsoft.com/office/drawing/2014/main" id="{F6E88F88-463A-449D-9D87-514AA6D23CC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477121" y="1399016"/>
            <a:ext cx="5844329" cy="132556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800">
                <a:solidFill>
                  <a:srgbClr val="E3EEFF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</a:lstStyle>
          <a:p>
            <a:pPr algn="l"/>
            <a:r>
              <a:rPr sz="3300" dirty="0" err="1">
                <a:solidFill>
                  <a:schemeClr val="bg1"/>
                </a:solidFill>
              </a:rPr>
              <a:t>Спасибо</a:t>
            </a:r>
            <a:r>
              <a:rPr lang="ru-RU" sz="3300" dirty="0">
                <a:solidFill>
                  <a:schemeClr val="bg1"/>
                </a:solidFill>
              </a:rPr>
              <a:t> </a:t>
            </a:r>
            <a:r>
              <a:rPr sz="3300" dirty="0" err="1">
                <a:solidFill>
                  <a:schemeClr val="bg1"/>
                </a:solidFill>
              </a:rPr>
              <a:t>за</a:t>
            </a:r>
            <a:r>
              <a:rPr sz="3300" dirty="0">
                <a:solidFill>
                  <a:schemeClr val="bg1"/>
                </a:solidFill>
              </a:rPr>
              <a:t> </a:t>
            </a:r>
            <a:r>
              <a:rPr sz="3300" dirty="0" err="1">
                <a:solidFill>
                  <a:schemeClr val="bg1"/>
                </a:solidFill>
              </a:rPr>
              <a:t>внимание</a:t>
            </a:r>
            <a:r>
              <a:rPr sz="3300" dirty="0">
                <a:solidFill>
                  <a:schemeClr val="bg1"/>
                </a:solidFill>
              </a:rPr>
              <a:t>!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799EBED-59F3-4861-A760-83A9BA0CE0A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16357">
            <a:off x="10936998" y="2653087"/>
            <a:ext cx="434842" cy="435661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0BD641FD-00A8-4E0D-B63D-D320B80E254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14281">
            <a:off x="10689229" y="3919862"/>
            <a:ext cx="1992500" cy="1996253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E483B1CE-E856-42DD-B60F-C4491D9C433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073476">
            <a:off x="10122602" y="834118"/>
            <a:ext cx="783588" cy="785064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591CFE1-9C87-8073-4042-E2BF7133BAD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122" y="5172240"/>
            <a:ext cx="5065755" cy="1158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4392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Скругленный прямоугольник 12"/>
          <p:cNvSpPr/>
          <p:nvPr/>
        </p:nvSpPr>
        <p:spPr>
          <a:xfrm>
            <a:off x="10569517" y="5748024"/>
            <a:ext cx="2066983" cy="681352"/>
          </a:xfrm>
          <a:prstGeom prst="roundRect">
            <a:avLst>
              <a:gd name="adj" fmla="val 15687"/>
            </a:avLst>
          </a:prstGeom>
          <a:solidFill>
            <a:srgbClr val="275E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275EC7"/>
              </a:solidFill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334963" y="1325564"/>
            <a:ext cx="3884611" cy="4075111"/>
          </a:xfrm>
          <a:prstGeom prst="roundRect">
            <a:avLst>
              <a:gd name="adj" fmla="val 5721"/>
            </a:avLst>
          </a:prstGeom>
          <a:solidFill>
            <a:srgbClr val="275E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275EC7"/>
              </a:solidFill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520056" y="2160725"/>
            <a:ext cx="3783380" cy="3000821"/>
          </a:xfrm>
          <a:prstGeom prst="rect">
            <a:avLst/>
          </a:prstGeom>
          <a:noFill/>
        </p:spPr>
        <p:txBody>
          <a:bodyPr wrap="square" numCol="1" spcCol="0" rtlCol="0">
            <a:spAutoFit/>
          </a:bodyPr>
          <a:lstStyle/>
          <a:p>
            <a:pPr marL="180000" indent="-180000">
              <a:spcAft>
                <a:spcPts val="600"/>
              </a:spcAft>
              <a:buClr>
                <a:schemeClr val="bg1"/>
              </a:buClr>
              <a:buSzPct val="60000"/>
              <a:buBlip>
                <a:blip r:embed="rId3"/>
              </a:buBlip>
            </a:pPr>
            <a:r>
              <a:rPr lang="ru-RU" sz="1200" dirty="0">
                <a:solidFill>
                  <a:schemeClr val="bg1"/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Маршрутизаторы MPLS уровня                 ядра, распределения и агрегации</a:t>
            </a:r>
          </a:p>
          <a:p>
            <a:pPr marL="180000" indent="-180000">
              <a:spcAft>
                <a:spcPts val="600"/>
              </a:spcAft>
              <a:buClr>
                <a:schemeClr val="bg1"/>
              </a:buClr>
              <a:buSzPct val="60000"/>
              <a:buBlip>
                <a:blip r:embed="rId3"/>
              </a:buBlip>
            </a:pPr>
            <a:r>
              <a:rPr lang="ru-RU" sz="1200" dirty="0">
                <a:solidFill>
                  <a:schemeClr val="bg1"/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Коммутаторы доступа, агрегации и ядра</a:t>
            </a:r>
          </a:p>
          <a:p>
            <a:pPr marL="180000" indent="-180000">
              <a:spcAft>
                <a:spcPts val="600"/>
              </a:spcAft>
              <a:buClr>
                <a:schemeClr val="bg1"/>
              </a:buClr>
              <a:buSzPct val="60000"/>
              <a:buBlip>
                <a:blip r:embed="rId3"/>
              </a:buBlip>
            </a:pPr>
            <a:r>
              <a:rPr lang="ru-RU" sz="1200" dirty="0">
                <a:solidFill>
                  <a:schemeClr val="bg1"/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Абонентское оборудование</a:t>
            </a:r>
          </a:p>
          <a:p>
            <a:pPr marL="180000" indent="-180000">
              <a:spcAft>
                <a:spcPts val="600"/>
              </a:spcAft>
              <a:buClr>
                <a:schemeClr val="bg1"/>
              </a:buClr>
              <a:buSzPct val="60000"/>
              <a:buBlip>
                <a:blip r:embed="rId3"/>
              </a:buBlip>
            </a:pPr>
            <a:r>
              <a:rPr lang="en-US" sz="1200" dirty="0" err="1">
                <a:solidFill>
                  <a:schemeClr val="bg1"/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xPON</a:t>
            </a:r>
            <a:endParaRPr lang="en-US" sz="1200" dirty="0">
              <a:solidFill>
                <a:schemeClr val="bg1"/>
              </a:solidFill>
              <a:latin typeface="Open Sans SemiBold" pitchFamily="2" charset="0"/>
              <a:ea typeface="Open Sans SemiBold" pitchFamily="2" charset="0"/>
              <a:cs typeface="Open Sans SemiBold" pitchFamily="2" charset="0"/>
            </a:endParaRPr>
          </a:p>
          <a:p>
            <a:pPr marL="180000" indent="-180000">
              <a:spcAft>
                <a:spcPts val="600"/>
              </a:spcAft>
              <a:buClr>
                <a:schemeClr val="bg1"/>
              </a:buClr>
              <a:buSzPct val="60000"/>
              <a:buBlip>
                <a:blip r:embed="rId3"/>
              </a:buBlip>
            </a:pPr>
            <a:r>
              <a:rPr lang="ru-RU" sz="1200" dirty="0">
                <a:solidFill>
                  <a:schemeClr val="bg1"/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Точки доступа </a:t>
            </a:r>
            <a:r>
              <a:rPr lang="en-US" sz="1200" dirty="0">
                <a:solidFill>
                  <a:schemeClr val="bg1"/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Wi-Fi </a:t>
            </a:r>
            <a:r>
              <a:rPr lang="ru-RU" sz="1200" dirty="0">
                <a:solidFill>
                  <a:schemeClr val="bg1"/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и контроллер</a:t>
            </a:r>
          </a:p>
          <a:p>
            <a:pPr marL="180000" indent="-180000">
              <a:spcAft>
                <a:spcPts val="600"/>
              </a:spcAft>
              <a:buClr>
                <a:schemeClr val="bg1"/>
              </a:buClr>
              <a:buSzPct val="60000"/>
              <a:buBlip>
                <a:blip r:embed="rId3"/>
              </a:buBlip>
            </a:pPr>
            <a:r>
              <a:rPr lang="ru-RU" sz="1200" dirty="0">
                <a:solidFill>
                  <a:schemeClr val="bg1"/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Контроллеры мониторинга                               и сбора информации</a:t>
            </a:r>
          </a:p>
          <a:p>
            <a:pPr marL="180000" indent="-180000">
              <a:spcAft>
                <a:spcPts val="600"/>
              </a:spcAft>
              <a:buClr>
                <a:schemeClr val="bg1"/>
              </a:buClr>
              <a:buSzPct val="60000"/>
              <a:buBlip>
                <a:blip r:embed="rId3"/>
              </a:buBlip>
            </a:pPr>
            <a:r>
              <a:rPr lang="en-US" sz="1200" dirty="0">
                <a:solidFill>
                  <a:schemeClr val="bg1"/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C</a:t>
            </a:r>
            <a:r>
              <a:rPr lang="ru-RU" sz="1200" dirty="0" err="1">
                <a:solidFill>
                  <a:schemeClr val="bg1"/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ервисные</a:t>
            </a:r>
            <a:r>
              <a:rPr lang="ru-RU" sz="1200" dirty="0">
                <a:solidFill>
                  <a:schemeClr val="bg1"/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 маршрутизаторы</a:t>
            </a:r>
          </a:p>
          <a:p>
            <a:pPr marL="180000" indent="-180000">
              <a:spcAft>
                <a:spcPts val="600"/>
              </a:spcAft>
              <a:buClr>
                <a:schemeClr val="bg1"/>
              </a:buClr>
              <a:buSzPct val="60000"/>
              <a:buBlip>
                <a:blip r:embed="rId3"/>
              </a:buBlip>
            </a:pPr>
            <a:r>
              <a:rPr lang="ru-RU" sz="1200" dirty="0">
                <a:solidFill>
                  <a:schemeClr val="bg1"/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Система «Умный дом»</a:t>
            </a:r>
          </a:p>
          <a:p>
            <a:pPr marL="180000" indent="-180000">
              <a:spcAft>
                <a:spcPts val="600"/>
              </a:spcAft>
              <a:buClr>
                <a:schemeClr val="bg1"/>
              </a:buClr>
              <a:buSzPct val="60000"/>
              <a:buBlip>
                <a:blip r:embed="rId3"/>
              </a:buBlip>
            </a:pPr>
            <a:r>
              <a:rPr lang="ru-RU" sz="1200" dirty="0">
                <a:solidFill>
                  <a:schemeClr val="bg1"/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Голосовые шлюзы и </a:t>
            </a:r>
            <a:r>
              <a:rPr lang="en-US" sz="1200" dirty="0">
                <a:solidFill>
                  <a:schemeClr val="bg1"/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Softswitch</a:t>
            </a:r>
          </a:p>
          <a:p>
            <a:pPr marL="180000" indent="-180000">
              <a:spcAft>
                <a:spcPts val="600"/>
              </a:spcAft>
              <a:buClr>
                <a:schemeClr val="bg1"/>
              </a:buClr>
              <a:buSzPct val="60000"/>
              <a:buBlip>
                <a:blip r:embed="rId3"/>
              </a:buBlip>
            </a:pPr>
            <a:r>
              <a:rPr lang="ru-RU" sz="1200" dirty="0">
                <a:solidFill>
                  <a:schemeClr val="bg1"/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Системы управления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21982" y="1528125"/>
            <a:ext cx="3634296" cy="584775"/>
          </a:xfrm>
          <a:prstGeom prst="rect">
            <a:avLst/>
          </a:prstGeom>
          <a:noFill/>
        </p:spPr>
        <p:txBody>
          <a:bodyPr wrap="square" numCol="1" spcCol="0" rtlCol="0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Широкая линейка решений для комплексных проектов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0653983" y="5799422"/>
            <a:ext cx="1614217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dirty="0">
                <a:solidFill>
                  <a:srgbClr val="E3EEFF"/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Синим цветом обозначена продукция </a:t>
            </a:r>
            <a:r>
              <a:rPr lang="en-US" sz="1050" dirty="0" err="1">
                <a:solidFill>
                  <a:srgbClr val="E3EEFF"/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Eltex</a:t>
            </a:r>
            <a:endParaRPr lang="ru-RU" sz="1050" dirty="0">
              <a:solidFill>
                <a:srgbClr val="E3EEFF"/>
              </a:solidFill>
              <a:latin typeface="Open Sans SemiBold" pitchFamily="2" charset="0"/>
              <a:ea typeface="Open Sans SemiBold" pitchFamily="2" charset="0"/>
              <a:cs typeface="Open Sans SemiBold" pitchFamily="2" charset="0"/>
            </a:endParaRPr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212292" y="190465"/>
            <a:ext cx="4169207" cy="57150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lvl="0">
              <a:spcBef>
                <a:spcPct val="0"/>
              </a:spcBef>
            </a:pPr>
            <a:r>
              <a:rPr lang="ru-RU" sz="3300" dirty="0">
                <a:solidFill>
                  <a:srgbClr val="275EC7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Продукция </a:t>
            </a:r>
            <a:r>
              <a:rPr lang="en-US" sz="3300" dirty="0">
                <a:solidFill>
                  <a:srgbClr val="275EC7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Eltex</a:t>
            </a:r>
            <a:endParaRPr lang="ru-RU" sz="3300" dirty="0">
              <a:solidFill>
                <a:srgbClr val="275EC7"/>
              </a:solidFill>
              <a:latin typeface="Open Sans ExtraBold" pitchFamily="2" charset="0"/>
              <a:ea typeface="Open Sans ExtraBold" pitchFamily="2" charset="0"/>
              <a:cs typeface="Open Sans ExtraBold" pitchFamily="2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5788" y="323442"/>
            <a:ext cx="345537" cy="31473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9595209-9DA7-4F28-A028-D8A727EBAEA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35032">
            <a:off x="3163876" y="5873206"/>
            <a:ext cx="809625" cy="45541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B4887ED-1C40-4B0B-9BD0-23D1B2DD5C0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1877" y="554038"/>
            <a:ext cx="6882398" cy="569977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FBA0EB7-8E91-1F05-57C9-FD123E697A9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46472" y="190465"/>
            <a:ext cx="800212" cy="647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311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24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Прямоугольник: скругленные углы 58">
            <a:extLst>
              <a:ext uri="{FF2B5EF4-FFF2-40B4-BE49-F238E27FC236}">
                <a16:creationId xmlns:a16="http://schemas.microsoft.com/office/drawing/2014/main" id="{5345599F-446D-4CB0-A44D-AE3D547A3559}"/>
              </a:ext>
            </a:extLst>
          </p:cNvPr>
          <p:cNvSpPr/>
          <p:nvPr/>
        </p:nvSpPr>
        <p:spPr>
          <a:xfrm>
            <a:off x="453620" y="5177545"/>
            <a:ext cx="1766791" cy="932165"/>
          </a:xfrm>
          <a:prstGeom prst="roundRect">
            <a:avLst>
              <a:gd name="adj" fmla="val 16746"/>
            </a:avLst>
          </a:prstGeom>
          <a:noFill/>
          <a:ln w="9525">
            <a:solidFill>
              <a:srgbClr val="275E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6E027D96-1F18-474D-98C4-E6DBE2FBCA44}"/>
              </a:ext>
            </a:extLst>
          </p:cNvPr>
          <p:cNvSpPr/>
          <p:nvPr/>
        </p:nvSpPr>
        <p:spPr>
          <a:xfrm>
            <a:off x="4276514" y="1445094"/>
            <a:ext cx="3649160" cy="3619498"/>
          </a:xfrm>
          <a:prstGeom prst="roundRect">
            <a:avLst>
              <a:gd name="adj" fmla="val 3597"/>
            </a:avLst>
          </a:prstGeom>
          <a:gradFill>
            <a:gsLst>
              <a:gs pos="81000">
                <a:srgbClr val="0D2451">
                  <a:alpha val="80000"/>
                  <a:lumMod val="100000"/>
                </a:srgbClr>
              </a:gs>
              <a:gs pos="0">
                <a:srgbClr val="275EC7"/>
              </a:gs>
            </a:gsLst>
            <a:lin ang="13200000" scaled="0"/>
          </a:gra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id="{1EA70FDB-18B6-4731-B704-35A2A782137B}"/>
              </a:ext>
            </a:extLst>
          </p:cNvPr>
          <p:cNvSpPr/>
          <p:nvPr/>
        </p:nvSpPr>
        <p:spPr>
          <a:xfrm>
            <a:off x="8098539" y="1445094"/>
            <a:ext cx="3649160" cy="3619498"/>
          </a:xfrm>
          <a:prstGeom prst="roundRect">
            <a:avLst>
              <a:gd name="adj" fmla="val 3071"/>
            </a:avLst>
          </a:prstGeom>
          <a:gradFill>
            <a:gsLst>
              <a:gs pos="81000">
                <a:srgbClr val="0D2451">
                  <a:alpha val="80000"/>
                  <a:lumMod val="100000"/>
                </a:srgbClr>
              </a:gs>
              <a:gs pos="0">
                <a:srgbClr val="275EC7"/>
              </a:gs>
            </a:gsLst>
            <a:lin ang="13200000" scaled="0"/>
          </a:gra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0E057081-A2A2-403C-8578-DCAB47DEC011}"/>
              </a:ext>
            </a:extLst>
          </p:cNvPr>
          <p:cNvSpPr/>
          <p:nvPr/>
        </p:nvSpPr>
        <p:spPr>
          <a:xfrm>
            <a:off x="454489" y="1445094"/>
            <a:ext cx="3649160" cy="3619498"/>
          </a:xfrm>
          <a:prstGeom prst="roundRect">
            <a:avLst>
              <a:gd name="adj" fmla="val 3910"/>
            </a:avLst>
          </a:prstGeom>
          <a:gradFill>
            <a:gsLst>
              <a:gs pos="81000">
                <a:srgbClr val="0D2451">
                  <a:alpha val="80000"/>
                  <a:lumMod val="100000"/>
                </a:srgbClr>
              </a:gs>
              <a:gs pos="0">
                <a:srgbClr val="275EC7"/>
              </a:gs>
            </a:gsLst>
            <a:lin ang="13200000" scaled="0"/>
          </a:gra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5D6AFF9C-3B07-43C1-9F0B-9B156B410A53}"/>
              </a:ext>
            </a:extLst>
          </p:cNvPr>
          <p:cNvSpPr txBox="1">
            <a:spLocks/>
          </p:cNvSpPr>
          <p:nvPr/>
        </p:nvSpPr>
        <p:spPr>
          <a:xfrm>
            <a:off x="221083" y="190467"/>
            <a:ext cx="10408817" cy="57150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lvl="0">
              <a:spcBef>
                <a:spcPct val="0"/>
              </a:spcBef>
            </a:pPr>
            <a:r>
              <a:rPr lang="ru-RU" sz="3300" dirty="0">
                <a:solidFill>
                  <a:schemeClr val="bg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Гарантийное и техническое обслуживание</a:t>
            </a:r>
            <a:endParaRPr lang="en-US" sz="3300" dirty="0">
              <a:solidFill>
                <a:schemeClr val="bg1"/>
              </a:solidFill>
              <a:latin typeface="Open Sans ExtraBold" pitchFamily="2" charset="0"/>
              <a:ea typeface="Open Sans ExtraBold" pitchFamily="2" charset="0"/>
              <a:cs typeface="Open Sans ExtraBold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AF4F8D3-D370-4A1B-8682-42EBA5B172F8}"/>
              </a:ext>
            </a:extLst>
          </p:cNvPr>
          <p:cNvSpPr txBox="1"/>
          <p:nvPr/>
        </p:nvSpPr>
        <p:spPr>
          <a:xfrm>
            <a:off x="8232378" y="2598024"/>
            <a:ext cx="31386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Расширенная гарантия</a:t>
            </a:r>
            <a:endParaRPr lang="en-US" sz="1600" dirty="0">
              <a:solidFill>
                <a:schemeClr val="bg1"/>
              </a:solidFill>
              <a:latin typeface="Open Sans ExtraBold" pitchFamily="2" charset="0"/>
              <a:ea typeface="Open Sans ExtraBold" pitchFamily="2" charset="0"/>
              <a:cs typeface="Open Sans ExtraBold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1698F26-3D4F-4E0F-938A-F81D9FDE9568}"/>
              </a:ext>
            </a:extLst>
          </p:cNvPr>
          <p:cNvSpPr txBox="1"/>
          <p:nvPr/>
        </p:nvSpPr>
        <p:spPr>
          <a:xfrm>
            <a:off x="574843" y="2598024"/>
            <a:ext cx="33772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Техническая под </a:t>
            </a:r>
            <a:r>
              <a:rPr lang="ru-RU" sz="1600" dirty="0" err="1">
                <a:solidFill>
                  <a:schemeClr val="bg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держка</a:t>
            </a:r>
            <a:endParaRPr lang="en-US" sz="1600" dirty="0">
              <a:solidFill>
                <a:schemeClr val="bg1"/>
              </a:solidFill>
              <a:latin typeface="Open Sans ExtraBold" pitchFamily="2" charset="0"/>
              <a:ea typeface="Open Sans ExtraBold" pitchFamily="2" charset="0"/>
              <a:cs typeface="Open Sans ExtraBold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0ED093A-467C-4D1C-AD36-119163B8085E}"/>
              </a:ext>
            </a:extLst>
          </p:cNvPr>
          <p:cNvSpPr txBox="1"/>
          <p:nvPr/>
        </p:nvSpPr>
        <p:spPr>
          <a:xfrm>
            <a:off x="4420549" y="2598024"/>
            <a:ext cx="29356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Авансовая подмена</a:t>
            </a:r>
            <a:endParaRPr lang="en-US" sz="1600" dirty="0">
              <a:solidFill>
                <a:schemeClr val="bg1"/>
              </a:solidFill>
              <a:latin typeface="Open Sans ExtraBold" pitchFamily="2" charset="0"/>
              <a:ea typeface="Open Sans ExtraBold" pitchFamily="2" charset="0"/>
              <a:cs typeface="Open Sans ExtraBold" pitchFamily="2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CCEA005-51B7-473C-AAD6-51D8E0BB23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393" y="1722511"/>
            <a:ext cx="662868" cy="61724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20D36AF-6B44-45FB-B6B1-C360B7C2E3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950" y="1754687"/>
            <a:ext cx="880246" cy="555521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EC06E0B0-83D7-4229-8958-655E445E1DB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3348" y="1719713"/>
            <a:ext cx="622613" cy="619929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0380DCD6-9231-4D2D-AB8D-79571D1CAD51}"/>
              </a:ext>
            </a:extLst>
          </p:cNvPr>
          <p:cNvSpPr txBox="1"/>
          <p:nvPr/>
        </p:nvSpPr>
        <p:spPr>
          <a:xfrm>
            <a:off x="8232378" y="2838758"/>
            <a:ext cx="31386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98C1FF"/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EW</a:t>
            </a:r>
            <a:r>
              <a:rPr lang="ru-RU" sz="1200" dirty="0">
                <a:solidFill>
                  <a:srgbClr val="98C1FF"/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 – </a:t>
            </a:r>
            <a:r>
              <a:rPr lang="en-US" sz="1200" dirty="0">
                <a:solidFill>
                  <a:srgbClr val="98C1FF"/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extended</a:t>
            </a:r>
            <a:r>
              <a:rPr lang="ru-RU" sz="1200" dirty="0">
                <a:solidFill>
                  <a:srgbClr val="98C1FF"/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 </a:t>
            </a:r>
            <a:r>
              <a:rPr lang="en-US" sz="1200" dirty="0">
                <a:solidFill>
                  <a:srgbClr val="98C1FF"/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warranty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2BE452C-358C-4612-8B87-F9E01E775E0D}"/>
              </a:ext>
            </a:extLst>
          </p:cNvPr>
          <p:cNvSpPr txBox="1"/>
          <p:nvPr/>
        </p:nvSpPr>
        <p:spPr>
          <a:xfrm>
            <a:off x="574843" y="2838758"/>
            <a:ext cx="33772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98C1FF"/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SC</a:t>
            </a:r>
            <a:r>
              <a:rPr lang="ru-RU" sz="1200" dirty="0">
                <a:solidFill>
                  <a:srgbClr val="98C1FF"/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 – </a:t>
            </a:r>
            <a:r>
              <a:rPr lang="en-US" sz="1200" dirty="0">
                <a:solidFill>
                  <a:srgbClr val="98C1FF"/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service contract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9EB1798-1C74-4888-91B3-AECE53E84D14}"/>
              </a:ext>
            </a:extLst>
          </p:cNvPr>
          <p:cNvSpPr txBox="1"/>
          <p:nvPr/>
        </p:nvSpPr>
        <p:spPr>
          <a:xfrm>
            <a:off x="4420548" y="2838758"/>
            <a:ext cx="31562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98C1FF"/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NBS</a:t>
            </a:r>
            <a:r>
              <a:rPr lang="ru-RU" sz="1200" dirty="0">
                <a:solidFill>
                  <a:srgbClr val="98C1FF"/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 – </a:t>
            </a:r>
            <a:r>
              <a:rPr lang="en-US" sz="1200" dirty="0">
                <a:solidFill>
                  <a:srgbClr val="98C1FF"/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next business</a:t>
            </a:r>
            <a:r>
              <a:rPr lang="ru-RU" sz="1200" dirty="0">
                <a:solidFill>
                  <a:srgbClr val="98C1FF"/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 </a:t>
            </a:r>
            <a:r>
              <a:rPr lang="en-US" sz="1200" dirty="0">
                <a:solidFill>
                  <a:srgbClr val="98C1FF"/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shipping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584B97B-D8CA-463F-A325-C83B2179771F}"/>
              </a:ext>
            </a:extLst>
          </p:cNvPr>
          <p:cNvSpPr txBox="1"/>
          <p:nvPr/>
        </p:nvSpPr>
        <p:spPr>
          <a:xfrm>
            <a:off x="8232377" y="3176142"/>
            <a:ext cx="3505133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spcAft>
                <a:spcPts val="600"/>
              </a:spcAft>
              <a:buSzPct val="60000"/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</a:pPr>
            <a:r>
              <a:rPr lang="ru-RU" sz="1200" dirty="0">
                <a:solidFill>
                  <a:schemeClr val="bg1"/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Диагностика</a:t>
            </a:r>
          </a:p>
          <a:p>
            <a:pPr marL="171450" indent="-171450">
              <a:spcAft>
                <a:spcPts val="600"/>
              </a:spcAft>
              <a:buSzPct val="60000"/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</a:pPr>
            <a:r>
              <a:rPr lang="ru-RU" sz="1200" dirty="0">
                <a:solidFill>
                  <a:schemeClr val="bg1"/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Бесплатное устранение        недостатков, если диагностирован гарантийный случай</a:t>
            </a:r>
          </a:p>
          <a:p>
            <a:pPr marL="171450" indent="-171450">
              <a:spcAft>
                <a:spcPts val="600"/>
              </a:spcAft>
              <a:buSzPct val="60000"/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</a:pPr>
            <a:r>
              <a:rPr lang="ru-RU" sz="1200" dirty="0">
                <a:solidFill>
                  <a:schemeClr val="bg1"/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Платное устранение (отдельная услуга) недостатков, если диагностирован        не гарантийный случай</a:t>
            </a:r>
            <a:endParaRPr lang="en-US" sz="1200" dirty="0">
              <a:solidFill>
                <a:schemeClr val="bg1"/>
              </a:solidFill>
              <a:latin typeface="Open Sans SemiBold" pitchFamily="2" charset="0"/>
              <a:ea typeface="Open Sans SemiBold" pitchFamily="2" charset="0"/>
              <a:cs typeface="Open Sans SemiBold" pitchFamily="2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9EBE311-298A-4824-B938-AAAA40C2E791}"/>
              </a:ext>
            </a:extLst>
          </p:cNvPr>
          <p:cNvSpPr txBox="1"/>
          <p:nvPr/>
        </p:nvSpPr>
        <p:spPr>
          <a:xfrm>
            <a:off x="574842" y="3176142"/>
            <a:ext cx="3519137" cy="1646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indent="-180000">
              <a:spcAft>
                <a:spcPts val="600"/>
              </a:spcAft>
              <a:buSzPct val="60000"/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</a:pPr>
            <a:r>
              <a:rPr lang="ru-RU" sz="1200" dirty="0">
                <a:solidFill>
                  <a:schemeClr val="bg1"/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Консультации – выполнение запросов на предоставление технической консультации по оборудованию,                 о способах и методах устранения неисправностей.</a:t>
            </a:r>
          </a:p>
          <a:p>
            <a:pPr marL="171450" indent="-171450">
              <a:spcAft>
                <a:spcPts val="600"/>
              </a:spcAft>
              <a:buSzPct val="60000"/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</a:pPr>
            <a:r>
              <a:rPr lang="ru-RU" sz="1200" dirty="0">
                <a:solidFill>
                  <a:schemeClr val="bg1"/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Выполнение запросов на доработку ПО. Необходимая доработка согласовывается с руководством</a:t>
            </a:r>
            <a:endParaRPr lang="en-US" sz="1200" dirty="0">
              <a:solidFill>
                <a:schemeClr val="bg1"/>
              </a:solidFill>
              <a:latin typeface="Open Sans SemiBold" pitchFamily="2" charset="0"/>
              <a:ea typeface="Open Sans SemiBold" pitchFamily="2" charset="0"/>
              <a:cs typeface="Open Sans SemiBold" pitchFamily="2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AA18729-93F0-4356-8B0E-CE45711D8D30}"/>
              </a:ext>
            </a:extLst>
          </p:cNvPr>
          <p:cNvSpPr txBox="1"/>
          <p:nvPr/>
        </p:nvSpPr>
        <p:spPr>
          <a:xfrm>
            <a:off x="4420549" y="3176142"/>
            <a:ext cx="32715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Отправка оборудования на подмену  на время ремонта на следующий день</a:t>
            </a:r>
            <a:endParaRPr lang="en-US" sz="1200" dirty="0">
              <a:solidFill>
                <a:schemeClr val="bg1"/>
              </a:solidFill>
              <a:latin typeface="Open Sans SemiBold" pitchFamily="2" charset="0"/>
              <a:ea typeface="Open Sans SemiBold" pitchFamily="2" charset="0"/>
              <a:cs typeface="Open Sans SemiBold" pitchFamily="2" charset="0"/>
            </a:endParaRPr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75F542CD-A94E-48EF-A28D-058B428D0D1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534652" y="328613"/>
            <a:ext cx="331910" cy="301736"/>
          </a:xfrm>
          <a:prstGeom prst="rect">
            <a:avLst/>
          </a:prstGeom>
        </p:spPr>
      </p:pic>
      <p:sp>
        <p:nvSpPr>
          <p:cNvPr id="32" name="Объект 2">
            <a:extLst>
              <a:ext uri="{FF2B5EF4-FFF2-40B4-BE49-F238E27FC236}">
                <a16:creationId xmlns:a16="http://schemas.microsoft.com/office/drawing/2014/main" id="{F6313A6A-9131-4C70-AB91-94356980A337}"/>
              </a:ext>
            </a:extLst>
          </p:cNvPr>
          <p:cNvSpPr txBox="1">
            <a:spLocks/>
          </p:cNvSpPr>
          <p:nvPr/>
        </p:nvSpPr>
        <p:spPr>
          <a:xfrm>
            <a:off x="481985" y="5817818"/>
            <a:ext cx="1718484" cy="4015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800" dirty="0">
                <a:solidFill>
                  <a:srgbClr val="98C1FF"/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Время предоставления услуг</a:t>
            </a:r>
            <a:endParaRPr lang="ru-RU" sz="900" dirty="0">
              <a:solidFill>
                <a:srgbClr val="98C1FF"/>
              </a:solidFill>
              <a:latin typeface="Open Sans SemiBold" pitchFamily="2" charset="0"/>
              <a:ea typeface="Open Sans SemiBold" pitchFamily="2" charset="0"/>
              <a:cs typeface="Open Sans SemiBold" pitchFamily="2" charset="0"/>
            </a:endParaRPr>
          </a:p>
        </p:txBody>
      </p:sp>
      <p:sp>
        <p:nvSpPr>
          <p:cNvPr id="33" name="Объект 2">
            <a:extLst>
              <a:ext uri="{FF2B5EF4-FFF2-40B4-BE49-F238E27FC236}">
                <a16:creationId xmlns:a16="http://schemas.microsoft.com/office/drawing/2014/main" id="{4BD1B0DA-2FA7-4DAD-B784-C562D02252D3}"/>
              </a:ext>
            </a:extLst>
          </p:cNvPr>
          <p:cNvSpPr txBox="1">
            <a:spLocks/>
          </p:cNvSpPr>
          <p:nvPr/>
        </p:nvSpPr>
        <p:spPr>
          <a:xfrm>
            <a:off x="818605" y="5315082"/>
            <a:ext cx="571187" cy="23487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200" dirty="0">
                <a:solidFill>
                  <a:schemeClr val="bg1"/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24 × 7 </a:t>
            </a:r>
          </a:p>
        </p:txBody>
      </p:sp>
      <p:sp>
        <p:nvSpPr>
          <p:cNvPr id="34" name="Объект 2">
            <a:extLst>
              <a:ext uri="{FF2B5EF4-FFF2-40B4-BE49-F238E27FC236}">
                <a16:creationId xmlns:a16="http://schemas.microsoft.com/office/drawing/2014/main" id="{20578921-DFA5-472E-9C1C-1F3596CF41B7}"/>
              </a:ext>
            </a:extLst>
          </p:cNvPr>
          <p:cNvSpPr txBox="1">
            <a:spLocks/>
          </p:cNvSpPr>
          <p:nvPr/>
        </p:nvSpPr>
        <p:spPr>
          <a:xfrm>
            <a:off x="1360776" y="5315082"/>
            <a:ext cx="528611" cy="23487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200" dirty="0">
                <a:solidFill>
                  <a:schemeClr val="bg1"/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8</a:t>
            </a:r>
            <a:r>
              <a:rPr lang="ru-RU" sz="1200" dirty="0">
                <a:solidFill>
                  <a:schemeClr val="bg1"/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 × </a:t>
            </a:r>
            <a:r>
              <a:rPr lang="en-US" sz="1200" dirty="0">
                <a:solidFill>
                  <a:schemeClr val="bg1"/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5</a:t>
            </a:r>
            <a:r>
              <a:rPr lang="ru-RU" sz="1200" dirty="0">
                <a:solidFill>
                  <a:schemeClr val="bg1"/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 </a:t>
            </a:r>
          </a:p>
        </p:txBody>
      </p:sp>
      <p:sp>
        <p:nvSpPr>
          <p:cNvPr id="35" name="Объект 2">
            <a:extLst>
              <a:ext uri="{FF2B5EF4-FFF2-40B4-BE49-F238E27FC236}">
                <a16:creationId xmlns:a16="http://schemas.microsoft.com/office/drawing/2014/main" id="{7DDE2D6A-0FCA-420E-95A8-FE813F461EE0}"/>
              </a:ext>
            </a:extLst>
          </p:cNvPr>
          <p:cNvSpPr txBox="1">
            <a:spLocks/>
          </p:cNvSpPr>
          <p:nvPr/>
        </p:nvSpPr>
        <p:spPr>
          <a:xfrm>
            <a:off x="2403813" y="5817818"/>
            <a:ext cx="1609902" cy="4015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800" dirty="0">
                <a:solidFill>
                  <a:srgbClr val="98C1FF"/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Срок предоставления услуг</a:t>
            </a:r>
          </a:p>
        </p:txBody>
      </p:sp>
      <p:sp>
        <p:nvSpPr>
          <p:cNvPr id="43" name="Объект 2">
            <a:extLst>
              <a:ext uri="{FF2B5EF4-FFF2-40B4-BE49-F238E27FC236}">
                <a16:creationId xmlns:a16="http://schemas.microsoft.com/office/drawing/2014/main" id="{F117AEF0-39B2-476A-BEE1-42EB28E460D6}"/>
              </a:ext>
            </a:extLst>
          </p:cNvPr>
          <p:cNvSpPr txBox="1">
            <a:spLocks/>
          </p:cNvSpPr>
          <p:nvPr/>
        </p:nvSpPr>
        <p:spPr>
          <a:xfrm>
            <a:off x="867920" y="5555473"/>
            <a:ext cx="927158" cy="23487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800" dirty="0">
                <a:solidFill>
                  <a:schemeClr val="bg1"/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по НСК и МСК</a:t>
            </a:r>
            <a:endParaRPr lang="ru-RU" sz="600" dirty="0">
              <a:solidFill>
                <a:schemeClr val="bg1"/>
              </a:solidFill>
              <a:latin typeface="Open Sans SemiBold" pitchFamily="2" charset="0"/>
              <a:ea typeface="Open Sans SemiBold" pitchFamily="2" charset="0"/>
              <a:cs typeface="Open Sans SemiBold" pitchFamily="2" charset="0"/>
            </a:endParaRPr>
          </a:p>
        </p:txBody>
      </p:sp>
      <p:sp>
        <p:nvSpPr>
          <p:cNvPr id="36" name="Объект 2">
            <a:extLst>
              <a:ext uri="{FF2B5EF4-FFF2-40B4-BE49-F238E27FC236}">
                <a16:creationId xmlns:a16="http://schemas.microsoft.com/office/drawing/2014/main" id="{E927F2C0-15CA-4A45-AEDD-43D6DDB30D88}"/>
              </a:ext>
            </a:extLst>
          </p:cNvPr>
          <p:cNvSpPr txBox="1">
            <a:spLocks/>
          </p:cNvSpPr>
          <p:nvPr/>
        </p:nvSpPr>
        <p:spPr>
          <a:xfrm>
            <a:off x="2393186" y="5315082"/>
            <a:ext cx="659899" cy="2613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200" dirty="0">
                <a:solidFill>
                  <a:schemeClr val="bg1"/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1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200" dirty="0">
                <a:solidFill>
                  <a:schemeClr val="bg1"/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год</a:t>
            </a:r>
          </a:p>
        </p:txBody>
      </p:sp>
      <p:sp>
        <p:nvSpPr>
          <p:cNvPr id="55" name="Объект 2">
            <a:extLst>
              <a:ext uri="{FF2B5EF4-FFF2-40B4-BE49-F238E27FC236}">
                <a16:creationId xmlns:a16="http://schemas.microsoft.com/office/drawing/2014/main" id="{C8D0F724-80FF-42B5-B223-C6E2C15E7E52}"/>
              </a:ext>
            </a:extLst>
          </p:cNvPr>
          <p:cNvSpPr txBox="1">
            <a:spLocks/>
          </p:cNvSpPr>
          <p:nvPr/>
        </p:nvSpPr>
        <p:spPr>
          <a:xfrm>
            <a:off x="2871890" y="5315082"/>
            <a:ext cx="714517" cy="2613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200" dirty="0">
                <a:solidFill>
                  <a:schemeClr val="bg1"/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3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200" dirty="0">
                <a:solidFill>
                  <a:schemeClr val="bg1"/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 года</a:t>
            </a:r>
          </a:p>
        </p:txBody>
      </p:sp>
      <p:sp>
        <p:nvSpPr>
          <p:cNvPr id="56" name="Объект 2">
            <a:extLst>
              <a:ext uri="{FF2B5EF4-FFF2-40B4-BE49-F238E27FC236}">
                <a16:creationId xmlns:a16="http://schemas.microsoft.com/office/drawing/2014/main" id="{43B8696B-FA4D-4D2A-AFC3-234BF39633FD}"/>
              </a:ext>
            </a:extLst>
          </p:cNvPr>
          <p:cNvSpPr txBox="1">
            <a:spLocks/>
          </p:cNvSpPr>
          <p:nvPr/>
        </p:nvSpPr>
        <p:spPr>
          <a:xfrm>
            <a:off x="3401353" y="5315082"/>
            <a:ext cx="613615" cy="2613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200" dirty="0">
                <a:solidFill>
                  <a:schemeClr val="bg1"/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5 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200" dirty="0">
                <a:solidFill>
                  <a:schemeClr val="bg1"/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лет</a:t>
            </a:r>
          </a:p>
        </p:txBody>
      </p:sp>
      <p:sp>
        <p:nvSpPr>
          <p:cNvPr id="63" name="Объект 2">
            <a:extLst>
              <a:ext uri="{FF2B5EF4-FFF2-40B4-BE49-F238E27FC236}">
                <a16:creationId xmlns:a16="http://schemas.microsoft.com/office/drawing/2014/main" id="{AA33E0F6-0ACD-4900-9626-43F46625F610}"/>
              </a:ext>
            </a:extLst>
          </p:cNvPr>
          <p:cNvSpPr txBox="1">
            <a:spLocks/>
          </p:cNvSpPr>
          <p:nvPr/>
        </p:nvSpPr>
        <p:spPr>
          <a:xfrm>
            <a:off x="4306349" y="5817818"/>
            <a:ext cx="1718484" cy="4015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800" dirty="0">
                <a:solidFill>
                  <a:srgbClr val="98C1FF"/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Время предоставления услуг</a:t>
            </a:r>
            <a:endParaRPr lang="ru-RU" sz="900" dirty="0">
              <a:solidFill>
                <a:srgbClr val="98C1FF"/>
              </a:solidFill>
              <a:latin typeface="Open Sans SemiBold" pitchFamily="2" charset="0"/>
              <a:ea typeface="Open Sans SemiBold" pitchFamily="2" charset="0"/>
              <a:cs typeface="Open Sans SemiBold" pitchFamily="2" charset="0"/>
            </a:endParaRPr>
          </a:p>
        </p:txBody>
      </p:sp>
      <p:sp>
        <p:nvSpPr>
          <p:cNvPr id="66" name="Объект 2">
            <a:extLst>
              <a:ext uri="{FF2B5EF4-FFF2-40B4-BE49-F238E27FC236}">
                <a16:creationId xmlns:a16="http://schemas.microsoft.com/office/drawing/2014/main" id="{5F105BDA-B213-48B2-9005-E725C294B56F}"/>
              </a:ext>
            </a:extLst>
          </p:cNvPr>
          <p:cNvSpPr txBox="1">
            <a:spLocks/>
          </p:cNvSpPr>
          <p:nvPr/>
        </p:nvSpPr>
        <p:spPr>
          <a:xfrm>
            <a:off x="6236687" y="5817818"/>
            <a:ext cx="1609902" cy="4015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800" dirty="0">
                <a:solidFill>
                  <a:srgbClr val="98C1FF"/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Срок предоставления услуг</a:t>
            </a:r>
          </a:p>
        </p:txBody>
      </p:sp>
      <p:sp>
        <p:nvSpPr>
          <p:cNvPr id="67" name="Объект 2">
            <a:extLst>
              <a:ext uri="{FF2B5EF4-FFF2-40B4-BE49-F238E27FC236}">
                <a16:creationId xmlns:a16="http://schemas.microsoft.com/office/drawing/2014/main" id="{D5228821-8AC1-426C-A1D6-BE7EB12AFAA8}"/>
              </a:ext>
            </a:extLst>
          </p:cNvPr>
          <p:cNvSpPr txBox="1">
            <a:spLocks/>
          </p:cNvSpPr>
          <p:nvPr/>
        </p:nvSpPr>
        <p:spPr>
          <a:xfrm>
            <a:off x="4859400" y="5555473"/>
            <a:ext cx="592926" cy="23487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800" dirty="0">
                <a:solidFill>
                  <a:schemeClr val="bg1"/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по НСК</a:t>
            </a:r>
            <a:endParaRPr lang="ru-RU" sz="600" dirty="0">
              <a:solidFill>
                <a:schemeClr val="bg1"/>
              </a:solidFill>
              <a:latin typeface="Open Sans SemiBold" pitchFamily="2" charset="0"/>
              <a:ea typeface="Open Sans SemiBold" pitchFamily="2" charset="0"/>
              <a:cs typeface="Open Sans SemiBold" pitchFamily="2" charset="0"/>
            </a:endParaRPr>
          </a:p>
        </p:txBody>
      </p:sp>
      <p:sp>
        <p:nvSpPr>
          <p:cNvPr id="75" name="Объект 2">
            <a:extLst>
              <a:ext uri="{FF2B5EF4-FFF2-40B4-BE49-F238E27FC236}">
                <a16:creationId xmlns:a16="http://schemas.microsoft.com/office/drawing/2014/main" id="{C89F7CDC-F0C9-4EE0-9C8D-221C06F07DEB}"/>
              </a:ext>
            </a:extLst>
          </p:cNvPr>
          <p:cNvSpPr txBox="1">
            <a:spLocks/>
          </p:cNvSpPr>
          <p:nvPr/>
        </p:nvSpPr>
        <p:spPr>
          <a:xfrm>
            <a:off x="4891558" y="5315082"/>
            <a:ext cx="528611" cy="23487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200" dirty="0">
                <a:solidFill>
                  <a:schemeClr val="bg1"/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8</a:t>
            </a:r>
            <a:r>
              <a:rPr lang="ru-RU" sz="1200" dirty="0">
                <a:solidFill>
                  <a:schemeClr val="bg1"/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 × </a:t>
            </a:r>
            <a:r>
              <a:rPr lang="en-US" sz="1200" dirty="0">
                <a:solidFill>
                  <a:schemeClr val="bg1"/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5</a:t>
            </a:r>
            <a:r>
              <a:rPr lang="ru-RU" sz="1200" dirty="0">
                <a:solidFill>
                  <a:schemeClr val="bg1"/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 </a:t>
            </a:r>
          </a:p>
        </p:txBody>
      </p:sp>
      <p:sp>
        <p:nvSpPr>
          <p:cNvPr id="77" name="Объект 2">
            <a:extLst>
              <a:ext uri="{FF2B5EF4-FFF2-40B4-BE49-F238E27FC236}">
                <a16:creationId xmlns:a16="http://schemas.microsoft.com/office/drawing/2014/main" id="{B3B2F766-B90C-4D9B-9EAF-0AE60D7C121B}"/>
              </a:ext>
            </a:extLst>
          </p:cNvPr>
          <p:cNvSpPr txBox="1">
            <a:spLocks/>
          </p:cNvSpPr>
          <p:nvPr/>
        </p:nvSpPr>
        <p:spPr>
          <a:xfrm>
            <a:off x="8128905" y="5817818"/>
            <a:ext cx="1718484" cy="4015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800" dirty="0">
                <a:solidFill>
                  <a:srgbClr val="98C1FF"/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Время предоставления услуг</a:t>
            </a:r>
            <a:endParaRPr lang="ru-RU" sz="900" dirty="0">
              <a:solidFill>
                <a:srgbClr val="98C1FF"/>
              </a:solidFill>
              <a:latin typeface="Open Sans SemiBold" pitchFamily="2" charset="0"/>
              <a:ea typeface="Open Sans SemiBold" pitchFamily="2" charset="0"/>
              <a:cs typeface="Open Sans SemiBold" pitchFamily="2" charset="0"/>
            </a:endParaRPr>
          </a:p>
        </p:txBody>
      </p:sp>
      <p:sp>
        <p:nvSpPr>
          <p:cNvPr id="78" name="Объект 2">
            <a:extLst>
              <a:ext uri="{FF2B5EF4-FFF2-40B4-BE49-F238E27FC236}">
                <a16:creationId xmlns:a16="http://schemas.microsoft.com/office/drawing/2014/main" id="{0D89AD78-3392-4C05-9F31-1DFA3E63AE36}"/>
              </a:ext>
            </a:extLst>
          </p:cNvPr>
          <p:cNvSpPr txBox="1">
            <a:spLocks/>
          </p:cNvSpPr>
          <p:nvPr/>
        </p:nvSpPr>
        <p:spPr>
          <a:xfrm>
            <a:off x="10060290" y="5817818"/>
            <a:ext cx="1609902" cy="4015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800" dirty="0">
                <a:solidFill>
                  <a:srgbClr val="98C1FF"/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Срок предоставления услуг</a:t>
            </a:r>
          </a:p>
        </p:txBody>
      </p:sp>
      <p:sp>
        <p:nvSpPr>
          <p:cNvPr id="79" name="Объект 2">
            <a:extLst>
              <a:ext uri="{FF2B5EF4-FFF2-40B4-BE49-F238E27FC236}">
                <a16:creationId xmlns:a16="http://schemas.microsoft.com/office/drawing/2014/main" id="{372EC995-6D41-4694-9CE7-C98A63C306F9}"/>
              </a:ext>
            </a:extLst>
          </p:cNvPr>
          <p:cNvSpPr txBox="1">
            <a:spLocks/>
          </p:cNvSpPr>
          <p:nvPr/>
        </p:nvSpPr>
        <p:spPr>
          <a:xfrm>
            <a:off x="8691684" y="5555473"/>
            <a:ext cx="592926" cy="23487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800" dirty="0">
                <a:solidFill>
                  <a:schemeClr val="bg1"/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по НСК</a:t>
            </a:r>
            <a:endParaRPr lang="ru-RU" sz="600" dirty="0">
              <a:solidFill>
                <a:schemeClr val="bg1"/>
              </a:solidFill>
              <a:latin typeface="Open Sans SemiBold" pitchFamily="2" charset="0"/>
              <a:ea typeface="Open Sans SemiBold" pitchFamily="2" charset="0"/>
              <a:cs typeface="Open Sans SemiBold" pitchFamily="2" charset="0"/>
            </a:endParaRPr>
          </a:p>
        </p:txBody>
      </p:sp>
      <p:sp>
        <p:nvSpPr>
          <p:cNvPr id="87" name="Объект 2">
            <a:extLst>
              <a:ext uri="{FF2B5EF4-FFF2-40B4-BE49-F238E27FC236}">
                <a16:creationId xmlns:a16="http://schemas.microsoft.com/office/drawing/2014/main" id="{04410C57-1FE9-4165-9344-B207D5503AC6}"/>
              </a:ext>
            </a:extLst>
          </p:cNvPr>
          <p:cNvSpPr txBox="1">
            <a:spLocks/>
          </p:cNvSpPr>
          <p:nvPr/>
        </p:nvSpPr>
        <p:spPr>
          <a:xfrm>
            <a:off x="8723842" y="5315082"/>
            <a:ext cx="528611" cy="23487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200" dirty="0">
                <a:solidFill>
                  <a:schemeClr val="bg1"/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8</a:t>
            </a:r>
            <a:r>
              <a:rPr lang="ru-RU" sz="1200" dirty="0">
                <a:solidFill>
                  <a:schemeClr val="bg1"/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 × </a:t>
            </a:r>
            <a:r>
              <a:rPr lang="en-US" sz="1200" dirty="0">
                <a:solidFill>
                  <a:schemeClr val="bg1"/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5</a:t>
            </a:r>
            <a:r>
              <a:rPr lang="ru-RU" sz="1200" dirty="0">
                <a:solidFill>
                  <a:schemeClr val="bg1"/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 </a:t>
            </a:r>
          </a:p>
        </p:txBody>
      </p:sp>
      <p:sp>
        <p:nvSpPr>
          <p:cNvPr id="91" name="Объект 2">
            <a:extLst>
              <a:ext uri="{FF2B5EF4-FFF2-40B4-BE49-F238E27FC236}">
                <a16:creationId xmlns:a16="http://schemas.microsoft.com/office/drawing/2014/main" id="{94A9643B-A23C-4820-9A28-239B6A6D504D}"/>
              </a:ext>
            </a:extLst>
          </p:cNvPr>
          <p:cNvSpPr txBox="1">
            <a:spLocks/>
          </p:cNvSpPr>
          <p:nvPr/>
        </p:nvSpPr>
        <p:spPr>
          <a:xfrm>
            <a:off x="1253177" y="5298523"/>
            <a:ext cx="271490" cy="23487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600" dirty="0">
                <a:solidFill>
                  <a:srgbClr val="98C1FF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/</a:t>
            </a:r>
          </a:p>
        </p:txBody>
      </p:sp>
      <p:sp>
        <p:nvSpPr>
          <p:cNvPr id="92" name="Объект 2">
            <a:extLst>
              <a:ext uri="{FF2B5EF4-FFF2-40B4-BE49-F238E27FC236}">
                <a16:creationId xmlns:a16="http://schemas.microsoft.com/office/drawing/2014/main" id="{EF6F6CC7-4F79-48EC-BF22-2CD9A8419AB7}"/>
              </a:ext>
            </a:extLst>
          </p:cNvPr>
          <p:cNvSpPr txBox="1">
            <a:spLocks/>
          </p:cNvSpPr>
          <p:nvPr/>
        </p:nvSpPr>
        <p:spPr>
          <a:xfrm>
            <a:off x="2817565" y="5298523"/>
            <a:ext cx="271490" cy="23487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600" dirty="0">
                <a:solidFill>
                  <a:srgbClr val="98C1FF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/</a:t>
            </a:r>
          </a:p>
        </p:txBody>
      </p:sp>
      <p:sp>
        <p:nvSpPr>
          <p:cNvPr id="93" name="Объект 2">
            <a:extLst>
              <a:ext uri="{FF2B5EF4-FFF2-40B4-BE49-F238E27FC236}">
                <a16:creationId xmlns:a16="http://schemas.microsoft.com/office/drawing/2014/main" id="{D5A47665-FD1D-4ECF-8475-BABC07DF2070}"/>
              </a:ext>
            </a:extLst>
          </p:cNvPr>
          <p:cNvSpPr txBox="1">
            <a:spLocks/>
          </p:cNvSpPr>
          <p:nvPr/>
        </p:nvSpPr>
        <p:spPr>
          <a:xfrm>
            <a:off x="3387134" y="5298523"/>
            <a:ext cx="271490" cy="23487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600" dirty="0">
                <a:solidFill>
                  <a:srgbClr val="98C1FF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/</a:t>
            </a:r>
          </a:p>
        </p:txBody>
      </p:sp>
      <p:sp>
        <p:nvSpPr>
          <p:cNvPr id="94" name="Объект 2">
            <a:extLst>
              <a:ext uri="{FF2B5EF4-FFF2-40B4-BE49-F238E27FC236}">
                <a16:creationId xmlns:a16="http://schemas.microsoft.com/office/drawing/2014/main" id="{AE25267E-379E-4799-9614-A77AE6D23087}"/>
              </a:ext>
            </a:extLst>
          </p:cNvPr>
          <p:cNvSpPr txBox="1">
            <a:spLocks/>
          </p:cNvSpPr>
          <p:nvPr/>
        </p:nvSpPr>
        <p:spPr>
          <a:xfrm>
            <a:off x="6209448" y="5315082"/>
            <a:ext cx="659899" cy="2613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200" dirty="0">
                <a:solidFill>
                  <a:schemeClr val="bg1"/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1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200" dirty="0">
                <a:solidFill>
                  <a:schemeClr val="bg1"/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год</a:t>
            </a:r>
          </a:p>
        </p:txBody>
      </p:sp>
      <p:sp>
        <p:nvSpPr>
          <p:cNvPr id="95" name="Объект 2">
            <a:extLst>
              <a:ext uri="{FF2B5EF4-FFF2-40B4-BE49-F238E27FC236}">
                <a16:creationId xmlns:a16="http://schemas.microsoft.com/office/drawing/2014/main" id="{4ADC8167-B779-4CAE-9CD6-DC87E1EBE4FE}"/>
              </a:ext>
            </a:extLst>
          </p:cNvPr>
          <p:cNvSpPr txBox="1">
            <a:spLocks/>
          </p:cNvSpPr>
          <p:nvPr/>
        </p:nvSpPr>
        <p:spPr>
          <a:xfrm>
            <a:off x="6688152" y="5315082"/>
            <a:ext cx="714517" cy="2613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200" dirty="0">
                <a:solidFill>
                  <a:schemeClr val="bg1"/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3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200" dirty="0">
                <a:solidFill>
                  <a:schemeClr val="bg1"/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 года</a:t>
            </a:r>
          </a:p>
        </p:txBody>
      </p:sp>
      <p:sp>
        <p:nvSpPr>
          <p:cNvPr id="96" name="Объект 2">
            <a:extLst>
              <a:ext uri="{FF2B5EF4-FFF2-40B4-BE49-F238E27FC236}">
                <a16:creationId xmlns:a16="http://schemas.microsoft.com/office/drawing/2014/main" id="{4115F8B9-1EE1-42DD-A2C9-5CF9DE3A74B2}"/>
              </a:ext>
            </a:extLst>
          </p:cNvPr>
          <p:cNvSpPr txBox="1">
            <a:spLocks/>
          </p:cNvSpPr>
          <p:nvPr/>
        </p:nvSpPr>
        <p:spPr>
          <a:xfrm>
            <a:off x="7217615" y="5315082"/>
            <a:ext cx="613615" cy="2613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200" dirty="0">
                <a:solidFill>
                  <a:schemeClr val="bg1"/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5 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200" dirty="0">
                <a:solidFill>
                  <a:schemeClr val="bg1"/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лет</a:t>
            </a:r>
          </a:p>
        </p:txBody>
      </p:sp>
      <p:sp>
        <p:nvSpPr>
          <p:cNvPr id="97" name="Объект 2">
            <a:extLst>
              <a:ext uri="{FF2B5EF4-FFF2-40B4-BE49-F238E27FC236}">
                <a16:creationId xmlns:a16="http://schemas.microsoft.com/office/drawing/2014/main" id="{DAB4F249-8916-4F69-B84C-DA14E4A5926C}"/>
              </a:ext>
            </a:extLst>
          </p:cNvPr>
          <p:cNvSpPr txBox="1">
            <a:spLocks/>
          </p:cNvSpPr>
          <p:nvPr/>
        </p:nvSpPr>
        <p:spPr>
          <a:xfrm>
            <a:off x="6633827" y="5298523"/>
            <a:ext cx="271490" cy="23487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600" dirty="0">
                <a:solidFill>
                  <a:srgbClr val="98C1FF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/</a:t>
            </a:r>
          </a:p>
        </p:txBody>
      </p:sp>
      <p:sp>
        <p:nvSpPr>
          <p:cNvPr id="98" name="Объект 2">
            <a:extLst>
              <a:ext uri="{FF2B5EF4-FFF2-40B4-BE49-F238E27FC236}">
                <a16:creationId xmlns:a16="http://schemas.microsoft.com/office/drawing/2014/main" id="{8C40BCB0-29F1-49D5-86F9-E47E7862334F}"/>
              </a:ext>
            </a:extLst>
          </p:cNvPr>
          <p:cNvSpPr txBox="1">
            <a:spLocks/>
          </p:cNvSpPr>
          <p:nvPr/>
        </p:nvSpPr>
        <p:spPr>
          <a:xfrm>
            <a:off x="7203396" y="5298523"/>
            <a:ext cx="271490" cy="23487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600" dirty="0">
                <a:solidFill>
                  <a:srgbClr val="98C1FF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/</a:t>
            </a:r>
          </a:p>
        </p:txBody>
      </p:sp>
      <p:sp>
        <p:nvSpPr>
          <p:cNvPr id="99" name="Объект 2">
            <a:extLst>
              <a:ext uri="{FF2B5EF4-FFF2-40B4-BE49-F238E27FC236}">
                <a16:creationId xmlns:a16="http://schemas.microsoft.com/office/drawing/2014/main" id="{1C2BE39F-20BE-41F7-847C-3CF274AE7C92}"/>
              </a:ext>
            </a:extLst>
          </p:cNvPr>
          <p:cNvSpPr txBox="1">
            <a:spLocks/>
          </p:cNvSpPr>
          <p:nvPr/>
        </p:nvSpPr>
        <p:spPr>
          <a:xfrm>
            <a:off x="10053247" y="5315082"/>
            <a:ext cx="659899" cy="2613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200" dirty="0">
                <a:solidFill>
                  <a:schemeClr val="bg1"/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1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200" dirty="0">
                <a:solidFill>
                  <a:schemeClr val="bg1"/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год</a:t>
            </a:r>
          </a:p>
        </p:txBody>
      </p:sp>
      <p:sp>
        <p:nvSpPr>
          <p:cNvPr id="100" name="Объект 2">
            <a:extLst>
              <a:ext uri="{FF2B5EF4-FFF2-40B4-BE49-F238E27FC236}">
                <a16:creationId xmlns:a16="http://schemas.microsoft.com/office/drawing/2014/main" id="{765F50A9-06D5-4D91-9174-04D20A47FDC2}"/>
              </a:ext>
            </a:extLst>
          </p:cNvPr>
          <p:cNvSpPr txBox="1">
            <a:spLocks/>
          </p:cNvSpPr>
          <p:nvPr/>
        </p:nvSpPr>
        <p:spPr>
          <a:xfrm>
            <a:off x="10531951" y="5315082"/>
            <a:ext cx="714517" cy="2613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200" dirty="0">
                <a:solidFill>
                  <a:schemeClr val="bg1"/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3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200" dirty="0">
                <a:solidFill>
                  <a:schemeClr val="bg1"/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 года</a:t>
            </a:r>
          </a:p>
        </p:txBody>
      </p:sp>
      <p:sp>
        <p:nvSpPr>
          <p:cNvPr id="101" name="Объект 2">
            <a:extLst>
              <a:ext uri="{FF2B5EF4-FFF2-40B4-BE49-F238E27FC236}">
                <a16:creationId xmlns:a16="http://schemas.microsoft.com/office/drawing/2014/main" id="{F631BD55-43E1-4D84-86AE-F481BA7B571C}"/>
              </a:ext>
            </a:extLst>
          </p:cNvPr>
          <p:cNvSpPr txBox="1">
            <a:spLocks/>
          </p:cNvSpPr>
          <p:nvPr/>
        </p:nvSpPr>
        <p:spPr>
          <a:xfrm>
            <a:off x="11061414" y="5315082"/>
            <a:ext cx="613615" cy="2613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200" dirty="0">
                <a:solidFill>
                  <a:schemeClr val="bg1"/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5 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200" dirty="0">
                <a:solidFill>
                  <a:schemeClr val="bg1"/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лет</a:t>
            </a:r>
          </a:p>
        </p:txBody>
      </p:sp>
      <p:sp>
        <p:nvSpPr>
          <p:cNvPr id="102" name="Объект 2">
            <a:extLst>
              <a:ext uri="{FF2B5EF4-FFF2-40B4-BE49-F238E27FC236}">
                <a16:creationId xmlns:a16="http://schemas.microsoft.com/office/drawing/2014/main" id="{A7E105AB-B758-4A2A-A42C-8CC3AA3BF31E}"/>
              </a:ext>
            </a:extLst>
          </p:cNvPr>
          <p:cNvSpPr txBox="1">
            <a:spLocks/>
          </p:cNvSpPr>
          <p:nvPr/>
        </p:nvSpPr>
        <p:spPr>
          <a:xfrm>
            <a:off x="10477626" y="5298523"/>
            <a:ext cx="271490" cy="23487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600" dirty="0">
                <a:solidFill>
                  <a:srgbClr val="98C1FF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/</a:t>
            </a:r>
          </a:p>
        </p:txBody>
      </p:sp>
      <p:sp>
        <p:nvSpPr>
          <p:cNvPr id="103" name="Объект 2">
            <a:extLst>
              <a:ext uri="{FF2B5EF4-FFF2-40B4-BE49-F238E27FC236}">
                <a16:creationId xmlns:a16="http://schemas.microsoft.com/office/drawing/2014/main" id="{5DFBBF87-4BC3-48F6-A4E2-8C1B8F4FE40F}"/>
              </a:ext>
            </a:extLst>
          </p:cNvPr>
          <p:cNvSpPr txBox="1">
            <a:spLocks/>
          </p:cNvSpPr>
          <p:nvPr/>
        </p:nvSpPr>
        <p:spPr>
          <a:xfrm>
            <a:off x="11047195" y="5298523"/>
            <a:ext cx="271490" cy="23487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600" dirty="0">
                <a:solidFill>
                  <a:srgbClr val="98C1FF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/</a:t>
            </a:r>
          </a:p>
        </p:txBody>
      </p:sp>
      <p:sp>
        <p:nvSpPr>
          <p:cNvPr id="54" name="Прямоугольник: скругленные углы 53">
            <a:extLst>
              <a:ext uri="{FF2B5EF4-FFF2-40B4-BE49-F238E27FC236}">
                <a16:creationId xmlns:a16="http://schemas.microsoft.com/office/drawing/2014/main" id="{792FF5BD-B9DF-4770-849D-649979CC08E3}"/>
              </a:ext>
            </a:extLst>
          </p:cNvPr>
          <p:cNvSpPr/>
          <p:nvPr/>
        </p:nvSpPr>
        <p:spPr>
          <a:xfrm>
            <a:off x="4281190" y="5177545"/>
            <a:ext cx="1766791" cy="932165"/>
          </a:xfrm>
          <a:prstGeom prst="roundRect">
            <a:avLst>
              <a:gd name="adj" fmla="val 16746"/>
            </a:avLst>
          </a:prstGeom>
          <a:noFill/>
          <a:ln w="9525">
            <a:solidFill>
              <a:srgbClr val="275E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Прямоугольник: скругленные углы 56">
            <a:extLst>
              <a:ext uri="{FF2B5EF4-FFF2-40B4-BE49-F238E27FC236}">
                <a16:creationId xmlns:a16="http://schemas.microsoft.com/office/drawing/2014/main" id="{C7FC968F-5BB1-4333-ACBC-518422D7F97E}"/>
              </a:ext>
            </a:extLst>
          </p:cNvPr>
          <p:cNvSpPr/>
          <p:nvPr/>
        </p:nvSpPr>
        <p:spPr>
          <a:xfrm>
            <a:off x="8104751" y="5177545"/>
            <a:ext cx="1766791" cy="932165"/>
          </a:xfrm>
          <a:prstGeom prst="roundRect">
            <a:avLst>
              <a:gd name="adj" fmla="val 16746"/>
            </a:avLst>
          </a:prstGeom>
          <a:noFill/>
          <a:ln w="9525">
            <a:solidFill>
              <a:srgbClr val="275E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8" name="Прямоугольник: скругленные углы 57">
            <a:extLst>
              <a:ext uri="{FF2B5EF4-FFF2-40B4-BE49-F238E27FC236}">
                <a16:creationId xmlns:a16="http://schemas.microsoft.com/office/drawing/2014/main" id="{5C12D63A-181D-43A6-9159-B2E32880F7EC}"/>
              </a:ext>
            </a:extLst>
          </p:cNvPr>
          <p:cNvSpPr/>
          <p:nvPr/>
        </p:nvSpPr>
        <p:spPr>
          <a:xfrm>
            <a:off x="2326038" y="5177545"/>
            <a:ext cx="1766791" cy="932165"/>
          </a:xfrm>
          <a:prstGeom prst="roundRect">
            <a:avLst>
              <a:gd name="adj" fmla="val 16746"/>
            </a:avLst>
          </a:prstGeom>
          <a:noFill/>
          <a:ln w="9525">
            <a:solidFill>
              <a:srgbClr val="275E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Прямоугольник: скругленные углы 60">
            <a:extLst>
              <a:ext uri="{FF2B5EF4-FFF2-40B4-BE49-F238E27FC236}">
                <a16:creationId xmlns:a16="http://schemas.microsoft.com/office/drawing/2014/main" id="{A014F3CB-66E0-468D-889F-F913CCCA79F1}"/>
              </a:ext>
            </a:extLst>
          </p:cNvPr>
          <p:cNvSpPr/>
          <p:nvPr/>
        </p:nvSpPr>
        <p:spPr>
          <a:xfrm>
            <a:off x="6153608" y="5177545"/>
            <a:ext cx="1766791" cy="932165"/>
          </a:xfrm>
          <a:prstGeom prst="roundRect">
            <a:avLst>
              <a:gd name="adj" fmla="val 16746"/>
            </a:avLst>
          </a:prstGeom>
          <a:noFill/>
          <a:ln w="9525">
            <a:solidFill>
              <a:srgbClr val="275E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2" name="Прямоугольник: скругленные углы 61">
            <a:extLst>
              <a:ext uri="{FF2B5EF4-FFF2-40B4-BE49-F238E27FC236}">
                <a16:creationId xmlns:a16="http://schemas.microsoft.com/office/drawing/2014/main" id="{7D8E1B1C-E177-4F55-81E8-F3DAB65F419C}"/>
              </a:ext>
            </a:extLst>
          </p:cNvPr>
          <p:cNvSpPr/>
          <p:nvPr/>
        </p:nvSpPr>
        <p:spPr>
          <a:xfrm>
            <a:off x="9977169" y="5177545"/>
            <a:ext cx="1766791" cy="932165"/>
          </a:xfrm>
          <a:prstGeom prst="roundRect">
            <a:avLst>
              <a:gd name="adj" fmla="val 16746"/>
            </a:avLst>
          </a:prstGeom>
          <a:noFill/>
          <a:ln w="9525">
            <a:solidFill>
              <a:srgbClr val="275E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071E1FF-61F9-895A-6338-A57C3F06777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246468" y="194949"/>
            <a:ext cx="666843" cy="64779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A9B1C4D-2B3E-A669-545E-422637FCADF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4140" y="6116850"/>
            <a:ext cx="1971216" cy="450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4112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88;p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45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Овал 27">
            <a:extLst>
              <a:ext uri="{FF2B5EF4-FFF2-40B4-BE49-F238E27FC236}">
                <a16:creationId xmlns:a16="http://schemas.microsoft.com/office/drawing/2014/main" id="{526A5238-34D5-4217-8050-FBF9E78B8C87}"/>
              </a:ext>
            </a:extLst>
          </p:cNvPr>
          <p:cNvSpPr/>
          <p:nvPr/>
        </p:nvSpPr>
        <p:spPr>
          <a:xfrm rot="16200000">
            <a:off x="2386191" y="-2964257"/>
            <a:ext cx="7419617" cy="16217880"/>
          </a:xfrm>
          <a:prstGeom prst="ellipse">
            <a:avLst/>
          </a:prstGeom>
          <a:gradFill>
            <a:gsLst>
              <a:gs pos="0">
                <a:srgbClr val="14367A">
                  <a:alpha val="51000"/>
                </a:srgbClr>
              </a:gs>
              <a:gs pos="38000">
                <a:srgbClr val="0D2451"/>
              </a:gs>
              <a:gs pos="76340">
                <a:srgbClr val="0D2451"/>
              </a:gs>
              <a:gs pos="83000">
                <a:srgbClr val="0D2451"/>
              </a:gs>
              <a:gs pos="100000">
                <a:srgbClr val="0D2451"/>
              </a:gs>
            </a:gsLst>
            <a:lin ang="108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dirty="0"/>
          </a:p>
        </p:txBody>
      </p:sp>
      <p:sp>
        <p:nvSpPr>
          <p:cNvPr id="159" name="Google Shape;159;p6"/>
          <p:cNvSpPr txBox="1"/>
          <p:nvPr/>
        </p:nvSpPr>
        <p:spPr>
          <a:xfrm>
            <a:off x="149136" y="1361577"/>
            <a:ext cx="5781806" cy="571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endParaRPr lang="ru-RU" sz="2800" b="1" dirty="0">
              <a:solidFill>
                <a:srgbClr val="E3EEFF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162" name="Google Shape;162;p6"/>
          <p:cNvSpPr txBox="1"/>
          <p:nvPr/>
        </p:nvSpPr>
        <p:spPr>
          <a:xfrm>
            <a:off x="18999200" y="4860756"/>
            <a:ext cx="2694194" cy="4015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14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  <p:sp>
        <p:nvSpPr>
          <p:cNvPr id="27" name="TextBox 14"/>
          <p:cNvSpPr txBox="1"/>
          <p:nvPr/>
        </p:nvSpPr>
        <p:spPr>
          <a:xfrm>
            <a:off x="2174484" y="1947663"/>
            <a:ext cx="2499197" cy="584775"/>
          </a:xfrm>
          <a:prstGeom prst="rect">
            <a:avLst/>
          </a:prstGeom>
          <a:noFill/>
          <a:effectLst>
            <a:reflection blurRad="1270000" stA="0" dist="1270000" dir="5400000" sy="-100000" algn="bl" rotWithShape="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  <a:buClr>
                <a:schemeClr val="tx1"/>
              </a:buClr>
            </a:pPr>
            <a:r>
              <a:rPr lang="en-US" sz="1600" dirty="0">
                <a:solidFill>
                  <a:schemeClr val="bg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C</a:t>
            </a:r>
            <a:r>
              <a:rPr lang="ru-RU" sz="1600" dirty="0" err="1">
                <a:solidFill>
                  <a:schemeClr val="bg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етевое</a:t>
            </a:r>
            <a:r>
              <a:rPr lang="ru-RU" sz="1600" dirty="0">
                <a:solidFill>
                  <a:schemeClr val="bg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 оборудование</a:t>
            </a:r>
            <a:endParaRPr lang="en-US" sz="1600" dirty="0">
              <a:solidFill>
                <a:schemeClr val="bg1"/>
              </a:solidFill>
              <a:latin typeface="Open Sans ExtraBold" pitchFamily="2" charset="0"/>
              <a:ea typeface="Open Sans ExtraBold" pitchFamily="2" charset="0"/>
              <a:cs typeface="Open Sans ExtraBold" pitchFamily="2" charset="0"/>
            </a:endParaRPr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1994582" y="1780779"/>
            <a:ext cx="3976682" cy="2272592"/>
          </a:xfrm>
          <a:prstGeom prst="roundRect">
            <a:avLst>
              <a:gd name="adj" fmla="val 9266"/>
            </a:avLst>
          </a:prstGeom>
          <a:noFill/>
          <a:ln>
            <a:solidFill>
              <a:srgbClr val="2761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TextBox 14"/>
          <p:cNvSpPr txBox="1"/>
          <p:nvPr/>
        </p:nvSpPr>
        <p:spPr>
          <a:xfrm>
            <a:off x="2174484" y="2635413"/>
            <a:ext cx="1632444" cy="1169551"/>
          </a:xfrm>
          <a:prstGeom prst="rect">
            <a:avLst/>
          </a:prstGeom>
          <a:noFill/>
          <a:effectLst>
            <a:reflection blurRad="1270000" stA="0" dist="1270000" dir="5400000" sy="-100000" algn="bl" rotWithShape="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000" indent="-180000">
              <a:spcAft>
                <a:spcPts val="300"/>
              </a:spcAft>
              <a:buClr>
                <a:schemeClr val="bg1"/>
              </a:buClr>
              <a:buSzPct val="60000"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en-US" sz="1200" dirty="0">
                <a:solidFill>
                  <a:schemeClr val="bg1"/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MES</a:t>
            </a:r>
            <a:endParaRPr lang="ru-RU" sz="1200" dirty="0">
              <a:solidFill>
                <a:schemeClr val="bg1"/>
              </a:solidFill>
              <a:latin typeface="Open Sans SemiBold" pitchFamily="2" charset="0"/>
              <a:ea typeface="Open Sans SemiBold" pitchFamily="2" charset="0"/>
              <a:cs typeface="Open Sans SemiBold" pitchFamily="2" charset="0"/>
            </a:endParaRPr>
          </a:p>
          <a:p>
            <a:pPr marL="180000" indent="-180000">
              <a:spcAft>
                <a:spcPts val="300"/>
              </a:spcAft>
              <a:buClr>
                <a:schemeClr val="bg1"/>
              </a:buClr>
              <a:buSzPct val="60000"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en-US" sz="1200" dirty="0">
                <a:solidFill>
                  <a:schemeClr val="bg1"/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ESR</a:t>
            </a:r>
            <a:endParaRPr lang="ru-RU" sz="1200" dirty="0">
              <a:solidFill>
                <a:schemeClr val="bg1"/>
              </a:solidFill>
              <a:latin typeface="Open Sans SemiBold" pitchFamily="2" charset="0"/>
              <a:ea typeface="Open Sans SemiBold" pitchFamily="2" charset="0"/>
              <a:cs typeface="Open Sans SemiBold" pitchFamily="2" charset="0"/>
            </a:endParaRPr>
          </a:p>
          <a:p>
            <a:pPr marL="180000" indent="-180000">
              <a:spcAft>
                <a:spcPts val="300"/>
              </a:spcAft>
              <a:buClr>
                <a:schemeClr val="bg1"/>
              </a:buClr>
              <a:buSzPct val="60000"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en-US" sz="1200" dirty="0">
                <a:solidFill>
                  <a:schemeClr val="bg1"/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PON</a:t>
            </a:r>
            <a:endParaRPr lang="ru-RU" sz="1200" dirty="0">
              <a:solidFill>
                <a:schemeClr val="bg1"/>
              </a:solidFill>
              <a:latin typeface="Open Sans SemiBold" pitchFamily="2" charset="0"/>
              <a:ea typeface="Open Sans SemiBold" pitchFamily="2" charset="0"/>
              <a:cs typeface="Open Sans SemiBold" pitchFamily="2" charset="0"/>
            </a:endParaRPr>
          </a:p>
          <a:p>
            <a:pPr marL="180000" indent="-180000">
              <a:spcAft>
                <a:spcPts val="300"/>
              </a:spcAft>
              <a:buClr>
                <a:schemeClr val="bg1"/>
              </a:buClr>
              <a:buSzPct val="60000"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en-US" sz="1200" dirty="0">
                <a:solidFill>
                  <a:schemeClr val="bg1"/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ME </a:t>
            </a:r>
            <a:endParaRPr lang="ru-RU" sz="1200" dirty="0">
              <a:solidFill>
                <a:schemeClr val="bg1"/>
              </a:solidFill>
              <a:latin typeface="Open Sans SemiBold" pitchFamily="2" charset="0"/>
              <a:ea typeface="Open Sans SemiBold" pitchFamily="2" charset="0"/>
              <a:cs typeface="Open Sans SemiBold" pitchFamily="2" charset="0"/>
            </a:endParaRPr>
          </a:p>
          <a:p>
            <a:pPr marL="180000" indent="-180000">
              <a:spcAft>
                <a:spcPts val="300"/>
              </a:spcAft>
              <a:buClr>
                <a:schemeClr val="bg1"/>
              </a:buClr>
              <a:buSzPct val="60000"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en-US" sz="1200" dirty="0">
                <a:solidFill>
                  <a:schemeClr val="bg1"/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ECCM</a:t>
            </a:r>
            <a:endParaRPr lang="ru-RU" sz="1200" dirty="0">
              <a:solidFill>
                <a:schemeClr val="bg1"/>
              </a:solidFill>
              <a:latin typeface="Open Sans SemiBold" pitchFamily="2" charset="0"/>
              <a:ea typeface="Open Sans SemiBold" pitchFamily="2" charset="0"/>
              <a:cs typeface="Open Sans SemiBold" pitchFamily="2" charset="0"/>
            </a:endParaRPr>
          </a:p>
        </p:txBody>
      </p:sp>
      <p:sp>
        <p:nvSpPr>
          <p:cNvPr id="36" name="TextBox 14"/>
          <p:cNvSpPr txBox="1"/>
          <p:nvPr/>
        </p:nvSpPr>
        <p:spPr>
          <a:xfrm>
            <a:off x="2161784" y="4423525"/>
            <a:ext cx="2972845" cy="338554"/>
          </a:xfrm>
          <a:prstGeom prst="rect">
            <a:avLst/>
          </a:prstGeom>
          <a:noFill/>
          <a:effectLst>
            <a:reflection blurRad="1270000" stA="0" dist="1270000" dir="5400000" sy="-100000" algn="bl" rotWithShape="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  <a:buClr>
                <a:schemeClr val="tx1"/>
              </a:buClr>
            </a:pPr>
            <a:r>
              <a:rPr lang="en-US" sz="1600" dirty="0">
                <a:solidFill>
                  <a:schemeClr val="bg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Wi-Fi</a:t>
            </a:r>
          </a:p>
        </p:txBody>
      </p:sp>
      <p:sp>
        <p:nvSpPr>
          <p:cNvPr id="41" name="TextBox 14"/>
          <p:cNvSpPr txBox="1"/>
          <p:nvPr/>
        </p:nvSpPr>
        <p:spPr>
          <a:xfrm>
            <a:off x="2174484" y="4920651"/>
            <a:ext cx="1691697" cy="946413"/>
          </a:xfrm>
          <a:prstGeom prst="rect">
            <a:avLst/>
          </a:prstGeom>
          <a:noFill/>
          <a:effectLst>
            <a:reflection blurRad="1270000" stA="0" dist="1270000" dir="5400000" sy="-100000" algn="bl" rotWithShape="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000" indent="-180000">
              <a:spcAft>
                <a:spcPts val="300"/>
              </a:spcAft>
              <a:buClr>
                <a:schemeClr val="bg1"/>
              </a:buClr>
              <a:buSzPct val="60000"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ru-RU" sz="1200" dirty="0">
                <a:solidFill>
                  <a:schemeClr val="bg1"/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Точки доступа</a:t>
            </a:r>
          </a:p>
          <a:p>
            <a:pPr marL="180000" indent="-180000">
              <a:spcAft>
                <a:spcPts val="300"/>
              </a:spcAft>
              <a:buClr>
                <a:schemeClr val="bg1"/>
              </a:buClr>
              <a:buSzPct val="60000"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ru-RU" sz="1200" dirty="0">
                <a:solidFill>
                  <a:schemeClr val="bg1"/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Контроллеры</a:t>
            </a:r>
          </a:p>
          <a:p>
            <a:pPr marL="180000" indent="-180000">
              <a:spcAft>
                <a:spcPts val="300"/>
              </a:spcAft>
              <a:buClr>
                <a:schemeClr val="bg1"/>
              </a:buClr>
              <a:buSzPct val="60000"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ru-RU" sz="1200" dirty="0">
                <a:solidFill>
                  <a:schemeClr val="bg1"/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Решения БШПД</a:t>
            </a:r>
          </a:p>
          <a:p>
            <a:pPr marL="180000" indent="-180000">
              <a:spcAft>
                <a:spcPts val="300"/>
              </a:spcAft>
              <a:buClr>
                <a:schemeClr val="bg1"/>
              </a:buClr>
              <a:buSzPct val="60000"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en-US" sz="1200" dirty="0">
                <a:solidFill>
                  <a:schemeClr val="bg1"/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SOFTWLS</a:t>
            </a:r>
          </a:p>
        </p:txBody>
      </p:sp>
      <p:sp>
        <p:nvSpPr>
          <p:cNvPr id="51" name="TextBox 14"/>
          <p:cNvSpPr txBox="1"/>
          <p:nvPr/>
        </p:nvSpPr>
        <p:spPr>
          <a:xfrm>
            <a:off x="6437287" y="1947663"/>
            <a:ext cx="1031349" cy="338554"/>
          </a:xfrm>
          <a:prstGeom prst="rect">
            <a:avLst/>
          </a:prstGeom>
          <a:noFill/>
          <a:effectLst>
            <a:reflection blurRad="1270000" stA="0" dist="1270000" dir="5400000" sy="-100000" algn="bl" rotWithShape="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  <a:buClr>
                <a:schemeClr val="tx1"/>
              </a:buClr>
            </a:pPr>
            <a:r>
              <a:rPr lang="en-US" sz="1600" dirty="0">
                <a:solidFill>
                  <a:schemeClr val="bg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VoIP</a:t>
            </a:r>
            <a:endParaRPr lang="ru-RU" sz="1600" dirty="0">
              <a:solidFill>
                <a:schemeClr val="bg1"/>
              </a:solidFill>
              <a:latin typeface="Open Sans ExtraBold" pitchFamily="2" charset="0"/>
              <a:ea typeface="Open Sans ExtraBold" pitchFamily="2" charset="0"/>
              <a:cs typeface="Open Sans ExtraBold" pitchFamily="2" charset="0"/>
            </a:endParaRPr>
          </a:p>
        </p:txBody>
      </p:sp>
      <p:sp>
        <p:nvSpPr>
          <p:cNvPr id="53" name="TextBox 14"/>
          <p:cNvSpPr txBox="1"/>
          <p:nvPr/>
        </p:nvSpPr>
        <p:spPr>
          <a:xfrm>
            <a:off x="6437287" y="2383213"/>
            <a:ext cx="1241899" cy="1169551"/>
          </a:xfrm>
          <a:prstGeom prst="rect">
            <a:avLst/>
          </a:prstGeom>
          <a:noFill/>
          <a:effectLst>
            <a:reflection blurRad="1270000" stA="0" dist="1270000" dir="5400000" sy="-100000" algn="bl" rotWithShape="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000" indent="-180000">
              <a:spcAft>
                <a:spcPts val="300"/>
              </a:spcAft>
              <a:buClr>
                <a:schemeClr val="bg1"/>
              </a:buClr>
              <a:buSzPct val="60000"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en-US" sz="1200" dirty="0">
                <a:solidFill>
                  <a:schemeClr val="bg1"/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SMG </a:t>
            </a:r>
            <a:endParaRPr lang="ru-RU" sz="1200" dirty="0">
              <a:solidFill>
                <a:schemeClr val="bg1"/>
              </a:solidFill>
              <a:latin typeface="Open Sans SemiBold" pitchFamily="2" charset="0"/>
              <a:ea typeface="Open Sans SemiBold" pitchFamily="2" charset="0"/>
              <a:cs typeface="Open Sans SemiBold" pitchFamily="2" charset="0"/>
            </a:endParaRPr>
          </a:p>
          <a:p>
            <a:pPr marL="180000" indent="-180000">
              <a:spcAft>
                <a:spcPts val="300"/>
              </a:spcAft>
              <a:buClr>
                <a:schemeClr val="bg1"/>
              </a:buClr>
              <a:buSzPct val="60000"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en-US" sz="1200" dirty="0">
                <a:solidFill>
                  <a:schemeClr val="bg1"/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TAU</a:t>
            </a:r>
            <a:endParaRPr lang="ru-RU" sz="1200" dirty="0">
              <a:solidFill>
                <a:schemeClr val="bg1"/>
              </a:solidFill>
              <a:latin typeface="Open Sans SemiBold" pitchFamily="2" charset="0"/>
              <a:ea typeface="Open Sans SemiBold" pitchFamily="2" charset="0"/>
              <a:cs typeface="Open Sans SemiBold" pitchFamily="2" charset="0"/>
            </a:endParaRPr>
          </a:p>
          <a:p>
            <a:pPr marL="180000" indent="-180000">
              <a:spcAft>
                <a:spcPts val="300"/>
              </a:spcAft>
              <a:buClr>
                <a:schemeClr val="bg1"/>
              </a:buClr>
              <a:buSzPct val="60000"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en-US" sz="1200" dirty="0">
                <a:solidFill>
                  <a:schemeClr val="bg1"/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VP</a:t>
            </a:r>
            <a:endParaRPr lang="ru-RU" sz="1200" dirty="0">
              <a:solidFill>
                <a:schemeClr val="bg1"/>
              </a:solidFill>
              <a:latin typeface="Open Sans SemiBold" pitchFamily="2" charset="0"/>
              <a:ea typeface="Open Sans SemiBold" pitchFamily="2" charset="0"/>
              <a:cs typeface="Open Sans SemiBold" pitchFamily="2" charset="0"/>
            </a:endParaRPr>
          </a:p>
          <a:p>
            <a:pPr marL="180000" indent="-180000">
              <a:spcAft>
                <a:spcPts val="300"/>
              </a:spcAft>
              <a:buClr>
                <a:schemeClr val="bg1"/>
              </a:buClr>
              <a:buSzPct val="60000"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en-US" sz="1200" dirty="0">
                <a:solidFill>
                  <a:schemeClr val="bg1"/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SBC</a:t>
            </a:r>
            <a:endParaRPr lang="ru-RU" sz="1200" dirty="0">
              <a:solidFill>
                <a:schemeClr val="bg1"/>
              </a:solidFill>
              <a:latin typeface="Open Sans SemiBold" pitchFamily="2" charset="0"/>
              <a:ea typeface="Open Sans SemiBold" pitchFamily="2" charset="0"/>
              <a:cs typeface="Open Sans SemiBold" pitchFamily="2" charset="0"/>
            </a:endParaRPr>
          </a:p>
          <a:p>
            <a:pPr marL="180000" indent="-180000">
              <a:spcAft>
                <a:spcPts val="300"/>
              </a:spcAft>
              <a:buClr>
                <a:schemeClr val="bg1"/>
              </a:buClr>
              <a:buSzPct val="60000"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en-US" sz="1200" dirty="0">
                <a:solidFill>
                  <a:schemeClr val="bg1"/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SOFTSWICH</a:t>
            </a:r>
            <a:endParaRPr lang="ru-RU" sz="1200" dirty="0">
              <a:solidFill>
                <a:schemeClr val="bg1"/>
              </a:solidFill>
              <a:latin typeface="Open Sans SemiBold" pitchFamily="2" charset="0"/>
              <a:ea typeface="Open Sans SemiBold" pitchFamily="2" charset="0"/>
              <a:cs typeface="Open Sans SemiBold" pitchFamily="2" charset="0"/>
            </a:endParaRPr>
          </a:p>
        </p:txBody>
      </p:sp>
      <p:sp>
        <p:nvSpPr>
          <p:cNvPr id="55" name="TextBox 14"/>
          <p:cNvSpPr txBox="1"/>
          <p:nvPr/>
        </p:nvSpPr>
        <p:spPr>
          <a:xfrm>
            <a:off x="6424587" y="4423525"/>
            <a:ext cx="3226685" cy="338554"/>
          </a:xfrm>
          <a:prstGeom prst="rect">
            <a:avLst/>
          </a:prstGeom>
          <a:noFill/>
          <a:effectLst>
            <a:reflection blurRad="1270000" stA="0" dist="1270000" dir="5400000" sy="-100000" algn="bl" rotWithShape="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  <a:buClr>
                <a:schemeClr val="tx1"/>
              </a:buClr>
            </a:pPr>
            <a:r>
              <a:rPr lang="en-US" sz="1600" dirty="0">
                <a:solidFill>
                  <a:schemeClr val="bg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Media</a:t>
            </a:r>
          </a:p>
        </p:txBody>
      </p:sp>
      <p:sp>
        <p:nvSpPr>
          <p:cNvPr id="26" name="Заголовок 1"/>
          <p:cNvSpPr txBox="1">
            <a:spLocks/>
          </p:cNvSpPr>
          <p:nvPr/>
        </p:nvSpPr>
        <p:spPr>
          <a:xfrm>
            <a:off x="229420" y="183284"/>
            <a:ext cx="5866580" cy="93135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lvl="0">
              <a:spcBef>
                <a:spcPct val="0"/>
              </a:spcBef>
            </a:pPr>
            <a:r>
              <a:rPr lang="ru-RU" sz="3300" dirty="0">
                <a:solidFill>
                  <a:schemeClr val="bg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Направления деятельности </a:t>
            </a:r>
            <a:r>
              <a:rPr lang="en-US" sz="3300" dirty="0" err="1">
                <a:solidFill>
                  <a:schemeClr val="bg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Eltex</a:t>
            </a:r>
            <a:endParaRPr lang="ru-RU" sz="3300" dirty="0">
              <a:solidFill>
                <a:schemeClr val="bg1"/>
              </a:solidFill>
              <a:latin typeface="Open Sans ExtraBold" pitchFamily="2" charset="0"/>
              <a:ea typeface="Open Sans ExtraBold" pitchFamily="2" charset="0"/>
              <a:cs typeface="Open Sans ExtraBold" pitchFamily="2" charset="0"/>
            </a:endParaRP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2086" y="313270"/>
            <a:ext cx="345537" cy="314733"/>
          </a:xfrm>
          <a:prstGeom prst="rect">
            <a:avLst/>
          </a:prstGeom>
        </p:spPr>
      </p:pic>
      <p:sp>
        <p:nvSpPr>
          <p:cNvPr id="35" name="Скругленный прямоугольник 39">
            <a:extLst>
              <a:ext uri="{FF2B5EF4-FFF2-40B4-BE49-F238E27FC236}">
                <a16:creationId xmlns:a16="http://schemas.microsoft.com/office/drawing/2014/main" id="{D7AC2E4F-10C4-4818-BFE1-65059CC2EEC5}"/>
              </a:ext>
            </a:extLst>
          </p:cNvPr>
          <p:cNvSpPr/>
          <p:nvPr/>
        </p:nvSpPr>
        <p:spPr>
          <a:xfrm>
            <a:off x="6247138" y="1780779"/>
            <a:ext cx="3976682" cy="2272592"/>
          </a:xfrm>
          <a:prstGeom prst="roundRect">
            <a:avLst>
              <a:gd name="adj" fmla="val 9161"/>
            </a:avLst>
          </a:prstGeom>
          <a:noFill/>
          <a:ln>
            <a:solidFill>
              <a:srgbClr val="2761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Скругленный прямоугольник 39">
            <a:extLst>
              <a:ext uri="{FF2B5EF4-FFF2-40B4-BE49-F238E27FC236}">
                <a16:creationId xmlns:a16="http://schemas.microsoft.com/office/drawing/2014/main" id="{48DF3C39-D416-48F0-B10E-0811B0899A35}"/>
              </a:ext>
            </a:extLst>
          </p:cNvPr>
          <p:cNvSpPr/>
          <p:nvPr/>
        </p:nvSpPr>
        <p:spPr>
          <a:xfrm>
            <a:off x="1994582" y="4260970"/>
            <a:ext cx="3976682" cy="2272592"/>
          </a:xfrm>
          <a:prstGeom prst="roundRect">
            <a:avLst>
              <a:gd name="adj" fmla="val 8847"/>
            </a:avLst>
          </a:prstGeom>
          <a:noFill/>
          <a:ln>
            <a:solidFill>
              <a:srgbClr val="2761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Скругленный прямоугольник 39">
            <a:extLst>
              <a:ext uri="{FF2B5EF4-FFF2-40B4-BE49-F238E27FC236}">
                <a16:creationId xmlns:a16="http://schemas.microsoft.com/office/drawing/2014/main" id="{F0D7ADD2-2DAF-499B-B0F9-C27EAADB78EA}"/>
              </a:ext>
            </a:extLst>
          </p:cNvPr>
          <p:cNvSpPr/>
          <p:nvPr/>
        </p:nvSpPr>
        <p:spPr>
          <a:xfrm>
            <a:off x="6247138" y="4260970"/>
            <a:ext cx="3976682" cy="2272592"/>
          </a:xfrm>
          <a:prstGeom prst="roundRect">
            <a:avLst>
              <a:gd name="adj" fmla="val 9266"/>
            </a:avLst>
          </a:prstGeom>
          <a:noFill/>
          <a:ln>
            <a:solidFill>
              <a:srgbClr val="2761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TextBox 14">
            <a:extLst>
              <a:ext uri="{FF2B5EF4-FFF2-40B4-BE49-F238E27FC236}">
                <a16:creationId xmlns:a16="http://schemas.microsoft.com/office/drawing/2014/main" id="{0F9E3F19-CBC3-4CB0-B58A-03060BD5D5A2}"/>
              </a:ext>
            </a:extLst>
          </p:cNvPr>
          <p:cNvSpPr txBox="1"/>
          <p:nvPr/>
        </p:nvSpPr>
        <p:spPr>
          <a:xfrm>
            <a:off x="6437287" y="4920651"/>
            <a:ext cx="1981946" cy="723275"/>
          </a:xfrm>
          <a:prstGeom prst="rect">
            <a:avLst/>
          </a:prstGeom>
          <a:noFill/>
          <a:effectLst>
            <a:reflection blurRad="1270000" stA="0" dist="1270000" dir="5400000" sy="-100000" algn="bl" rotWithShape="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000" indent="-180000">
              <a:spcAft>
                <a:spcPts val="300"/>
              </a:spcAft>
              <a:buClr>
                <a:schemeClr val="bg1"/>
              </a:buClr>
              <a:buSzPct val="60000"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ru-RU" sz="1200" dirty="0">
                <a:solidFill>
                  <a:schemeClr val="bg1"/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Оборудование </a:t>
            </a:r>
            <a:r>
              <a:rPr lang="en-US" sz="1200" dirty="0">
                <a:solidFill>
                  <a:schemeClr val="bg1"/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CPE</a:t>
            </a:r>
            <a:endParaRPr lang="ru-RU" sz="1200" dirty="0">
              <a:solidFill>
                <a:schemeClr val="bg1"/>
              </a:solidFill>
              <a:latin typeface="Open Sans SemiBold" pitchFamily="2" charset="0"/>
              <a:ea typeface="Open Sans SemiBold" pitchFamily="2" charset="0"/>
              <a:cs typeface="Open Sans SemiBold" pitchFamily="2" charset="0"/>
            </a:endParaRPr>
          </a:p>
          <a:p>
            <a:pPr marL="180000" indent="-180000">
              <a:spcAft>
                <a:spcPts val="300"/>
              </a:spcAft>
              <a:buClr>
                <a:schemeClr val="bg1"/>
              </a:buClr>
              <a:buSzPct val="60000"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ru-RU" sz="1200" dirty="0">
                <a:solidFill>
                  <a:schemeClr val="bg1"/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Смарт ТВ-приставки</a:t>
            </a:r>
          </a:p>
          <a:p>
            <a:pPr marL="180000" indent="-180000">
              <a:spcAft>
                <a:spcPts val="300"/>
              </a:spcAft>
              <a:buClr>
                <a:schemeClr val="bg1"/>
              </a:buClr>
              <a:buSzPct val="60000"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ru-RU" sz="1200" dirty="0">
                <a:solidFill>
                  <a:schemeClr val="bg1"/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Умный дом</a:t>
            </a:r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928009BC-0DC4-4708-BE16-6A1D3ADD595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14209" b="11988"/>
          <a:stretch/>
        </p:blipFill>
        <p:spPr bwMode="auto">
          <a:xfrm>
            <a:off x="3589675" y="2764762"/>
            <a:ext cx="2168011" cy="106671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4E87DC6-864D-4EF9-BE5D-972F48EAEE8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3022" y="4462762"/>
            <a:ext cx="2087189" cy="2038601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76A63304-E359-4E9D-93F9-9CAE643CC7C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>
            <a:off x="7852008" y="2884051"/>
            <a:ext cx="2198989" cy="962438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51A8A80B-FD85-4D43-B02C-0B7B7B1957A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/>
        </p:blipFill>
        <p:spPr bwMode="auto">
          <a:xfrm>
            <a:off x="8050629" y="2441847"/>
            <a:ext cx="1862861" cy="1241908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E04BA8AA-036C-4E24-A53B-5117A2010EE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7269" y="5308005"/>
            <a:ext cx="1790036" cy="1193358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4546F6BB-8C6F-40EA-A1F4-CBE81B51BB0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/>
        </p:blipFill>
        <p:spPr bwMode="auto">
          <a:xfrm>
            <a:off x="8591132" y="4764252"/>
            <a:ext cx="1624381" cy="108292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DFDFA4F-870D-89B5-3368-BBD3224B9CA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285222" y="197908"/>
            <a:ext cx="819264" cy="800212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437B026-89C2-EA33-F4D1-0689932DEBC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4140" y="6116850"/>
            <a:ext cx="1971216" cy="450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2014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D235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1734312"/>
            <a:ext cx="11068811" cy="473811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693355" y="1847811"/>
            <a:ext cx="443915" cy="44390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93318" y="108310"/>
            <a:ext cx="5910257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pc="229" dirty="0">
                <a:solidFill>
                  <a:srgbClr val="FFFFF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Коммутаторы</a:t>
            </a:r>
            <a:r>
              <a:rPr lang="ru-RU" spc="-145" dirty="0">
                <a:solidFill>
                  <a:srgbClr val="FFFFF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spc="-85" dirty="0">
                <a:solidFill>
                  <a:srgbClr val="FFFFF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MES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945003" y="3610432"/>
            <a:ext cx="1927749" cy="23721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0" dirty="0" err="1">
                <a:solidFill>
                  <a:srgbClr val="FFFFF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Доступ</a:t>
            </a:r>
            <a:endParaRPr sz="18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  <a:p>
            <a:pPr marL="12700" marR="507365">
              <a:lnSpc>
                <a:spcPct val="243299"/>
              </a:lnSpc>
              <a:spcBef>
                <a:spcPts val="355"/>
              </a:spcBef>
            </a:pPr>
            <a:r>
              <a:rPr sz="1800" b="1" spc="-15" dirty="0" err="1">
                <a:solidFill>
                  <a:srgbClr val="FFFFF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Аг</a:t>
            </a:r>
            <a:r>
              <a:rPr sz="1800" b="1" spc="-25" dirty="0" err="1">
                <a:solidFill>
                  <a:srgbClr val="FFFFF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р</a:t>
            </a:r>
            <a:r>
              <a:rPr sz="1800" b="1" spc="50" dirty="0" err="1">
                <a:solidFill>
                  <a:srgbClr val="FFFFF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е</a:t>
            </a:r>
            <a:r>
              <a:rPr sz="1800" b="1" spc="30" dirty="0" err="1">
                <a:solidFill>
                  <a:srgbClr val="FFFFF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г</a:t>
            </a:r>
            <a:r>
              <a:rPr sz="1800" b="1" spc="50" dirty="0" err="1">
                <a:solidFill>
                  <a:srgbClr val="FFFFF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а</a:t>
            </a:r>
            <a:r>
              <a:rPr sz="1800" b="1" spc="60" dirty="0" err="1">
                <a:solidFill>
                  <a:srgbClr val="FFFFF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ц</a:t>
            </a:r>
            <a:r>
              <a:rPr sz="1800" b="1" spc="30" dirty="0" err="1">
                <a:solidFill>
                  <a:srgbClr val="FFFFF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ия</a:t>
            </a:r>
            <a:r>
              <a:rPr sz="1800" b="1" spc="30" dirty="0">
                <a:solidFill>
                  <a:srgbClr val="FFFFF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 </a:t>
            </a:r>
            <a:r>
              <a:rPr sz="1800" b="1" spc="-40" dirty="0">
                <a:solidFill>
                  <a:srgbClr val="FFFFF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Ядро</a:t>
            </a:r>
            <a:endParaRPr sz="18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65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  <a:p>
            <a:pPr marL="12700">
              <a:lnSpc>
                <a:spcPct val="100000"/>
              </a:lnSpc>
            </a:pPr>
            <a:r>
              <a:rPr sz="1800" b="1" spc="20" dirty="0">
                <a:solidFill>
                  <a:srgbClr val="FFFFF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ЦОД</a:t>
            </a:r>
            <a:endParaRPr sz="18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1538457" y="332395"/>
            <a:ext cx="325755" cy="297180"/>
          </a:xfrm>
          <a:custGeom>
            <a:avLst/>
            <a:gdLst/>
            <a:ahLst/>
            <a:cxnLst/>
            <a:rect l="l" t="t" r="r" b="b"/>
            <a:pathLst>
              <a:path w="325754" h="297180">
                <a:moveTo>
                  <a:pt x="52096" y="188364"/>
                </a:moveTo>
                <a:lnTo>
                  <a:pt x="9808" y="211528"/>
                </a:lnTo>
                <a:lnTo>
                  <a:pt x="0" y="242752"/>
                </a:lnTo>
                <a:lnTo>
                  <a:pt x="2575" y="259294"/>
                </a:lnTo>
                <a:lnTo>
                  <a:pt x="9838" y="273966"/>
                </a:lnTo>
                <a:lnTo>
                  <a:pt x="21122" y="285810"/>
                </a:lnTo>
                <a:lnTo>
                  <a:pt x="35758" y="293871"/>
                </a:lnTo>
                <a:lnTo>
                  <a:pt x="52140" y="297103"/>
                </a:lnTo>
                <a:lnTo>
                  <a:pt x="68361" y="295280"/>
                </a:lnTo>
                <a:lnTo>
                  <a:pt x="83305" y="288703"/>
                </a:lnTo>
                <a:lnTo>
                  <a:pt x="95854" y="277670"/>
                </a:lnTo>
                <a:lnTo>
                  <a:pt x="117419" y="259070"/>
                </a:lnTo>
                <a:lnTo>
                  <a:pt x="143141" y="248580"/>
                </a:lnTo>
                <a:lnTo>
                  <a:pt x="170851" y="246696"/>
                </a:lnTo>
                <a:lnTo>
                  <a:pt x="197278" y="246696"/>
                </a:lnTo>
                <a:lnTo>
                  <a:pt x="197277" y="238778"/>
                </a:lnTo>
                <a:lnTo>
                  <a:pt x="143157" y="236891"/>
                </a:lnTo>
                <a:lnTo>
                  <a:pt x="95854" y="207803"/>
                </a:lnTo>
                <a:lnTo>
                  <a:pt x="83288" y="196760"/>
                </a:lnTo>
                <a:lnTo>
                  <a:pt x="68328" y="190184"/>
                </a:lnTo>
                <a:lnTo>
                  <a:pt x="52096" y="188364"/>
                </a:lnTo>
                <a:close/>
              </a:path>
              <a:path w="325754" h="297180">
                <a:moveTo>
                  <a:pt x="208970" y="111964"/>
                </a:moveTo>
                <a:lnTo>
                  <a:pt x="203131" y="116651"/>
                </a:lnTo>
                <a:lnTo>
                  <a:pt x="196616" y="120421"/>
                </a:lnTo>
                <a:lnTo>
                  <a:pt x="189647" y="123146"/>
                </a:lnTo>
                <a:lnTo>
                  <a:pt x="209650" y="143427"/>
                </a:lnTo>
                <a:lnTo>
                  <a:pt x="221870" y="168428"/>
                </a:lnTo>
                <a:lnTo>
                  <a:pt x="225664" y="196013"/>
                </a:lnTo>
                <a:lnTo>
                  <a:pt x="220389" y="224047"/>
                </a:lnTo>
                <a:lnTo>
                  <a:pt x="217145" y="240472"/>
                </a:lnTo>
                <a:lnTo>
                  <a:pt x="218946" y="256749"/>
                </a:lnTo>
                <a:lnTo>
                  <a:pt x="225493" y="271756"/>
                </a:lnTo>
                <a:lnTo>
                  <a:pt x="236482" y="284369"/>
                </a:lnTo>
                <a:lnTo>
                  <a:pt x="250775" y="293034"/>
                </a:lnTo>
                <a:lnTo>
                  <a:pt x="266648" y="296894"/>
                </a:lnTo>
                <a:lnTo>
                  <a:pt x="282948" y="295850"/>
                </a:lnTo>
                <a:lnTo>
                  <a:pt x="298520" y="289799"/>
                </a:lnTo>
                <a:lnTo>
                  <a:pt x="311521" y="279293"/>
                </a:lnTo>
                <a:lnTo>
                  <a:pt x="320561" y="265654"/>
                </a:lnTo>
                <a:lnTo>
                  <a:pt x="325150" y="249936"/>
                </a:lnTo>
                <a:lnTo>
                  <a:pt x="324792" y="233195"/>
                </a:lnTo>
                <a:lnTo>
                  <a:pt x="319390" y="217359"/>
                </a:lnTo>
                <a:lnTo>
                  <a:pt x="309705" y="204184"/>
                </a:lnTo>
                <a:lnTo>
                  <a:pt x="296555" y="194492"/>
                </a:lnTo>
                <a:lnTo>
                  <a:pt x="280753" y="189109"/>
                </a:lnTo>
                <a:lnTo>
                  <a:pt x="253904" y="179689"/>
                </a:lnTo>
                <a:lnTo>
                  <a:pt x="231981" y="162600"/>
                </a:lnTo>
                <a:lnTo>
                  <a:pt x="216498" y="139479"/>
                </a:lnTo>
                <a:lnTo>
                  <a:pt x="208970" y="111964"/>
                </a:lnTo>
                <a:close/>
              </a:path>
              <a:path w="325754" h="297180">
                <a:moveTo>
                  <a:pt x="197278" y="246696"/>
                </a:moveTo>
                <a:lnTo>
                  <a:pt x="170851" y="246696"/>
                </a:lnTo>
                <a:lnTo>
                  <a:pt x="198382" y="253913"/>
                </a:lnTo>
                <a:lnTo>
                  <a:pt x="197278" y="246696"/>
                </a:lnTo>
                <a:close/>
              </a:path>
              <a:path w="325754" h="297180">
                <a:moveTo>
                  <a:pt x="198382" y="231548"/>
                </a:moveTo>
                <a:lnTo>
                  <a:pt x="170863" y="238778"/>
                </a:lnTo>
                <a:lnTo>
                  <a:pt x="197277" y="238778"/>
                </a:lnTo>
                <a:lnTo>
                  <a:pt x="198382" y="231548"/>
                </a:lnTo>
                <a:close/>
              </a:path>
              <a:path w="325754" h="297180">
                <a:moveTo>
                  <a:pt x="158016" y="0"/>
                </a:moveTo>
                <a:lnTo>
                  <a:pt x="116880" y="25163"/>
                </a:lnTo>
                <a:lnTo>
                  <a:pt x="108545" y="56422"/>
                </a:lnTo>
                <a:lnTo>
                  <a:pt x="111802" y="72841"/>
                </a:lnTo>
                <a:lnTo>
                  <a:pt x="117088" y="100866"/>
                </a:lnTo>
                <a:lnTo>
                  <a:pt x="113291" y="128445"/>
                </a:lnTo>
                <a:lnTo>
                  <a:pt x="101063" y="153446"/>
                </a:lnTo>
                <a:lnTo>
                  <a:pt x="81060" y="173742"/>
                </a:lnTo>
                <a:lnTo>
                  <a:pt x="88030" y="176468"/>
                </a:lnTo>
                <a:lnTo>
                  <a:pt x="94533" y="180241"/>
                </a:lnTo>
                <a:lnTo>
                  <a:pt x="100384" y="184924"/>
                </a:lnTo>
                <a:lnTo>
                  <a:pt x="107902" y="157416"/>
                </a:lnTo>
                <a:lnTo>
                  <a:pt x="123386" y="134307"/>
                </a:lnTo>
                <a:lnTo>
                  <a:pt x="145314" y="117220"/>
                </a:lnTo>
                <a:lnTo>
                  <a:pt x="172166" y="107780"/>
                </a:lnTo>
                <a:lnTo>
                  <a:pt x="187979" y="102390"/>
                </a:lnTo>
                <a:lnTo>
                  <a:pt x="201138" y="92689"/>
                </a:lnTo>
                <a:lnTo>
                  <a:pt x="210824" y="79502"/>
                </a:lnTo>
                <a:lnTo>
                  <a:pt x="216215" y="63652"/>
                </a:lnTo>
                <a:lnTo>
                  <a:pt x="216553" y="46914"/>
                </a:lnTo>
                <a:lnTo>
                  <a:pt x="211950" y="31201"/>
                </a:lnTo>
                <a:lnTo>
                  <a:pt x="202899" y="17568"/>
                </a:lnTo>
                <a:lnTo>
                  <a:pt x="189890" y="7070"/>
                </a:lnTo>
                <a:lnTo>
                  <a:pt x="174317" y="1030"/>
                </a:lnTo>
                <a:lnTo>
                  <a:pt x="158016" y="0"/>
                </a:lnTo>
                <a:close/>
              </a:path>
            </a:pathLst>
          </a:custGeom>
          <a:solidFill>
            <a:srgbClr val="275E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318312" y="829767"/>
            <a:ext cx="6652259" cy="94106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2000" b="1" spc="9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Широкий </a:t>
            </a:r>
            <a:r>
              <a:rPr sz="2000" b="1" spc="1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модельный </a:t>
            </a:r>
            <a:r>
              <a:rPr sz="2000" b="1" spc="-1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ряд </a:t>
            </a:r>
            <a:r>
              <a:rPr sz="2000" b="1" spc="3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Ethernet-коммутаторов</a:t>
            </a:r>
            <a:r>
              <a:rPr sz="2000" b="1" spc="-30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2000" b="1" spc="-11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–  </a:t>
            </a:r>
            <a:r>
              <a:rPr sz="2000" b="1" spc="2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от </a:t>
            </a:r>
            <a:r>
              <a:rPr sz="2000" b="1" spc="5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компактных </a:t>
            </a:r>
            <a:r>
              <a:rPr sz="2000" b="1" spc="3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свичей </a:t>
            </a:r>
            <a:r>
              <a:rPr sz="2000" b="1" spc="-1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доступа </a:t>
            </a:r>
            <a:r>
              <a:rPr sz="2000" b="1" spc="-2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до </a:t>
            </a:r>
            <a:r>
              <a:rPr sz="2000" b="1" spc="-1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устройств  </a:t>
            </a:r>
            <a:r>
              <a:rPr sz="2000" b="1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высокой </a:t>
            </a:r>
            <a:r>
              <a:rPr sz="2000" b="1" spc="2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производительности </a:t>
            </a:r>
            <a:r>
              <a:rPr sz="2000" b="1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уровня</a:t>
            </a:r>
            <a:r>
              <a:rPr sz="2000" b="1" spc="-145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sz="2000" b="1" spc="3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ЦОД</a:t>
            </a:r>
            <a:endParaRPr sz="20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0900689" y="3597528"/>
            <a:ext cx="798423" cy="79842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Другая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275EC7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41361</TotalTime>
  <Words>4613</Words>
  <Application>Microsoft Office PowerPoint</Application>
  <PresentationFormat>Широкоэкранный</PresentationFormat>
  <Paragraphs>1283</Paragraphs>
  <Slides>50</Slides>
  <Notes>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50</vt:i4>
      </vt:variant>
    </vt:vector>
  </HeadingPairs>
  <TitlesOfParts>
    <vt:vector size="60" baseType="lpstr">
      <vt:lpstr>Arial</vt:lpstr>
      <vt:lpstr>Calibri</vt:lpstr>
      <vt:lpstr>Calibri Light</vt:lpstr>
      <vt:lpstr>Open Sans</vt:lpstr>
      <vt:lpstr>Open Sans ExtraBold</vt:lpstr>
      <vt:lpstr>Open Sans Light</vt:lpstr>
      <vt:lpstr>Open Sans Medium</vt:lpstr>
      <vt:lpstr>Open Sans SemiBold</vt:lpstr>
      <vt:lpstr>Tahoma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Коммутаторы MES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Сервисные маршрутизаторы ESR</vt:lpstr>
      <vt:lpstr>Презентация PowerPoint</vt:lpstr>
      <vt:lpstr>Презентация PowerPoint</vt:lpstr>
      <vt:lpstr>Презентация PowerPoint</vt:lpstr>
      <vt:lpstr>Презентация PowerPoint</vt:lpstr>
      <vt:lpstr>Построение защищённой  сетевой инфраструктуры</vt:lpstr>
      <vt:lpstr>Совместные решения с Kaspersky Lab  и Positive Technologies</vt:lpstr>
      <vt:lpstr>ECCM</vt:lpstr>
      <vt:lpstr>Оборудование VoIP</vt:lpstr>
      <vt:lpstr>Оборудование и решения</vt:lpstr>
      <vt:lpstr>Линейка IP-телефонов</vt:lpstr>
      <vt:lpstr>Линейка аналоговых  абонентских шлюзов</vt:lpstr>
      <vt:lpstr>Линейка аналоговых  абонентских шлюзов</vt:lpstr>
      <vt:lpstr>IP АТС</vt:lpstr>
      <vt:lpstr>Транковые шлюзы</vt:lpstr>
      <vt:lpstr>SOFTSWITCH</vt:lpstr>
      <vt:lpstr>Список под держиваемых сервисов</vt:lpstr>
      <vt:lpstr>Пограничный контроллер сессий</vt:lpstr>
      <vt:lpstr>Беспроводные  решения</vt:lpstr>
      <vt:lpstr>Оборудование беспроводного доступа</vt:lpstr>
      <vt:lpstr>Wi-Fi 5: Indoor</vt:lpstr>
      <vt:lpstr>Wi-Fi 6: Indoor</vt:lpstr>
      <vt:lpstr>Wi-Fi 5: Outdoor</vt:lpstr>
      <vt:lpstr>Wi-Fi 6: Outdoor</vt:lpstr>
      <vt:lpstr>AIRTUNE</vt:lpstr>
      <vt:lpstr>Контроллер</vt:lpstr>
      <vt:lpstr>Программный контроллер SoftWLC</vt:lpstr>
      <vt:lpstr>Типовое решение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Мария Вывденко</dc:creator>
  <cp:lastModifiedBy>Trileshinskaya, Ekaterina</cp:lastModifiedBy>
  <cp:revision>1818</cp:revision>
  <dcterms:created xsi:type="dcterms:W3CDTF">2019-12-10T07:19:17Z</dcterms:created>
  <dcterms:modified xsi:type="dcterms:W3CDTF">2025-02-10T07:09:01Z</dcterms:modified>
</cp:coreProperties>
</file>